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7"/>
  </p:notesMasterIdLst>
  <p:sldIdLst>
    <p:sldId id="256" r:id="rId4"/>
    <p:sldId id="257" r:id="rId5"/>
    <p:sldId id="315" r:id="rId6"/>
    <p:sldId id="475" r:id="rId8"/>
    <p:sldId id="476" r:id="rId9"/>
    <p:sldId id="477" r:id="rId10"/>
    <p:sldId id="465" r:id="rId11"/>
    <p:sldId id="478" r:id="rId12"/>
    <p:sldId id="479" r:id="rId13"/>
    <p:sldId id="480" r:id="rId14"/>
    <p:sldId id="481" r:id="rId15"/>
    <p:sldId id="482" r:id="rId16"/>
    <p:sldId id="484" r:id="rId17"/>
    <p:sldId id="485" r:id="rId18"/>
    <p:sldId id="486" r:id="rId19"/>
    <p:sldId id="488" r:id="rId20"/>
    <p:sldId id="487" r:id="rId21"/>
    <p:sldId id="311" r:id="rId22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5" userDrawn="1">
          <p15:clr>
            <a:srgbClr val="A4A3A4"/>
          </p15:clr>
        </p15:guide>
        <p15:guide id="2" pos="29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85"/>
        <p:guide pos="2907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28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tags" Target="../tags/tag19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4.xml"/><Relationship Id="rId4" Type="http://schemas.openxmlformats.org/officeDocument/2006/relationships/image" Target="../media/image16.png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25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26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tags" Target="../tags/tag27.xml"/><Relationship Id="rId12" Type="http://schemas.openxmlformats.org/officeDocument/2006/relationships/notesSlide" Target="../notesSlides/notesSlide15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31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7.png"/><Relationship Id="rId2" Type="http://schemas.openxmlformats.org/officeDocument/2006/relationships/tags" Target="../tags/tag10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image" Target="../media/image9.png"/><Relationship Id="rId5" Type="http://schemas.openxmlformats.org/officeDocument/2006/relationships/tags" Target="../tags/tag15.xml"/><Relationship Id="rId4" Type="http://schemas.openxmlformats.org/officeDocument/2006/relationships/image" Target="../media/image8.png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tags" Target="../tags/tag1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115888" y="1916113"/>
            <a:ext cx="8980487" cy="1262062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zh-CN" sz="7200" b="1" kern="1200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程序加密测试</a:t>
            </a:r>
            <a:endParaRPr lang="zh-CN" sz="7200" b="1" kern="1200" baseline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5580063" y="5734050"/>
            <a:ext cx="3333750" cy="700088"/>
          </a:xfrm>
        </p:spPr>
        <p:txBody>
          <a:bodyPr anchor="t" anchorCtr="0"/>
          <a:p>
            <a:pPr defTabSz="914400">
              <a:buClrTx/>
              <a:buSzTx/>
              <a:buFontTx/>
            </a:pPr>
            <a:r>
              <a:rPr lang="zh-CN" altLang="zh-CN" sz="32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主讲人：冲哥</a:t>
            </a:r>
            <a:endParaRPr lang="zh-CN" altLang="zh-CN" sz="3200" kern="1200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077" name="副标题 3074"/>
          <p:cNvSpPr>
            <a:spLocks noGrp="1"/>
          </p:cNvSpPr>
          <p:nvPr/>
        </p:nvSpPr>
        <p:spPr>
          <a:xfrm>
            <a:off x="539750" y="3500755"/>
            <a:ext cx="7950200" cy="12020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>
              <a:spcBef>
                <a:spcPct val="20000"/>
              </a:spcBef>
              <a:buClrTx/>
              <a:buFontTx/>
            </a:pPr>
            <a:r>
              <a:rPr lang="zh-CN" altLang="zh-CN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详情请登录官网查询：www.STCAI.com</a:t>
            </a:r>
            <a:endParaRPr lang="zh-CN" altLang="zh-CN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spcBef>
                <a:spcPct val="20000"/>
              </a:spcBef>
              <a:buClrTx/>
              <a:buFontTx/>
            </a:pPr>
            <a:r>
              <a:rPr altLang="zh-CN" sz="2000">
                <a:solidFill>
                  <a:schemeClr val="bg1"/>
                </a:solidFill>
                <a:latin typeface="Arial" panose="020B0604020202020204" pitchFamily="34" charset="0"/>
              </a:rPr>
              <a:t>有任何疑问可在  www.STCAIMCU.com 全球32位8051</a:t>
            </a:r>
            <a:endParaRPr altLang="zh-CN" sz="20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spcBef>
                <a:spcPct val="20000"/>
              </a:spcBef>
              <a:buClrTx/>
              <a:buFontTx/>
            </a:pPr>
            <a:r>
              <a:rPr altLang="zh-CN" sz="2000">
                <a:solidFill>
                  <a:schemeClr val="bg1"/>
                </a:solidFill>
                <a:latin typeface="Arial" panose="020B0604020202020204" pitchFamily="34" charset="0"/>
              </a:rPr>
              <a:t>爱好者互助交流社区论坛提问</a:t>
            </a:r>
            <a:endParaRPr altLang="zh-CN" sz="20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>
              <a:spcBef>
                <a:spcPct val="20000"/>
              </a:spcBef>
              <a:buClrTx/>
              <a:buFontTx/>
            </a:pPr>
            <a:endParaRPr lang="zh-CN" altLang="zh-CN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66598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sz="3200">
                <a:solidFill>
                  <a:schemeClr val="bg1"/>
                </a:solidFill>
                <a:sym typeface="宋体" panose="02010600030101010101" pitchFamily="2" charset="-122"/>
              </a:rPr>
              <a:t>如何对程序加密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899795" y="1031875"/>
            <a:ext cx="26638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bg1"/>
                </a:solidFill>
                <a:sym typeface="+mn-ea"/>
              </a:rPr>
              <a:t>2.</a:t>
            </a:r>
            <a:r>
              <a:rPr lang="en-US">
                <a:solidFill>
                  <a:schemeClr val="bg1"/>
                </a:solidFill>
                <a:sym typeface="+mn-ea"/>
              </a:rPr>
              <a:t>2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如何加密？</a:t>
            </a:r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76190" y="116205"/>
            <a:ext cx="3164205" cy="10668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加密代码的使用方法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1. 点击"生成新密钥"或者"打开密钥"</a:t>
            </a:r>
            <a:endParaRPr lang="zh-CN" altLang="en-US" sz="1200">
              <a:solidFill>
                <a:schemeClr val="bg1"/>
              </a:solidFill>
              <a:sym typeface="+mn-ea"/>
            </a:endParaRPr>
          </a:p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（建议一个公司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/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一个产品一套秘钥）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2. 点击"加密代码"按钮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3. 在打开对话框中选择未加密的文件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4. 在保存对话框中输入加密后的文件名</a:t>
            </a:r>
            <a:endParaRPr lang="zh-CN" altLang="en-US" sz="1200">
              <a:solidFill>
                <a:schemeClr val="bg1"/>
              </a:solidFill>
            </a:endParaRPr>
          </a:p>
          <a:p>
            <a:endParaRPr lang="zh-CN" altLang="en-US" sz="1200">
              <a:solidFill>
                <a:schemeClr val="bg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15" y="2348865"/>
            <a:ext cx="5243195" cy="28524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5435" y="2413000"/>
            <a:ext cx="3552190" cy="274256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 flipV="1">
            <a:off x="99060" y="1567815"/>
            <a:ext cx="8951595" cy="413321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043940" y="1772920"/>
            <a:ext cx="71850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2.2.2 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基于秘钥生成程序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66598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sz="3200">
                <a:solidFill>
                  <a:schemeClr val="bg1"/>
                </a:solidFill>
                <a:sym typeface="宋体" panose="02010600030101010101" pitchFamily="2" charset="-122"/>
              </a:rPr>
              <a:t>如何对程序加密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899795" y="1031875"/>
            <a:ext cx="32131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bg1"/>
                </a:solidFill>
                <a:sym typeface="+mn-ea"/>
              </a:rPr>
              <a:t>2.</a:t>
            </a:r>
            <a:r>
              <a:rPr lang="en-US">
                <a:solidFill>
                  <a:schemeClr val="bg1"/>
                </a:solidFill>
                <a:sym typeface="+mn-ea"/>
              </a:rPr>
              <a:t>3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如何下载加密程序？</a:t>
            </a:r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32045" y="692785"/>
            <a:ext cx="34728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1. 点击"打开程序文件"按钮,打开加密过的文件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2. 选择"本次下载的代码为加密代码"选项</a:t>
            </a:r>
            <a:endParaRPr lang="zh-CN" altLang="en-US" sz="1200">
              <a:solidFill>
                <a:schemeClr val="bg1"/>
              </a:solidFill>
              <a:sym typeface="+mn-ea"/>
            </a:endParaRPr>
          </a:p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（如果是第一次下载，勾选更新秘钥）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3. 点击"下载/编程"按钮开始编程</a:t>
            </a:r>
            <a:endParaRPr lang="zh-CN" altLang="en-US" sz="1200">
              <a:solidFill>
                <a:schemeClr val="bg1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39750" y="1412875"/>
            <a:ext cx="32131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bg1"/>
                </a:solidFill>
                <a:sym typeface="+mn-ea"/>
              </a:rPr>
              <a:t>2.</a:t>
            </a:r>
            <a:r>
              <a:rPr lang="en-US">
                <a:solidFill>
                  <a:schemeClr val="bg1"/>
                </a:solidFill>
                <a:sym typeface="+mn-ea"/>
              </a:rPr>
              <a:t>3.1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第一次下载（厂家下载）</a:t>
            </a:r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040" y="1958340"/>
            <a:ext cx="4372610" cy="36607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1948815"/>
            <a:ext cx="4395470" cy="367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66598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sz="3200">
                <a:solidFill>
                  <a:schemeClr val="bg1"/>
                </a:solidFill>
                <a:sym typeface="宋体" panose="02010600030101010101" pitchFamily="2" charset="-122"/>
              </a:rPr>
              <a:t>如何对程序加密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899795" y="1031875"/>
            <a:ext cx="32131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bg1"/>
                </a:solidFill>
                <a:sym typeface="+mn-ea"/>
              </a:rPr>
              <a:t>2.</a:t>
            </a:r>
            <a:r>
              <a:rPr lang="en-US">
                <a:solidFill>
                  <a:schemeClr val="bg1"/>
                </a:solidFill>
                <a:sym typeface="+mn-ea"/>
              </a:rPr>
              <a:t>3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如何下载加密程序？</a:t>
            </a:r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32045" y="692785"/>
            <a:ext cx="34728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1. 点击"打开程序文件"按钮,打开加密过的文件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2. 选择"本次下载的代码为加密代码"选项</a:t>
            </a:r>
            <a:endParaRPr lang="zh-CN" altLang="en-US" sz="1200">
              <a:solidFill>
                <a:schemeClr val="bg1"/>
              </a:solidFill>
              <a:sym typeface="+mn-ea"/>
            </a:endParaRPr>
          </a:p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（如果是第一次下载，勾选更新秘钥）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3. 点击"下载/编程"按钮开始编程</a:t>
            </a:r>
            <a:endParaRPr lang="zh-CN" altLang="en-US" sz="1200">
              <a:solidFill>
                <a:schemeClr val="bg1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39750" y="1412875"/>
            <a:ext cx="32131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bg1"/>
                </a:solidFill>
                <a:sym typeface="+mn-ea"/>
              </a:rPr>
              <a:t>2.</a:t>
            </a:r>
            <a:r>
              <a:rPr lang="en-US">
                <a:solidFill>
                  <a:schemeClr val="bg1"/>
                </a:solidFill>
                <a:sym typeface="+mn-ea"/>
              </a:rPr>
              <a:t>3.1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第二次下载（厂家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/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用户）</a:t>
            </a:r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605" y="1793875"/>
            <a:ext cx="6033135" cy="446659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6516370" y="1988820"/>
            <a:ext cx="2508250" cy="25215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>
                <a:solidFill>
                  <a:schemeClr val="bg1"/>
                </a:solidFill>
                <a:sym typeface="+mn-ea"/>
              </a:rPr>
              <a:t>注意事项</a:t>
            </a:r>
            <a:endParaRPr lang="zh-CN">
              <a:solidFill>
                <a:schemeClr val="bg1"/>
              </a:solidFill>
              <a:sym typeface="+mn-ea"/>
            </a:endParaRPr>
          </a:p>
          <a:p>
            <a:r>
              <a:rPr lang="en-US" altLang="zh-CN">
                <a:solidFill>
                  <a:schemeClr val="bg1"/>
                </a:solidFill>
                <a:sym typeface="+mn-ea"/>
              </a:rPr>
              <a:t>1.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没有秘钥或者秘钥错误将无法正常运行程序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2.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加密的程序如果不勾选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“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本次下载的代码为加密代码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”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将无法运行程序。</a:t>
            </a:r>
            <a:endParaRPr lang="zh-CN" altLang="en-US">
              <a:solidFill>
                <a:schemeClr val="bg1"/>
              </a:solidFill>
              <a:sym typeface="+mn-ea"/>
            </a:endParaRPr>
          </a:p>
          <a:p>
            <a:r>
              <a:rPr lang="en-US" altLang="zh-CN">
                <a:solidFill>
                  <a:schemeClr val="bg1"/>
                </a:solidFill>
                <a:sym typeface="+mn-ea"/>
              </a:rPr>
              <a:t>3.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下载别的程序也不会盖掉秘钥。</a:t>
            </a:r>
            <a:endParaRPr lang="zh-CN" altLang="en-US">
              <a:solidFill>
                <a:schemeClr val="bg1"/>
              </a:solidFill>
              <a:sym typeface="+mn-ea"/>
            </a:endParaRPr>
          </a:p>
          <a:p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88125" y="4652645"/>
            <a:ext cx="248221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solidFill>
                  <a:srgbClr val="FF0000"/>
                </a:solidFill>
                <a:sym typeface="+mn-ea"/>
              </a:rPr>
              <a:t>只需要外发加密的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.bin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文件即可，用户将无法得到源码！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66598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sz="3200">
                <a:solidFill>
                  <a:schemeClr val="bg1"/>
                </a:solidFill>
                <a:sym typeface="宋体" panose="02010600030101010101" pitchFamily="2" charset="-122"/>
              </a:rPr>
              <a:t>如何对程序加密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899795" y="1031875"/>
            <a:ext cx="32131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bg1"/>
                </a:solidFill>
                <a:sym typeface="+mn-ea"/>
              </a:rPr>
              <a:t>2.</a:t>
            </a:r>
            <a:r>
              <a:rPr lang="en-US">
                <a:solidFill>
                  <a:schemeClr val="bg1"/>
                </a:solidFill>
                <a:sym typeface="+mn-ea"/>
              </a:rPr>
              <a:t>4 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如何更新秘钥</a:t>
            </a:r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64965" y="476250"/>
            <a:ext cx="369887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更新IC内部密钥的使用方法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1. 点击"生成新密钥"或者"打开密钥"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2. 选择"下载用户代码前先更新用户密钥"选项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3. 点击"下载/编程"按钮开始编程</a:t>
            </a:r>
            <a:endParaRPr lang="zh-CN" altLang="en-US" sz="1200">
              <a:solidFill>
                <a:schemeClr val="bg1"/>
              </a:solidFill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895" y="1400175"/>
            <a:ext cx="5681345" cy="41249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204210" y="3278505"/>
            <a:ext cx="4572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rgbClr val="FF0000"/>
                </a:solidFill>
                <a:sym typeface="+mn-ea"/>
              </a:rPr>
              <a:t>2.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参考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“2.</a:t>
            </a:r>
            <a:r>
              <a:rPr lang="en-US">
                <a:solidFill>
                  <a:srgbClr val="FF0000"/>
                </a:solidFill>
                <a:sym typeface="+mn-ea"/>
              </a:rPr>
              <a:t>3.1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第一次下载（厂家下载）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内容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66598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sz="3200">
                <a:solidFill>
                  <a:schemeClr val="bg1"/>
                </a:solidFill>
                <a:sym typeface="宋体" panose="02010600030101010101" pitchFamily="2" charset="-122"/>
              </a:rPr>
              <a:t>如何对程序加密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1052830"/>
            <a:ext cx="4062730" cy="50158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1059815"/>
            <a:ext cx="4057650" cy="50088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816735" y="5156835"/>
            <a:ext cx="15036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sym typeface="+mn-ea"/>
              </a:rPr>
              <a:t>未加密代码</a:t>
            </a:r>
            <a:endParaRPr lang="zh-CN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67425" y="5156835"/>
            <a:ext cx="15036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sym typeface="+mn-ea"/>
              </a:rPr>
              <a:t>加密代码</a:t>
            </a:r>
            <a:endParaRPr lang="zh-CN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66598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3200">
                <a:solidFill>
                  <a:schemeClr val="bg1"/>
                </a:solidFill>
                <a:sym typeface="宋体" panose="02010600030101010101" pitchFamily="2" charset="-122"/>
              </a:rPr>
              <a:t>3.</a:t>
            </a:r>
            <a:r>
              <a:rPr lang="zh-CN" altLang="en-US" sz="3200">
                <a:solidFill>
                  <a:schemeClr val="bg1"/>
                </a:solidFill>
                <a:sym typeface="宋体" panose="02010600030101010101" pitchFamily="2" charset="-122"/>
              </a:rPr>
              <a:t>发布加密的项目程序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" y="980440"/>
            <a:ext cx="4833620" cy="35096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2515" y="188595"/>
            <a:ext cx="4050665" cy="43846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1685" y="4490085"/>
            <a:ext cx="2585085" cy="199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66598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3200">
                <a:solidFill>
                  <a:schemeClr val="bg1"/>
                </a:solidFill>
                <a:sym typeface="宋体" panose="02010600030101010101" pitchFamily="2" charset="-122"/>
              </a:rPr>
              <a:t>3.</a:t>
            </a:r>
            <a:r>
              <a:rPr lang="zh-CN" altLang="en-US" sz="3200">
                <a:solidFill>
                  <a:schemeClr val="bg1"/>
                </a:solidFill>
                <a:sym typeface="宋体" panose="02010600030101010101" pitchFamily="2" charset="-122"/>
              </a:rPr>
              <a:t>发布加密的项目程序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83895" y="1124585"/>
            <a:ext cx="7414895" cy="3815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66598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3200">
                <a:solidFill>
                  <a:schemeClr val="bg1"/>
                </a:solidFill>
                <a:sym typeface="宋体" panose="02010600030101010101" pitchFamily="2" charset="-122"/>
              </a:rPr>
              <a:t>3.</a:t>
            </a:r>
            <a:r>
              <a:rPr lang="zh-CN" altLang="en-US" sz="3200">
                <a:solidFill>
                  <a:schemeClr val="bg1"/>
                </a:solidFill>
                <a:sym typeface="宋体" panose="02010600030101010101" pitchFamily="2" charset="-122"/>
              </a:rPr>
              <a:t>发布加密的项目程序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04210" y="2689225"/>
            <a:ext cx="3427095" cy="1597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315" y="980440"/>
            <a:ext cx="2906395" cy="170878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28040" y="1059815"/>
            <a:ext cx="208851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粘贴到这里</a:t>
            </a:r>
            <a:endParaRPr lang="zh-CN" altLang="en-US">
              <a:solidFill>
                <a:srgbClr val="FF0000"/>
              </a:solidFill>
              <a:sym typeface="+mn-ea"/>
            </a:endParaRPr>
          </a:p>
          <a:p>
            <a:r>
              <a:rPr lang="zh-CN" altLang="en-US">
                <a:solidFill>
                  <a:srgbClr val="FF0000"/>
                </a:solidFill>
                <a:sym typeface="+mn-ea"/>
              </a:rPr>
              <a:t>（只有这个硬盘号的才能运行）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2555875" y="1700530"/>
            <a:ext cx="1656080" cy="1080135"/>
          </a:xfrm>
          <a:prstGeom prst="straightConnector1">
            <a:avLst/>
          </a:prstGeom>
          <a:ln w="28575" cmpd="dbl">
            <a:solidFill>
              <a:srgbClr val="FF0000"/>
            </a:solidFill>
            <a:prstDash val="soli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315" y="2780665"/>
            <a:ext cx="2926080" cy="1657350"/>
          </a:xfrm>
          <a:prstGeom prst="rect">
            <a:avLst/>
          </a:prstGeom>
        </p:spPr>
      </p:pic>
      <p:cxnSp>
        <p:nvCxnSpPr>
          <p:cNvPr id="16" name="直接箭头连接符 15"/>
          <p:cNvCxnSpPr/>
          <p:nvPr/>
        </p:nvCxnSpPr>
        <p:spPr>
          <a:xfrm flipV="1">
            <a:off x="2052320" y="2924810"/>
            <a:ext cx="1943735" cy="215900"/>
          </a:xfrm>
          <a:prstGeom prst="straightConnector1">
            <a:avLst/>
          </a:prstGeom>
          <a:ln w="28575" cmpd="dbl">
            <a:solidFill>
              <a:srgbClr val="FF0000"/>
            </a:solidFill>
            <a:prstDash val="soli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995" y="4438015"/>
            <a:ext cx="2256155" cy="2096770"/>
          </a:xfrm>
          <a:prstGeom prst="rect">
            <a:avLst/>
          </a:prstGeom>
        </p:spPr>
      </p:pic>
      <p:cxnSp>
        <p:nvCxnSpPr>
          <p:cNvPr id="18" name="直接箭头连接符 17"/>
          <p:cNvCxnSpPr/>
          <p:nvPr/>
        </p:nvCxnSpPr>
        <p:spPr>
          <a:xfrm flipV="1">
            <a:off x="2124075" y="3140710"/>
            <a:ext cx="1080135" cy="2088515"/>
          </a:xfrm>
          <a:prstGeom prst="straightConnector1">
            <a:avLst/>
          </a:prstGeom>
          <a:ln w="28575" cmpd="dbl">
            <a:solidFill>
              <a:srgbClr val="FF0000"/>
            </a:solidFill>
            <a:prstDash val="soli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50310" y="908685"/>
            <a:ext cx="2202815" cy="1750695"/>
          </a:xfrm>
          <a:prstGeom prst="rect">
            <a:avLst/>
          </a:prstGeom>
        </p:spPr>
      </p:pic>
      <p:cxnSp>
        <p:nvCxnSpPr>
          <p:cNvPr id="21" name="直接箭头连接符 20"/>
          <p:cNvCxnSpPr/>
          <p:nvPr/>
        </p:nvCxnSpPr>
        <p:spPr>
          <a:xfrm flipH="1">
            <a:off x="4068445" y="1326515"/>
            <a:ext cx="1116330" cy="1886585"/>
          </a:xfrm>
          <a:prstGeom prst="straightConnector1">
            <a:avLst/>
          </a:prstGeom>
          <a:ln w="28575" cmpd="dbl">
            <a:solidFill>
              <a:srgbClr val="FF0000"/>
            </a:solidFill>
            <a:prstDash val="soli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4227830" y="1945005"/>
            <a:ext cx="1593215" cy="4362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可以下载到离线下载器里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15695" y="3284855"/>
            <a:ext cx="18649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rgbClr val="FF0000"/>
                </a:solidFill>
                <a:sym typeface="+mn-ea"/>
              </a:rPr>
              <a:t>ID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匹配才可下载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03985" y="5300980"/>
            <a:ext cx="13938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solidFill>
                  <a:srgbClr val="FF0000"/>
                </a:solidFill>
                <a:sym typeface="+mn-ea"/>
              </a:rPr>
              <a:t>下载时这些不会提示</a:t>
            </a:r>
            <a:endParaRPr lang="zh-CN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 flipH="1">
            <a:off x="4428490" y="1268730"/>
            <a:ext cx="2016125" cy="2088515"/>
          </a:xfrm>
          <a:prstGeom prst="straightConnector1">
            <a:avLst/>
          </a:prstGeom>
          <a:ln w="28575" cmpd="dbl">
            <a:solidFill>
              <a:srgbClr val="FF0000"/>
            </a:solidFill>
            <a:prstDash val="soli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6084570" y="404495"/>
            <a:ext cx="219138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solidFill>
                  <a:srgbClr val="FF0000"/>
                </a:solidFill>
                <a:sym typeface="+mn-ea"/>
              </a:rPr>
              <a:t>勾上这个，一打开软件就会自动通过这个串口下载程序</a:t>
            </a:r>
            <a:endParaRPr lang="zh-CN">
              <a:solidFill>
                <a:srgbClr val="FF0000"/>
              </a:solidFill>
              <a:sym typeface="+mn-ea"/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 flipH="1">
            <a:off x="4500245" y="1844675"/>
            <a:ext cx="2016125" cy="1656080"/>
          </a:xfrm>
          <a:prstGeom prst="straightConnector1">
            <a:avLst/>
          </a:prstGeom>
          <a:ln w="28575" cmpd="dbl">
            <a:solidFill>
              <a:srgbClr val="FF0000"/>
            </a:solidFill>
            <a:prstDash val="soli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6588760" y="1461135"/>
            <a:ext cx="21913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solidFill>
                  <a:srgbClr val="FF0000"/>
                </a:solidFill>
                <a:sym typeface="+mn-ea"/>
              </a:rPr>
              <a:t>勾上这个，更新之后自动关闭软件</a:t>
            </a:r>
            <a:endParaRPr lang="zh-CN">
              <a:solidFill>
                <a:srgbClr val="FF0000"/>
              </a:solidFill>
              <a:sym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86880" y="2060575"/>
            <a:ext cx="2279650" cy="1188720"/>
          </a:xfrm>
          <a:prstGeom prst="rect">
            <a:avLst/>
          </a:prstGeom>
        </p:spPr>
      </p:pic>
      <p:cxnSp>
        <p:nvCxnSpPr>
          <p:cNvPr id="32" name="直接箭头连接符 31"/>
          <p:cNvCxnSpPr/>
          <p:nvPr/>
        </p:nvCxnSpPr>
        <p:spPr>
          <a:xfrm flipH="1">
            <a:off x="4500245" y="2420620"/>
            <a:ext cx="2376170" cy="1296670"/>
          </a:xfrm>
          <a:prstGeom prst="straightConnector1">
            <a:avLst/>
          </a:prstGeom>
          <a:ln w="28575" cmpd="dbl">
            <a:solidFill>
              <a:srgbClr val="FF0000"/>
            </a:solidFill>
            <a:prstDash val="soli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7740650" y="2204720"/>
            <a:ext cx="11290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solidFill>
                  <a:srgbClr val="FF0000"/>
                </a:solidFill>
                <a:sym typeface="+mn-ea"/>
              </a:rPr>
              <a:t>需要密码</a:t>
            </a:r>
            <a:endParaRPr lang="zh-CN">
              <a:solidFill>
                <a:srgbClr val="FF0000"/>
              </a:solidFill>
              <a:sym typeface="+mn-ea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62115" y="3357245"/>
            <a:ext cx="2188845" cy="1739900"/>
          </a:xfrm>
          <a:prstGeom prst="rect">
            <a:avLst/>
          </a:prstGeom>
        </p:spPr>
      </p:pic>
      <p:cxnSp>
        <p:nvCxnSpPr>
          <p:cNvPr id="35" name="直接箭头连接符 34"/>
          <p:cNvCxnSpPr/>
          <p:nvPr/>
        </p:nvCxnSpPr>
        <p:spPr>
          <a:xfrm flipH="1" flipV="1">
            <a:off x="4428490" y="3869690"/>
            <a:ext cx="3168015" cy="351155"/>
          </a:xfrm>
          <a:prstGeom prst="straightConnector1">
            <a:avLst/>
          </a:prstGeom>
          <a:ln w="28575" cmpd="dbl">
            <a:solidFill>
              <a:srgbClr val="FF0000"/>
            </a:solidFill>
            <a:prstDash val="soli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36" name="图片 3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11830" y="4353560"/>
            <a:ext cx="3371850" cy="2280285"/>
          </a:xfrm>
          <a:prstGeom prst="rect">
            <a:avLst/>
          </a:prstGeom>
        </p:spPr>
      </p:pic>
      <p:cxnSp>
        <p:nvCxnSpPr>
          <p:cNvPr id="37" name="直接箭头连接符 36"/>
          <p:cNvCxnSpPr/>
          <p:nvPr/>
        </p:nvCxnSpPr>
        <p:spPr>
          <a:xfrm flipV="1">
            <a:off x="3996055" y="4031615"/>
            <a:ext cx="72390" cy="837565"/>
          </a:xfrm>
          <a:prstGeom prst="straightConnector1">
            <a:avLst/>
          </a:prstGeom>
          <a:ln w="28575" cmpd="dbl">
            <a:solidFill>
              <a:srgbClr val="FF0000"/>
            </a:solidFill>
            <a:prstDash val="soli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3486150" y="4933315"/>
            <a:ext cx="30302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sym typeface="+mn-ea"/>
              </a:rPr>
              <a:t>勾选这个，会生成日志文件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5" grpId="0"/>
      <p:bldP spid="26" grpId="0"/>
      <p:bldP spid="24" grpId="0"/>
      <p:bldP spid="28" grpId="0"/>
      <p:bldP spid="30" grpId="0"/>
      <p:bldP spid="33" grpId="0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3092450" y="1484630"/>
            <a:ext cx="2959735" cy="1261745"/>
          </a:xfrm>
        </p:spPr>
        <p:txBody>
          <a:bodyPr anchor="ctr" anchorCtr="0"/>
          <a:p>
            <a:pPr algn="ctr" defTabSz="914400">
              <a:buClrTx/>
              <a:buSzTx/>
              <a:buFontTx/>
              <a:buNone/>
            </a:pPr>
            <a:r>
              <a:rPr lang="zh-CN" sz="800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拜拜</a:t>
            </a:r>
            <a:r>
              <a:rPr lang="en-US" altLang="zh-CN" sz="800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!</a:t>
            </a:r>
            <a:endParaRPr lang="en-US" altLang="zh-CN" sz="8000" kern="1200" baseline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077" name="副标题 3074"/>
          <p:cNvSpPr>
            <a:spLocks noGrp="1"/>
          </p:cNvSpPr>
          <p:nvPr/>
        </p:nvSpPr>
        <p:spPr>
          <a:xfrm>
            <a:off x="395605" y="3213100"/>
            <a:ext cx="8387080" cy="1790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>
              <a:spcBef>
                <a:spcPct val="20000"/>
              </a:spcBef>
              <a:buClrTx/>
              <a:buFontTx/>
            </a:pPr>
            <a:r>
              <a:rPr lang="zh-CN" altLang="zh-CN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感谢大家耐心的看完了本集视频，最新的视频请在官网或者论坛观看！</a:t>
            </a:r>
            <a:endParaRPr lang="zh-CN" altLang="zh-CN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spcBef>
                <a:spcPct val="20000"/>
              </a:spcBef>
              <a:buClrTx/>
              <a:buFontTx/>
            </a:pPr>
            <a:r>
              <a:rPr lang="zh-CN" altLang="zh-CN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网速不好的朋友们也可以下载下来本地观看。</a:t>
            </a:r>
            <a:endParaRPr lang="zh-CN" altLang="zh-CN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spcBef>
                <a:spcPct val="20000"/>
              </a:spcBef>
              <a:buClrTx/>
              <a:buFontTx/>
            </a:pPr>
            <a:r>
              <a:rPr lang="zh-CN" altLang="zh-CN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有任何问题欢迎随时在论坛留言，广大热心网友都会及时回复，</a:t>
            </a:r>
            <a:endParaRPr lang="zh-CN" altLang="zh-CN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spcBef>
                <a:spcPct val="20000"/>
              </a:spcBef>
              <a:buClrTx/>
              <a:buFontTx/>
            </a:pPr>
            <a:r>
              <a:rPr lang="zh-CN" altLang="zh-CN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也可以在论坛里看看别的朋友的学习体会和技术分享帖，查漏补缺。</a:t>
            </a:r>
            <a:endParaRPr lang="zh-CN" altLang="zh-CN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spcBef>
                <a:spcPct val="20000"/>
              </a:spcBef>
              <a:buClrTx/>
              <a:buFontTx/>
            </a:pPr>
            <a:r>
              <a:rPr lang="zh-CN" altLang="zh-CN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最后我也建了一个</a:t>
            </a:r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QQ</a:t>
            </a:r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学习</a:t>
            </a:r>
            <a:r>
              <a:rPr lang="zh-CN" altLang="zh-CN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交流群884047237，有问题可以在群里交流。</a:t>
            </a:r>
            <a:endParaRPr lang="zh-CN" altLang="zh-CN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olidFill>
                  <a:schemeClr val="tx1"/>
                </a:solidFill>
                <a:sym typeface="+mn-ea"/>
              </a:rPr>
              <a:t>STC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官网</a:t>
            </a:r>
            <a:r>
              <a:rPr lang="zh-CN" altLang="zh-CN" sz="2000" b="1">
                <a:solidFill>
                  <a:schemeClr val="tx1"/>
                </a:solidFill>
                <a:sym typeface="+mn-ea"/>
              </a:rPr>
              <a:t>：www.STCAI.com</a:t>
            </a:r>
            <a:r>
              <a:rPr lang="en-US" altLang="zh-CN" sz="2000" b="1">
                <a:solidFill>
                  <a:schemeClr val="tx1"/>
                </a:solidFill>
                <a:sym typeface="+mn-ea"/>
              </a:rPr>
              <a:t>        STC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论坛：</a:t>
            </a:r>
            <a:r>
              <a:rPr lang="zh-CN" altLang="zh-CN" sz="2000" b="1">
                <a:solidFill>
                  <a:schemeClr val="tx1"/>
                </a:solidFill>
                <a:sym typeface="+mn-ea"/>
              </a:rPr>
              <a:t>www.STCAI</a:t>
            </a:r>
            <a:r>
              <a:rPr lang="en-US" altLang="zh-CN" sz="2000" b="1">
                <a:solidFill>
                  <a:schemeClr val="tx1"/>
                </a:solidFill>
                <a:sym typeface="+mn-ea"/>
              </a:rPr>
              <a:t>MCU</a:t>
            </a:r>
            <a:r>
              <a:rPr lang="zh-CN" altLang="zh-CN" sz="2000" b="1">
                <a:solidFill>
                  <a:schemeClr val="tx1"/>
                </a:solidFill>
                <a:sym typeface="+mn-ea"/>
              </a:rPr>
              <a:t>.com</a:t>
            </a:r>
            <a:endParaRPr lang="zh-CN" altLang="zh-CN" sz="20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 3073"/>
          <p:cNvSpPr>
            <a:spLocks noGrp="1"/>
          </p:cNvSpPr>
          <p:nvPr>
            <p:ph type="ctrTitle"/>
          </p:nvPr>
        </p:nvSpPr>
        <p:spPr>
          <a:xfrm>
            <a:off x="312738" y="292100"/>
            <a:ext cx="8070850" cy="1582738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zh-CN" altLang="en-US" sz="440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摘要</a:t>
            </a:r>
            <a:endParaRPr lang="zh-CN" altLang="en-US" sz="4400" kern="1200" baseline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099" name="副标题 3074"/>
          <p:cNvSpPr>
            <a:spLocks noGrp="1"/>
          </p:cNvSpPr>
          <p:nvPr>
            <p:ph type="subTitle" idx="1"/>
          </p:nvPr>
        </p:nvSpPr>
        <p:spPr>
          <a:xfrm>
            <a:off x="755650" y="1628775"/>
            <a:ext cx="7912735" cy="3091180"/>
          </a:xfrm>
        </p:spPr>
        <p:txBody>
          <a:bodyPr anchor="t" anchorCtr="0"/>
          <a:p>
            <a:pPr algn="l" defTabSz="914400">
              <a:buClrTx/>
              <a:buSzTx/>
              <a:buFontTx/>
            </a:pPr>
            <a:r>
              <a:rPr lang="en-US" altLang="zh-CN" sz="32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1.</a:t>
            </a:r>
            <a:r>
              <a:rPr lang="zh-CN" sz="32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为什么要做程序加密？</a:t>
            </a:r>
            <a:endParaRPr lang="zh-CN" altLang="en-US" sz="3200" kern="1200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algn="l" defTabSz="914400">
              <a:buClrTx/>
              <a:buSzTx/>
              <a:buFontTx/>
            </a:pPr>
            <a:r>
              <a:rPr lang="en-US" altLang="zh-CN" sz="32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2.</a:t>
            </a:r>
            <a:r>
              <a:rPr lang="zh-CN" sz="3200">
                <a:solidFill>
                  <a:schemeClr val="bg1"/>
                </a:solidFill>
                <a:sym typeface="宋体" panose="02010600030101010101" pitchFamily="2" charset="-122"/>
              </a:rPr>
              <a:t>如何对程序加密</a:t>
            </a:r>
            <a:endParaRPr lang="zh-CN" altLang="en-US" sz="3200">
              <a:solidFill>
                <a:schemeClr val="bg1"/>
              </a:solidFill>
              <a:sym typeface="宋体" panose="02010600030101010101" pitchFamily="2" charset="-122"/>
            </a:endParaRPr>
          </a:p>
          <a:p>
            <a:pPr algn="l" defTabSz="914400">
              <a:buClrTx/>
              <a:buSzTx/>
              <a:buFontTx/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发布加密的项目程序</a:t>
            </a:r>
            <a:endParaRPr lang="zh-CN" altLang="en-US" sz="3200" kern="1200" baseline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olidFill>
                  <a:schemeClr val="tx1"/>
                </a:solidFill>
                <a:sym typeface="+mn-ea"/>
              </a:rPr>
              <a:t>STC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官网</a:t>
            </a:r>
            <a:r>
              <a:rPr lang="zh-CN" altLang="zh-CN" sz="2000" b="1">
                <a:solidFill>
                  <a:schemeClr val="tx1"/>
                </a:solidFill>
                <a:sym typeface="+mn-ea"/>
              </a:rPr>
              <a:t>：www.STCAI.com</a:t>
            </a:r>
            <a:r>
              <a:rPr lang="en-US" altLang="zh-CN" sz="2000" b="1">
                <a:solidFill>
                  <a:schemeClr val="tx1"/>
                </a:solidFill>
                <a:sym typeface="+mn-ea"/>
              </a:rPr>
              <a:t>        STC</a:t>
            </a:r>
            <a:r>
              <a:rPr lang="zh-CN" altLang="en-US" sz="2000" b="1">
                <a:solidFill>
                  <a:schemeClr val="tx1"/>
                </a:solidFill>
                <a:sym typeface="+mn-ea"/>
              </a:rPr>
              <a:t>论坛：</a:t>
            </a:r>
            <a:r>
              <a:rPr lang="zh-CN" altLang="zh-CN" sz="2000" b="1">
                <a:solidFill>
                  <a:schemeClr val="tx1"/>
                </a:solidFill>
                <a:sym typeface="+mn-ea"/>
              </a:rPr>
              <a:t>www.STCAI</a:t>
            </a:r>
            <a:r>
              <a:rPr lang="en-US" altLang="zh-CN" sz="2000" b="1">
                <a:solidFill>
                  <a:schemeClr val="tx1"/>
                </a:solidFill>
                <a:sym typeface="+mn-ea"/>
              </a:rPr>
              <a:t>MCU</a:t>
            </a:r>
            <a:r>
              <a:rPr lang="zh-CN" altLang="zh-CN" sz="2000" b="1">
                <a:solidFill>
                  <a:schemeClr val="tx1"/>
                </a:solidFill>
                <a:sym typeface="+mn-ea"/>
              </a:rPr>
              <a:t>.com</a:t>
            </a:r>
            <a:endParaRPr lang="zh-CN" altLang="zh-CN" sz="20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11575" y="555625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66598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sz="32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为什么要做程序加密？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31595" y="1196340"/>
            <a:ext cx="14700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>
                <a:solidFill>
                  <a:srgbClr val="FF0000"/>
                </a:solidFill>
                <a:sym typeface="+mn-ea"/>
              </a:rPr>
              <a:t>V1.0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代码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11505" y="1564640"/>
            <a:ext cx="3094990" cy="47085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7810" y="1412875"/>
            <a:ext cx="4843145" cy="23094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6850" y="4220845"/>
            <a:ext cx="4904105" cy="21545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220335" y="1044575"/>
            <a:ext cx="29229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>
                <a:solidFill>
                  <a:srgbClr val="FF0000"/>
                </a:solidFill>
                <a:sym typeface="+mn-ea"/>
              </a:rPr>
              <a:t>V1.0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代码生成的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HEX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文件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32680" y="3852545"/>
            <a:ext cx="349821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>
                <a:solidFill>
                  <a:srgbClr val="FF0000"/>
                </a:solidFill>
                <a:sym typeface="+mn-ea"/>
              </a:rPr>
              <a:t>V1.0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的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HEX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文件解析的程序文件</a:t>
            </a:r>
            <a:endParaRPr lang="en-US" altLang="zh-CN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66598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sz="32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为什么要做程序加密？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39750" y="1059815"/>
            <a:ext cx="5762625" cy="52368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36010" y="1124585"/>
            <a:ext cx="23120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>
                <a:solidFill>
                  <a:srgbClr val="FF0000"/>
                </a:solidFill>
                <a:sym typeface="+mn-ea"/>
              </a:rPr>
              <a:t>LINK1D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自带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组串口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5076190" y="691515"/>
            <a:ext cx="17437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solidFill>
                  <a:schemeClr val="bg1"/>
                </a:solidFill>
                <a:sym typeface="+mn-ea"/>
              </a:rPr>
              <a:t>测试连线图</a:t>
            </a:r>
            <a:endParaRPr lang="zh-CN">
              <a:solidFill>
                <a:schemeClr val="bg1"/>
              </a:solidFill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44615" y="4509135"/>
            <a:ext cx="17437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solidFill>
                  <a:schemeClr val="bg1"/>
                </a:solidFill>
                <a:sym typeface="+mn-ea"/>
              </a:rPr>
              <a:t>串口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下载程序</a:t>
            </a:r>
            <a:endParaRPr lang="zh-CN" altLang="en-US">
              <a:solidFill>
                <a:schemeClr val="bg1"/>
              </a:solidFill>
              <a:sym typeface="+mn-ea"/>
            </a:endParaRPr>
          </a:p>
          <a:p>
            <a:r>
              <a:rPr lang="zh-CN">
                <a:solidFill>
                  <a:schemeClr val="bg1"/>
                </a:solidFill>
                <a:sym typeface="+mn-ea"/>
              </a:rPr>
              <a:t>串口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2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监控程序</a:t>
            </a:r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 flipH="1">
            <a:off x="5004435" y="2348865"/>
            <a:ext cx="1511935" cy="2880995"/>
          </a:xfrm>
          <a:prstGeom prst="straightConnector1">
            <a:avLst/>
          </a:prstGeom>
          <a:ln w="28575" cmpd="dbl">
            <a:solidFill>
              <a:srgbClr val="FF0000"/>
            </a:solidFill>
            <a:prstDash val="soli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6588125" y="1988820"/>
            <a:ext cx="174371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solidFill>
                  <a:schemeClr val="bg1"/>
                </a:solidFill>
                <a:sym typeface="+mn-ea"/>
              </a:rPr>
              <a:t>串口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1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下载出去的数据可以用过串口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2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读回来</a:t>
            </a:r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66598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sz="32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为什么要做程序加密？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6520" y="1124585"/>
            <a:ext cx="9022080" cy="398399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1908175" y="5229225"/>
            <a:ext cx="54984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 b="1">
                <a:solidFill>
                  <a:srgbClr val="FF0000"/>
                </a:solidFill>
                <a:sym typeface="+mn-ea"/>
              </a:rPr>
              <a:t>可以看到传输的时候源码被泄露了！！</a:t>
            </a:r>
            <a:endParaRPr lang="zh-CN" sz="2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5507990" y="756285"/>
            <a:ext cx="263461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bg1"/>
                </a:solidFill>
                <a:sym typeface="+mn-ea"/>
              </a:rPr>
              <a:t>串口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2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读回来的数据</a:t>
            </a:r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66598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sz="3200">
                <a:solidFill>
                  <a:schemeClr val="bg1"/>
                </a:solidFill>
                <a:latin typeface="+mn-lt"/>
                <a:ea typeface="+mn-ea"/>
                <a:sym typeface="+mn-ea"/>
              </a:rPr>
              <a:t>为什么要做程序加密？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5076190" y="691515"/>
            <a:ext cx="17437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solidFill>
                  <a:schemeClr val="bg1"/>
                </a:solidFill>
                <a:sym typeface="+mn-ea"/>
              </a:rPr>
              <a:t>测试连线图</a:t>
            </a:r>
            <a:endParaRPr lang="zh-CN">
              <a:solidFill>
                <a:schemeClr val="bg1"/>
              </a:solidFill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1640" y="1628775"/>
            <a:ext cx="1584325" cy="33724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电子</a:t>
            </a:r>
            <a:r>
              <a:rPr lang="en-US" altLang="zh-CN">
                <a:solidFill>
                  <a:schemeClr val="tx1"/>
                </a:solidFill>
              </a:rPr>
              <a:t>DIY</a:t>
            </a:r>
            <a:r>
              <a:rPr lang="zh-CN" altLang="en-US">
                <a:solidFill>
                  <a:schemeClr val="tx1"/>
                </a:solidFill>
              </a:rPr>
              <a:t>小家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3564255" y="1859280"/>
            <a:ext cx="1296670" cy="259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124075" y="1196340"/>
            <a:ext cx="9245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sym typeface="+mn-ea"/>
              </a:rPr>
              <a:t>卖家</a:t>
            </a:r>
            <a:endParaRPr lang="zh-CN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80380" y="1196340"/>
            <a:ext cx="9245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sym typeface="+mn-ea"/>
              </a:rPr>
              <a:t>买家</a:t>
            </a:r>
            <a:endParaRPr lang="zh-CN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54120" y="1564640"/>
            <a:ext cx="9163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solidFill>
                  <a:schemeClr val="bg1"/>
                </a:solidFill>
                <a:sym typeface="+mn-ea"/>
              </a:rPr>
              <a:t>卖产品</a:t>
            </a:r>
            <a:endParaRPr lang="zh-CN">
              <a:solidFill>
                <a:schemeClr val="bg1"/>
              </a:solidFill>
              <a:sym typeface="+mn-ea"/>
            </a:endParaRPr>
          </a:p>
        </p:txBody>
      </p:sp>
      <p:sp>
        <p:nvSpPr>
          <p:cNvPr id="15" name="右箭头 14"/>
          <p:cNvSpPr/>
          <p:nvPr/>
        </p:nvSpPr>
        <p:spPr>
          <a:xfrm rot="10800000">
            <a:off x="3564255" y="2780665"/>
            <a:ext cx="1296670" cy="259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780155" y="2493010"/>
            <a:ext cx="9163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solidFill>
                  <a:schemeClr val="bg1"/>
                </a:solidFill>
                <a:sym typeface="+mn-ea"/>
              </a:rPr>
              <a:t>要升级！</a:t>
            </a:r>
            <a:endParaRPr lang="zh-CN">
              <a:solidFill>
                <a:schemeClr val="bg1"/>
              </a:solidFill>
              <a:sym typeface="+mn-ea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3605530" y="3651250"/>
            <a:ext cx="1296670" cy="259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708400" y="3356610"/>
            <a:ext cx="9163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>
                <a:solidFill>
                  <a:schemeClr val="bg1"/>
                </a:solidFill>
                <a:sym typeface="+mn-ea"/>
              </a:rPr>
              <a:t>发</a:t>
            </a:r>
            <a:r>
              <a:rPr lang="en-US" altLang="zh-CN">
                <a:solidFill>
                  <a:schemeClr val="bg1"/>
                </a:solidFill>
                <a:sym typeface="+mn-ea"/>
              </a:rPr>
              <a:t>HEX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？</a:t>
            </a:r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36010" y="3112135"/>
            <a:ext cx="890270" cy="1002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7200" b="1">
                <a:solidFill>
                  <a:srgbClr val="FF0000"/>
                </a:solidFill>
                <a:sym typeface="+mn-ea"/>
              </a:rPr>
              <a:t>×</a:t>
            </a:r>
            <a:endParaRPr lang="zh-CN" altLang="en-US" sz="7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3636010" y="4514850"/>
            <a:ext cx="1296670" cy="259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636010" y="4220210"/>
            <a:ext cx="11220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bg1"/>
                </a:solidFill>
                <a:sym typeface="+mn-ea"/>
              </a:rPr>
              <a:t>加密文件？</a:t>
            </a:r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00650" y="1628775"/>
            <a:ext cx="1584325" cy="33724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>
                <a:solidFill>
                  <a:schemeClr val="tx1"/>
                </a:solidFill>
              </a:rPr>
              <a:t>某某公司</a:t>
            </a:r>
            <a:endParaRPr lang="zh-CN">
              <a:solidFill>
                <a:schemeClr val="tx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90010" y="4144645"/>
            <a:ext cx="69596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b="1">
                <a:solidFill>
                  <a:srgbClr val="FF0000"/>
                </a:solidFill>
                <a:sym typeface="+mn-ea"/>
              </a:rPr>
              <a:t>√</a:t>
            </a:r>
            <a:endParaRPr lang="en-US" altLang="zh-CN" sz="7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28" name="文本框 27"/>
          <p:cNvSpPr txBox="1"/>
          <p:nvPr>
            <p:custDataLst>
              <p:tags r:id="rId3"/>
            </p:custDataLst>
          </p:nvPr>
        </p:nvSpPr>
        <p:spPr>
          <a:xfrm>
            <a:off x="1630045" y="5220970"/>
            <a:ext cx="54984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用户拿不到源文件，就无法破解出程序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2" grpId="0" animBg="1"/>
      <p:bldP spid="16" grpId="0"/>
      <p:bldP spid="17" grpId="0"/>
      <p:bldP spid="15" grpId="0" animBg="1"/>
      <p:bldP spid="21" grpId="0"/>
      <p:bldP spid="18" grpId="0" animBg="1"/>
      <p:bldP spid="19" grpId="0"/>
      <p:bldP spid="23" grpId="0"/>
      <p:bldP spid="22" grpId="0" animBg="1"/>
      <p:bldP spid="25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66598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sz="3200">
                <a:solidFill>
                  <a:schemeClr val="bg1"/>
                </a:solidFill>
                <a:sym typeface="宋体" panose="02010600030101010101" pitchFamily="2" charset="-122"/>
              </a:rPr>
              <a:t>如何对程序加密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0970" y="1484630"/>
            <a:ext cx="5582920" cy="46736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723890" y="332740"/>
            <a:ext cx="3260725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200">
                <a:solidFill>
                  <a:schemeClr val="bg1"/>
                </a:solidFill>
              </a:rPr>
              <a:t>此功能主要是实现将用户代码加密后再下载,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以防止代码下载过程中被第三方串口监控软件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将用户的原码数据截取,从而确保了代码的安全.</a:t>
            </a:r>
            <a:endParaRPr lang="zh-CN" altLang="en-US" sz="1200">
              <a:solidFill>
                <a:schemeClr val="bg1"/>
              </a:solidFill>
            </a:endParaRPr>
          </a:p>
          <a:p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程序拥有者产品出厂时将源程序和加密钥匙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一起烧录MCU中,以后需要升级软件时,就可将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程序加密后再用"发布项目程序"功能,生成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一个用户自己界面的只有一个升级按钮的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简单易用的升级软件,给最终使用者自己升级,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而拦截不到您的原始程序</a:t>
            </a:r>
            <a:endParaRPr lang="zh-CN" altLang="en-US" sz="1200">
              <a:solidFill>
                <a:schemeClr val="bg1"/>
              </a:solidFill>
            </a:endParaRPr>
          </a:p>
          <a:p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此功能仅对如下系列及新出的单片机有效: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    STC8xx系列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    STC15xx系列 (不包括STC15F204EA)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    IAP15xx系列</a:t>
            </a:r>
            <a:endParaRPr lang="zh-CN" altLang="en-US" sz="1200">
              <a:solidFill>
                <a:schemeClr val="bg1"/>
              </a:solidFill>
            </a:endParaRPr>
          </a:p>
          <a:p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只下载加密代码的使用方法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1. 点击"打开程序文件"按钮,打开加密过的文件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2. 选择"本次下载的代码为加密代码"选项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3. 点击"下载/编程"按钮开始编程</a:t>
            </a:r>
            <a:endParaRPr lang="zh-CN" altLang="en-US" sz="1200">
              <a:solidFill>
                <a:schemeClr val="bg1"/>
              </a:solidFill>
            </a:endParaRPr>
          </a:p>
          <a:p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重新加密代码的使用方法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1. 点击"生成新密钥"或者"打开密钥"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2. 点击"加密代码"按钮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3. 在打开对话框中选择未加密的文件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4. 在保存对话框中输入加密后的文件名</a:t>
            </a:r>
            <a:endParaRPr lang="zh-CN" altLang="en-US" sz="1200">
              <a:solidFill>
                <a:schemeClr val="bg1"/>
              </a:solidFill>
            </a:endParaRPr>
          </a:p>
          <a:p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更新IC内部密钥的使用方法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1. 点击"生成新密钥"或者"打开密钥"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2. 选择"下载用户代码前先更新用户密钥"选项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</a:rPr>
              <a:t>3. 点击"下载/编程"按钮开始编程</a:t>
            </a:r>
            <a:endParaRPr lang="zh-CN" altLang="en-US" sz="1200">
              <a:solidFill>
                <a:schemeClr val="bg1"/>
              </a:solidFill>
            </a:endParaRPr>
          </a:p>
          <a:p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899795" y="1031875"/>
            <a:ext cx="17437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bg1"/>
                </a:solidFill>
                <a:sym typeface="+mn-ea"/>
              </a:rPr>
              <a:t>加密概述</a:t>
            </a:r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cxnSp>
        <p:nvCxnSpPr>
          <p:cNvPr id="32" name="直接箭头连接符 31"/>
          <p:cNvCxnSpPr/>
          <p:nvPr>
            <p:custDataLst>
              <p:tags r:id="rId5"/>
            </p:custDataLst>
          </p:nvPr>
        </p:nvCxnSpPr>
        <p:spPr>
          <a:xfrm flipH="1" flipV="1">
            <a:off x="1619885" y="2781300"/>
            <a:ext cx="791845" cy="360045"/>
          </a:xfrm>
          <a:prstGeom prst="straightConnector1">
            <a:avLst/>
          </a:prstGeom>
          <a:ln w="28575" cmpd="dbl">
            <a:solidFill>
              <a:srgbClr val="FF0000"/>
            </a:solidFill>
            <a:prstDash val="soli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66598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sz="3200" b="1">
                <a:solidFill>
                  <a:schemeClr val="bg1"/>
                </a:solidFill>
                <a:sym typeface="宋体" panose="02010600030101010101" pitchFamily="2" charset="-122"/>
              </a:rPr>
              <a:t>如何对程序加密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899795" y="1031875"/>
            <a:ext cx="26638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bg1"/>
                </a:solidFill>
                <a:sym typeface="+mn-ea"/>
              </a:rPr>
              <a:t>2.1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哪些单片机可以使用？</a:t>
            </a:r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67360" y="1616075"/>
            <a:ext cx="4319905" cy="4606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95605" y="1400175"/>
            <a:ext cx="7953375" cy="5021580"/>
          </a:xfrm>
          <a:prstGeom prst="rect">
            <a:avLst/>
          </a:prstGeom>
        </p:spPr>
      </p:pic>
      <p:sp>
        <p:nvSpPr>
          <p:cNvPr id="22" name="矩形 21"/>
          <p:cNvSpPr/>
          <p:nvPr>
            <p:custDataLst>
              <p:tags r:id="rId7"/>
            </p:custDataLst>
          </p:nvPr>
        </p:nvSpPr>
        <p:spPr>
          <a:xfrm flipV="1">
            <a:off x="5147945" y="1196340"/>
            <a:ext cx="237490" cy="53213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4427855" y="692785"/>
            <a:ext cx="19037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b="1">
                <a:solidFill>
                  <a:srgbClr val="FF0000"/>
                </a:solidFill>
                <a:sym typeface="+mn-ea"/>
              </a:rPr>
              <a:t>这列有的均可</a:t>
            </a:r>
            <a:endParaRPr lang="zh-CN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8630" y="476250"/>
            <a:ext cx="66598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 defTabSz="914400">
              <a:buClrTx/>
              <a:buSzTx/>
              <a:buFontTx/>
            </a:pPr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sz="3200">
                <a:solidFill>
                  <a:schemeClr val="bg1"/>
                </a:solidFill>
                <a:sym typeface="宋体" panose="02010600030101010101" pitchFamily="2" charset="-122"/>
              </a:rPr>
              <a:t>如何对程序加密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5" y="6530975"/>
            <a:ext cx="9143365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9750" y="6517640"/>
            <a:ext cx="8197215" cy="33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spcBef>
                <a:spcPct val="20000"/>
              </a:spcBef>
              <a:buClrTx/>
              <a:buFontTx/>
            </a:pPr>
            <a:r>
              <a:rPr lang="en-US" altLang="zh-CN" sz="2000" b="1">
                <a:sym typeface="+mn-ea"/>
              </a:rPr>
              <a:t>STC</a:t>
            </a:r>
            <a:r>
              <a:rPr lang="zh-CN" altLang="en-US" sz="2000" b="1">
                <a:sym typeface="+mn-ea"/>
              </a:rPr>
              <a:t>官网</a:t>
            </a:r>
            <a:r>
              <a:rPr lang="zh-CN" altLang="zh-CN" sz="2000" b="1">
                <a:sym typeface="+mn-ea"/>
              </a:rPr>
              <a:t>：www.STCAI.com</a:t>
            </a:r>
            <a:r>
              <a:rPr lang="en-US" altLang="zh-CN" sz="2000" b="1">
                <a:sym typeface="+mn-ea"/>
              </a:rPr>
              <a:t>        STC</a:t>
            </a:r>
            <a:r>
              <a:rPr lang="zh-CN" altLang="en-US" sz="2000" b="1">
                <a:sym typeface="+mn-ea"/>
              </a:rPr>
              <a:t>论坛：</a:t>
            </a:r>
            <a:r>
              <a:rPr lang="zh-CN" altLang="zh-CN" sz="2000" b="1">
                <a:sym typeface="+mn-ea"/>
              </a:rPr>
              <a:t>www.STCAI</a:t>
            </a:r>
            <a:r>
              <a:rPr lang="en-US" altLang="zh-CN" sz="2000" b="1">
                <a:sym typeface="+mn-ea"/>
              </a:rPr>
              <a:t>MCU</a:t>
            </a:r>
            <a:r>
              <a:rPr lang="zh-CN" altLang="zh-CN" sz="2000" b="1">
                <a:sym typeface="+mn-ea"/>
              </a:rPr>
              <a:t>.com</a:t>
            </a:r>
            <a:endParaRPr lang="zh-CN" altLang="zh-CN" sz="2000" b="1"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899795" y="1031875"/>
            <a:ext cx="26638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bg1"/>
                </a:solidFill>
                <a:sym typeface="+mn-ea"/>
              </a:rPr>
              <a:t>2.</a:t>
            </a:r>
            <a:r>
              <a:rPr lang="en-US">
                <a:solidFill>
                  <a:schemeClr val="bg1"/>
                </a:solidFill>
                <a:sym typeface="+mn-ea"/>
              </a:rPr>
              <a:t>2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如何加密？</a:t>
            </a:r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76190" y="116205"/>
            <a:ext cx="3164205" cy="10668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加密代码的使用方法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1. 点击"生成新密钥"或者"打开密钥"</a:t>
            </a:r>
            <a:endParaRPr lang="zh-CN" altLang="en-US" sz="1200">
              <a:solidFill>
                <a:schemeClr val="bg1"/>
              </a:solidFill>
              <a:sym typeface="+mn-ea"/>
            </a:endParaRPr>
          </a:p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（建议一个公司</a:t>
            </a:r>
            <a:r>
              <a:rPr lang="en-US" altLang="zh-CN" sz="1200">
                <a:solidFill>
                  <a:schemeClr val="bg1"/>
                </a:solidFill>
                <a:sym typeface="+mn-ea"/>
              </a:rPr>
              <a:t>/</a:t>
            </a:r>
            <a:r>
              <a:rPr lang="zh-CN" altLang="en-US" sz="1200">
                <a:solidFill>
                  <a:schemeClr val="bg1"/>
                </a:solidFill>
                <a:sym typeface="+mn-ea"/>
              </a:rPr>
              <a:t>一个产品一套秘钥）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2. 点击"加密代码"按钮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3. 在打开对话框中选择未加密的文件</a:t>
            </a:r>
            <a:endParaRPr lang="zh-CN" altLang="en-US" sz="1200">
              <a:solidFill>
                <a:schemeClr val="bg1"/>
              </a:solidFill>
            </a:endParaRPr>
          </a:p>
          <a:p>
            <a:r>
              <a:rPr lang="zh-CN" altLang="en-US" sz="1200">
                <a:solidFill>
                  <a:schemeClr val="bg1"/>
                </a:solidFill>
                <a:sym typeface="+mn-ea"/>
              </a:rPr>
              <a:t>4. 在保存对话框中输入加密后的文件名</a:t>
            </a:r>
            <a:endParaRPr lang="zh-CN" altLang="en-US" sz="1200">
              <a:solidFill>
                <a:schemeClr val="bg1"/>
              </a:solidFill>
            </a:endParaRPr>
          </a:p>
          <a:p>
            <a:endParaRPr lang="zh-CN" altLang="en-US" sz="120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830" y="2276475"/>
            <a:ext cx="2487295" cy="36366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1145" y="2420620"/>
            <a:ext cx="6122670" cy="323596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 flipV="1">
            <a:off x="186055" y="1567815"/>
            <a:ext cx="8864600" cy="457390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043940" y="1772920"/>
            <a:ext cx="71850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2.2.1 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生成和保存秘钥（秘钥千万保存好！！不能丢！！！）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 animBg="1"/>
      <p:bldP spid="14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6960,&quot;width&quot;:4575}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PP_MARK_KEY" val="12eca935-559d-467b-a3f2-bb9a85aa075d"/>
  <p:tag name="COMMONDATA" val="eyJoZGlkIjoiZmE0YTdlZTI0ZjVkOGZjYWQzZjQ0NmUxNDg5ZDdmNWU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2711</Words>
  <Application>WPS 演示</Application>
  <PresentationFormat/>
  <Paragraphs>248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1_默认设计模板</vt:lpstr>
      <vt:lpstr>程序加密测试</vt:lpstr>
      <vt:lpstr>摘要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拜拜!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STC32G单片机视频教程</dc:title>
  <dc:creator>Administrator</dc:creator>
  <cp:lastModifiedBy>露从今夜白</cp:lastModifiedBy>
  <cp:revision>85</cp:revision>
  <dcterms:created xsi:type="dcterms:W3CDTF">2022-10-22T14:08:00Z</dcterms:created>
  <dcterms:modified xsi:type="dcterms:W3CDTF">2023-03-21T12:45:50Z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0EE47681E8744DC1B8A99D041D3CE706</vt:lpwstr>
  </property>
</Properties>
</file>