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58" r:id="rId9"/>
    <p:sldId id="350" r:id="rId10"/>
    <p:sldId id="359" r:id="rId11"/>
    <p:sldId id="360" r:id="rId12"/>
    <p:sldId id="361" r:id="rId13"/>
    <p:sldId id="362" r:id="rId14"/>
    <p:sldId id="363" r:id="rId15"/>
    <p:sldId id="291" r:id="rId16"/>
    <p:sldId id="262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58"/>
            <p14:sldId id="350"/>
            <p14:sldId id="359"/>
            <p14:sldId id="360"/>
            <p14:sldId id="361"/>
            <p14:sldId id="362"/>
            <p14:sldId id="363"/>
            <p14:sldId id="29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30" y="1078230"/>
            <a:ext cx="6877050" cy="514350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sym typeface="+mn-ea"/>
              </a:rPr>
              <a:t>编写最简单的ADC采集代码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2765" y="2118995"/>
            <a:ext cx="721995" cy="27051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601585" y="2045970"/>
            <a:ext cx="4462145" cy="1759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读取函数，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并在数码管显示当前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ADC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87945" y="3932555"/>
            <a:ext cx="4462145" cy="1315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：编写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ADC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按键读取函数，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并在数码管上显示当前按键号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750" y="3295015"/>
            <a:ext cx="1917065" cy="14941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3200">
                <a:solidFill>
                  <a:srgbClr val="FF0000"/>
                </a:solidFill>
                <a:sym typeface="+mn-ea"/>
              </a:rPr>
              <a:t>注意：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ADC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引脚需要设置为高阻输入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145" y="1507490"/>
            <a:ext cx="10986770" cy="296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简易电压表：</a:t>
            </a:r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用四位数码管显示当前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P10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引脚的电压</a:t>
            </a:r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/>
            <a:endParaRPr lang="zh-CN" altLang="en-US" sz="2400" noProof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457200" lvl="1" indent="457200" algn="l">
              <a:buClrTx/>
              <a:buSzTx/>
              <a:buFontTx/>
            </a:pPr>
            <a:endParaRPr lang="en-US" altLang="zh-CN" sz="240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5855" y="2040890"/>
            <a:ext cx="4280535" cy="371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22409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sz="2400">
                <a:solidFill>
                  <a:schemeClr val="bg1"/>
                </a:solidFill>
                <a:sym typeface="+mn-ea"/>
              </a:rPr>
              <a:t>数转换器（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ADC</a:t>
            </a:r>
            <a:r>
              <a:rPr lang="zh-CN" sz="2400">
                <a:solidFill>
                  <a:schemeClr val="bg1"/>
                </a:solidFill>
                <a:sym typeface="+mn-ea"/>
              </a:rPr>
              <a:t>）是什么</a:t>
            </a:r>
            <a:endParaRPr lang="zh-CN" altLang="en-US" sz="2400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sym typeface="+mn-ea"/>
              </a:rPr>
              <a:t>3.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编写最简单的ADC采集代码</a:t>
            </a:r>
            <a:endParaRPr lang="zh-CN" sz="2400">
              <a:solidFill>
                <a:schemeClr val="bg1"/>
              </a:solidFill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sym typeface="+mn-ea"/>
              </a:rPr>
              <a:t>数转换器（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ADC</a:t>
            </a:r>
            <a:r>
              <a:rPr lang="zh-CN" sz="2400">
                <a:solidFill>
                  <a:schemeClr val="bg1"/>
                </a:solidFill>
                <a:sym typeface="+mn-ea"/>
              </a:rPr>
              <a:t>）是什么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530" y="1192530"/>
            <a:ext cx="10228580" cy="2683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l"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sym typeface="+mn-ea"/>
              </a:rPr>
              <a:t>模数转换器即A/D转换器,或简称</a:t>
            </a:r>
            <a:r>
              <a:rPr lang="zh-CN" sz="2400">
                <a:solidFill>
                  <a:srgbClr val="FF0000"/>
                </a:solidFill>
                <a:sym typeface="+mn-ea"/>
              </a:rPr>
              <a:t>ADC（Analog-to-digital converter）</a:t>
            </a:r>
            <a:r>
              <a:rPr lang="zh-CN" sz="2400">
                <a:solidFill>
                  <a:schemeClr val="bg1"/>
                </a:solidFill>
                <a:sym typeface="+mn-ea"/>
              </a:rPr>
              <a:t>,通常是指一个将模拟信号转变为数字信号的电子元件。</a:t>
            </a:r>
            <a:endParaRPr lang="zh-CN" sz="2400">
              <a:solidFill>
                <a:schemeClr val="bg1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r>
              <a:rPr 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如右图所示，</a:t>
            </a:r>
            <a:r>
              <a:rPr 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采集</a:t>
            </a:r>
            <a:r>
              <a:rPr 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一个模拟电压得到一个量化的</a:t>
            </a:r>
            <a:endParaRPr lang="zh-CN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marL="0" lvl="0" indent="457200" algn="l">
              <a:buClrTx/>
              <a:buSzTx/>
              <a:buFontTx/>
              <a:buNone/>
            </a:pPr>
            <a:r>
              <a:rPr 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数值的过程，就叫做</a:t>
            </a:r>
            <a:r>
              <a:rPr lang="en-US" altLang="zh-CN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ADC</a:t>
            </a:r>
            <a:r>
              <a:rPr lang="zh-CN" altLang="en-US" sz="2400">
                <a:solidFill>
                  <a:schemeClr val="accent3">
                    <a:lumMod val="95000"/>
                  </a:schemeClr>
                </a:solidFill>
                <a:sym typeface="+mn-ea"/>
              </a:rPr>
              <a:t>。</a:t>
            </a:r>
            <a:endParaRPr lang="zh-CN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zh-CN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sym typeface="+mn-ea"/>
              </a:rPr>
              <a:t>模拟信号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  -&gt;  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电压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sym typeface="+mn-ea"/>
              </a:rPr>
              <a:t>数字信号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 -&gt;  </a:t>
            </a:r>
            <a:r>
              <a:rPr lang="zh-CN" sz="2400">
                <a:solidFill>
                  <a:schemeClr val="bg1"/>
                </a:solidFill>
                <a:sym typeface="+mn-ea"/>
              </a:rPr>
              <a:t>电压的具体数值</a:t>
            </a:r>
            <a:endParaRPr lang="zh-CN" sz="2400">
              <a:solidFill>
                <a:schemeClr val="bg1"/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marL="0" lvl="0" indent="457200" algn="l">
              <a:buClrTx/>
              <a:buSzTx/>
              <a:buFontTx/>
              <a:buNone/>
            </a:pPr>
            <a:endParaRPr lang="zh-CN" altLang="en-US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zh-CN" altLang="en-US" sz="2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pPr indent="457200" algn="l">
              <a:buClrTx/>
              <a:buSzTx/>
              <a:buFontTx/>
            </a:pPr>
            <a:endParaRPr lang="zh-CN" sz="2400">
              <a:solidFill>
                <a:schemeClr val="accent3">
                  <a:lumMod val="95000"/>
                </a:schemeClr>
              </a:solidFill>
            </a:endParaRPr>
          </a:p>
          <a:p>
            <a:pPr algn="l">
              <a:buClrTx/>
              <a:buSzTx/>
              <a:buFontTx/>
            </a:pPr>
            <a:endParaRPr lang="zh-CN" sz="2400" noProof="1">
              <a:solidFill>
                <a:schemeClr val="accent3">
                  <a:lumMod val="9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indent="457200"/>
            <a:endParaRPr lang="zh-CN" sz="2400">
              <a:solidFill>
                <a:schemeClr val="bg1"/>
              </a:solidFill>
              <a:sym typeface="+mn-ea"/>
            </a:endParaRPr>
          </a:p>
          <a:p>
            <a:r>
              <a:rPr lang="zh-CN" sz="2400">
                <a:solidFill>
                  <a:schemeClr val="bg1"/>
                </a:solidFill>
                <a:sym typeface="+mn-ea"/>
              </a:rPr>
              <a:t>　</a:t>
            </a:r>
            <a:endParaRPr lang="zh-CN" sz="2400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0530" y="2006600"/>
            <a:ext cx="3456940" cy="4175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4530" y="4366895"/>
            <a:ext cx="9018905" cy="16052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 sz="2000">
                <a:solidFill>
                  <a:schemeClr val="bg1"/>
                </a:solidFill>
                <a:sym typeface="+mn-ea"/>
              </a:rPr>
              <a:t>当然，我们的单片机内也带有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ADC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的功能，也可以轻松的实现</a:t>
            </a:r>
            <a:endParaRPr lang="zh-CN" altLang="en-US" sz="2000">
              <a:solidFill>
                <a:schemeClr val="bg1"/>
              </a:solidFill>
              <a:sym typeface="+mn-ea"/>
            </a:endParaRPr>
          </a:p>
          <a:p>
            <a:r>
              <a:rPr lang="zh-CN" altLang="en-US" sz="2000">
                <a:solidFill>
                  <a:schemeClr val="bg1"/>
                </a:solidFill>
                <a:sym typeface="+mn-ea"/>
              </a:rPr>
              <a:t>如右图所示的电压检测的功能</a:t>
            </a:r>
            <a:r>
              <a:rPr lang="en-US" altLang="zh-CN" sz="2000">
                <a:solidFill>
                  <a:schemeClr val="bg1"/>
                </a:solidFill>
                <a:sym typeface="+mn-ea"/>
              </a:rPr>
              <a:t>!</a:t>
            </a:r>
            <a:r>
              <a:rPr lang="zh-CN" altLang="en-US" sz="2000">
                <a:solidFill>
                  <a:schemeClr val="bg1"/>
                </a:solidFill>
                <a:sym typeface="+mn-ea"/>
              </a:rPr>
              <a:t>具体是怎么实现的呢？</a:t>
            </a:r>
            <a:r>
              <a:rPr lang="zh-CN" sz="2000">
                <a:solidFill>
                  <a:schemeClr val="bg1"/>
                </a:solidFill>
                <a:sym typeface="+mn-ea"/>
              </a:rPr>
              <a:t>我们一起</a:t>
            </a:r>
            <a:endParaRPr lang="zh-CN" sz="2000">
              <a:solidFill>
                <a:schemeClr val="bg1"/>
              </a:solidFill>
              <a:sym typeface="+mn-ea"/>
            </a:endParaRPr>
          </a:p>
          <a:p>
            <a:r>
              <a:rPr lang="zh-CN" sz="2000">
                <a:solidFill>
                  <a:schemeClr val="bg1"/>
                </a:solidFill>
                <a:sym typeface="+mn-ea"/>
              </a:rPr>
              <a:t>看一段视频。</a:t>
            </a:r>
            <a:endParaRPr lang="zh-CN" sz="2000">
              <a:solidFill>
                <a:schemeClr val="bg1"/>
              </a:solidFill>
              <a:sym typeface="+mn-ea"/>
            </a:endParaRPr>
          </a:p>
          <a:p>
            <a:r>
              <a:rPr lang="zh-CN" sz="1400">
                <a:solidFill>
                  <a:schemeClr val="accent3">
                    <a:lumMod val="95000"/>
                  </a:schemeClr>
                </a:solidFill>
                <a:sym typeface="+mn-ea"/>
              </a:rPr>
              <a:t>（视频来源于网络，暂未联系上原作者，如有侵权请联系我删除）</a:t>
            </a:r>
            <a:endParaRPr lang="zh-CN" altLang="en-US" sz="1400">
              <a:solidFill>
                <a:schemeClr val="accent3">
                  <a:lumMod val="95000"/>
                </a:schemeClr>
              </a:solidFill>
              <a:sym typeface="+mn-ea"/>
            </a:endParaRPr>
          </a:p>
          <a:p>
            <a:endParaRPr lang="zh-CN" altLang="en-US" sz="140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>
                <a:solidFill>
                  <a:schemeClr val="bg1"/>
                </a:solidFill>
                <a:sym typeface="+mn-ea"/>
              </a:rPr>
              <a:t>数转换器（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ADC</a:t>
            </a:r>
            <a:r>
              <a:rPr lang="zh-CN" sz="2400">
                <a:solidFill>
                  <a:schemeClr val="bg1"/>
                </a:solidFill>
                <a:sym typeface="+mn-ea"/>
              </a:rPr>
              <a:t>）是什么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196340"/>
            <a:ext cx="6550660" cy="2303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636010"/>
            <a:ext cx="3549015" cy="2739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375" y="3668395"/>
            <a:ext cx="4408170" cy="2698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301865" y="1231900"/>
            <a:ext cx="42932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chemeClr val="bg1"/>
                </a:solidFill>
                <a:sym typeface="+mn-ea"/>
              </a:rPr>
              <a:t>ADC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的必要因素：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en-US" altLang="zh-CN" sz="2400">
                <a:solidFill>
                  <a:schemeClr val="bg1"/>
                </a:solidFill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基准（总长度）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indent="457200"/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分度（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1/2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，</a:t>
            </a:r>
            <a:r>
              <a:rPr lang="en-US" altLang="zh-CN" sz="2400">
                <a:solidFill>
                  <a:schemeClr val="bg1"/>
                </a:solidFill>
                <a:sym typeface="+mn-ea"/>
              </a:rPr>
              <a:t>1/4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的分度）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090" y="1170940"/>
            <a:ext cx="4999990" cy="2445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345" y="3803015"/>
            <a:ext cx="4991735" cy="268859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702810" y="1951990"/>
            <a:ext cx="589280" cy="20383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0790" y="4945380"/>
            <a:ext cx="1841500" cy="20383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5292090" y="1539240"/>
            <a:ext cx="3061970" cy="45402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4060" y="1238885"/>
            <a:ext cx="2439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sym typeface="+mn-ea"/>
              </a:rPr>
              <a:t>12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位的分度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892290" y="4345940"/>
            <a:ext cx="1542415" cy="59944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434705" y="4030980"/>
            <a:ext cx="2439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基准电压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8" grpId="0"/>
      <p:bldP spid="7" grpId="0" bldLvl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5540" y="1252220"/>
            <a:ext cx="5231130" cy="508635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32580" y="2388235"/>
            <a:ext cx="1056005" cy="18923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2580" y="3700780"/>
            <a:ext cx="2404110" cy="189230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78275" y="4311650"/>
            <a:ext cx="3463290" cy="202755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5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3640" y="1183640"/>
            <a:ext cx="4919345" cy="5202555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32580" y="3285490"/>
            <a:ext cx="4321175" cy="16186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3020" y="1693545"/>
            <a:ext cx="1841500" cy="20383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149985"/>
            <a:ext cx="5431155" cy="15030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095" y="1149985"/>
            <a:ext cx="5130800" cy="527685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43530" y="2014855"/>
            <a:ext cx="1478280" cy="32321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4095" y="3583305"/>
            <a:ext cx="4529455" cy="819785"/>
          </a:xfrm>
          <a:prstGeom prst="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138805" y="2338070"/>
            <a:ext cx="488950" cy="118618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390" y="3368675"/>
            <a:ext cx="3562350" cy="146939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4554855" y="4004945"/>
            <a:ext cx="2235835" cy="4508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695" y="1194435"/>
            <a:ext cx="6066790" cy="442976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Ai8051U</a:t>
            </a:r>
            <a:r>
              <a:rPr lang="zh-CN" sz="2400">
                <a:solidFill>
                  <a:schemeClr val="bg1"/>
                </a:solidFill>
                <a:sym typeface="+mn-ea"/>
              </a:rPr>
              <a:t>单片机ADC使用原理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465" y="1194435"/>
            <a:ext cx="5162550" cy="351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WPS 演示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Calibri</vt:lpstr>
      <vt:lpstr>方正清刻本悦宋简体</vt:lpstr>
      <vt:lpstr>等线</vt:lpstr>
      <vt:lpstr>Arial Unicode MS</vt:lpstr>
      <vt:lpstr>等线 Light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42</cp:revision>
  <dcterms:created xsi:type="dcterms:W3CDTF">2024-11-18T12:08:00Z</dcterms:created>
  <dcterms:modified xsi:type="dcterms:W3CDTF">2025-03-04T13:21:33Z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FE714F422BB243FB80D58AE3EFD12CE2_12</vt:lpwstr>
  </property>
  <property fmtid="{D5CDD505-2E9C-101B-9397-08002B2CF9AE}" pid="3" name="KSOProductBuildVer">
    <vt:lpwstr>2052-12.1.0.20305</vt:lpwstr>
  </property>
</Properties>
</file>