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2" r:id="rId4"/>
  </p:sldMasterIdLst>
  <p:notesMasterIdLst>
    <p:notesMasterId r:id="rId7"/>
  </p:notesMasterIdLst>
  <p:sldIdLst>
    <p:sldId id="256" r:id="rId5"/>
    <p:sldId id="261" r:id="rId6"/>
    <p:sldId id="342" r:id="rId8"/>
    <p:sldId id="341" r:id="rId9"/>
    <p:sldId id="279" r:id="rId10"/>
    <p:sldId id="337" r:id="rId11"/>
    <p:sldId id="343" r:id="rId12"/>
    <p:sldId id="351" r:id="rId13"/>
    <p:sldId id="345" r:id="rId14"/>
    <p:sldId id="332" r:id="rId15"/>
    <p:sldId id="262" r:id="rId16"/>
  </p:sldIdLst>
  <p:sldSz cx="12192000" cy="6858000"/>
  <p:notesSz cx="6858000" cy="9144000"/>
  <p:custDataLst>
    <p:tags r:id="rId2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无标题节" id="{6795C93E-B00A-4E4D-8FEB-5990B0D3D65F}">
          <p14:sldIdLst>
            <p14:sldId id="256"/>
            <p14:sldId id="261"/>
            <p14:sldId id="342"/>
            <p14:sldId id="341"/>
            <p14:sldId id="279"/>
            <p14:sldId id="337"/>
            <p14:sldId id="343"/>
            <p14:sldId id="351"/>
            <p14:sldId id="345"/>
            <p14:sldId id="332"/>
            <p14:sldId id="262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B3E80"/>
    <a:srgbClr val="1A315D"/>
    <a:srgbClr val="273F7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9" d="100"/>
          <a:sy n="89" d="100"/>
        </p:scale>
        <p:origin x="465" y="5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245676-8347-4B9D-9BAA-4572AC39DBA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BA7BC2-2B03-4B73-A4E2-363DBEA736E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55293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30A451E-7779-4883-84A0-7E4880B405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9408160" y="6492875"/>
            <a:ext cx="2743200" cy="365125"/>
          </a:xfrm>
          <a:prstGeom prst="rect">
            <a:avLst/>
          </a:prstGeom>
        </p:spPr>
        <p:txBody>
          <a:bodyPr/>
          <a:lstStyle/>
          <a:p>
            <a:fld id="{94CC076C-E563-4F9D-A535-F0916ED8CB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30A451E-7779-4883-84A0-7E4880B405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9408160" y="6492875"/>
            <a:ext cx="2743200" cy="365125"/>
          </a:xfrm>
          <a:prstGeom prst="rect">
            <a:avLst/>
          </a:prstGeom>
        </p:spPr>
        <p:txBody>
          <a:bodyPr/>
          <a:lstStyle/>
          <a:p>
            <a:fld id="{94CC076C-E563-4F9D-A535-F0916ED8CB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D5D6B-8BCF-4BF4-8035-FB0A03E77D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3BD73E-FFED-4D75-9593-B1A8FFDB9E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D5D6B-8BCF-4BF4-8035-FB0A03E77D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3BD73E-FFED-4D75-9593-B1A8FFDB9E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D5D6B-8BCF-4BF4-8035-FB0A03E77D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3BD73E-FFED-4D75-9593-B1A8FFDB9E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D5D6B-8BCF-4BF4-8035-FB0A03E77D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3BD73E-FFED-4D75-9593-B1A8FFDB9E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D5D6B-8BCF-4BF4-8035-FB0A03E77D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3BD73E-FFED-4D75-9593-B1A8FFDB9E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D5D6B-8BCF-4BF4-8035-FB0A03E77D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3BD73E-FFED-4D75-9593-B1A8FFDB9E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D5D6B-8BCF-4BF4-8035-FB0A03E77D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3BD73E-FFED-4D75-9593-B1A8FFDB9E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D5D6B-8BCF-4BF4-8035-FB0A03E77D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3BD73E-FFED-4D75-9593-B1A8FFDB9E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30A451E-7779-4883-84A0-7E4880B405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9408160" y="6492875"/>
            <a:ext cx="2743200" cy="365125"/>
          </a:xfrm>
          <a:prstGeom prst="rect">
            <a:avLst/>
          </a:prstGeom>
        </p:spPr>
        <p:txBody>
          <a:bodyPr/>
          <a:lstStyle/>
          <a:p>
            <a:fld id="{94CC076C-E563-4F9D-A535-F0916ED8CB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D5D6B-8BCF-4BF4-8035-FB0A03E77D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3BD73E-FFED-4D75-9593-B1A8FFDB9E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D5D6B-8BCF-4BF4-8035-FB0A03E77D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3BD73E-FFED-4D75-9593-B1A8FFDB9E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D5D6B-8BCF-4BF4-8035-FB0A03E77D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3BD73E-FFED-4D75-9593-B1A8FFDB9E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6CCD1-53C3-4F4E-8905-09990A51DE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6AA16-5323-4ABE-B0FB-0887669301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6CCD1-53C3-4F4E-8905-09990A51DE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6AA16-5323-4ABE-B0FB-0887669301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6CCD1-53C3-4F4E-8905-09990A51DE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6AA16-5323-4ABE-B0FB-0887669301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6CCD1-53C3-4F4E-8905-09990A51DE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6AA16-5323-4ABE-B0FB-0887669301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6CCD1-53C3-4F4E-8905-09990A51DE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6AA16-5323-4ABE-B0FB-0887669301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6CCD1-53C3-4F4E-8905-09990A51DE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6AA16-5323-4ABE-B0FB-0887669301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6CCD1-53C3-4F4E-8905-09990A51DE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6AA16-5323-4ABE-B0FB-0887669301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30A451E-7779-4883-84A0-7E4880B405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9408160" y="6492875"/>
            <a:ext cx="2743200" cy="365125"/>
          </a:xfrm>
          <a:prstGeom prst="rect">
            <a:avLst/>
          </a:prstGeom>
        </p:spPr>
        <p:txBody>
          <a:bodyPr/>
          <a:lstStyle/>
          <a:p>
            <a:fld id="{94CC076C-E563-4F9D-A535-F0916ED8CB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6CCD1-53C3-4F4E-8905-09990A51DE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6AA16-5323-4ABE-B0FB-0887669301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6CCD1-53C3-4F4E-8905-09990A51DE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6AA16-5323-4ABE-B0FB-0887669301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6CCD1-53C3-4F4E-8905-09990A51DE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6AA16-5323-4ABE-B0FB-0887669301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6CCD1-53C3-4F4E-8905-09990A51DE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6AA16-5323-4ABE-B0FB-0887669301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55293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30A451E-7779-4883-84A0-7E4880B405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9408160" y="6492875"/>
            <a:ext cx="2743200" cy="365125"/>
          </a:xfrm>
          <a:prstGeom prst="rect">
            <a:avLst/>
          </a:prstGeom>
        </p:spPr>
        <p:txBody>
          <a:bodyPr/>
          <a:lstStyle/>
          <a:p>
            <a:fld id="{94CC076C-E563-4F9D-A535-F0916ED8CB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30A451E-7779-4883-84A0-7E4880B405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9408160" y="6492875"/>
            <a:ext cx="2743200" cy="365125"/>
          </a:xfrm>
          <a:prstGeom prst="rect">
            <a:avLst/>
          </a:prstGeom>
        </p:spPr>
        <p:txBody>
          <a:bodyPr/>
          <a:lstStyle/>
          <a:p>
            <a:fld id="{94CC076C-E563-4F9D-A535-F0916ED8CB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55293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30A451E-7779-4883-84A0-7E4880B405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9408160" y="6492875"/>
            <a:ext cx="2743200" cy="365125"/>
          </a:xfrm>
          <a:prstGeom prst="rect">
            <a:avLst/>
          </a:prstGeom>
        </p:spPr>
        <p:txBody>
          <a:bodyPr/>
          <a:lstStyle/>
          <a:p>
            <a:fld id="{94CC076C-E563-4F9D-A535-F0916ED8CB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30A451E-7779-4883-84A0-7E4880B405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9408160" y="6492875"/>
            <a:ext cx="2743200" cy="365125"/>
          </a:xfrm>
          <a:prstGeom prst="rect">
            <a:avLst/>
          </a:prstGeom>
        </p:spPr>
        <p:txBody>
          <a:bodyPr/>
          <a:lstStyle/>
          <a:p>
            <a:fld id="{94CC076C-E563-4F9D-A535-F0916ED8CB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30A451E-7779-4883-84A0-7E4880B405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9408160" y="6492875"/>
            <a:ext cx="2743200" cy="365125"/>
          </a:xfrm>
          <a:prstGeom prst="rect">
            <a:avLst/>
          </a:prstGeom>
        </p:spPr>
        <p:txBody>
          <a:bodyPr/>
          <a:lstStyle/>
          <a:p>
            <a:fld id="{94CC076C-E563-4F9D-A535-F0916ED8CB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30A451E-7779-4883-84A0-7E4880B405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9408160" y="6492875"/>
            <a:ext cx="2743200" cy="365125"/>
          </a:xfrm>
          <a:prstGeom prst="rect">
            <a:avLst/>
          </a:prstGeom>
        </p:spPr>
        <p:txBody>
          <a:bodyPr/>
          <a:lstStyle/>
          <a:p>
            <a:fld id="{94CC076C-E563-4F9D-A535-F0916ED8CB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2.png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1.xml"/><Relationship Id="rId8" Type="http://schemas.openxmlformats.org/officeDocument/2006/relationships/slideLayout" Target="../slideLayouts/slideLayout30.xml"/><Relationship Id="rId7" Type="http://schemas.openxmlformats.org/officeDocument/2006/relationships/slideLayout" Target="../slideLayouts/slideLayout29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4.xml"/><Relationship Id="rId12" Type="http://schemas.openxmlformats.org/officeDocument/2006/relationships/theme" Target="../theme/theme3.xml"/><Relationship Id="rId11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2.xml"/><Relationship Id="rId1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088"/>
          <a:stretch>
            <a:fillRect/>
          </a:stretch>
        </p:blipFill>
        <p:spPr>
          <a:xfrm>
            <a:off x="0" y="-1"/>
            <a:ext cx="12188986" cy="6502467"/>
          </a:xfrm>
          <a:prstGeom prst="rect">
            <a:avLst/>
          </a:prstGeom>
        </p:spPr>
      </p:pic>
      <p:sp>
        <p:nvSpPr>
          <p:cNvPr id="11" name="TextBox 4"/>
          <p:cNvSpPr txBox="1"/>
          <p:nvPr userDrawn="1"/>
        </p:nvSpPr>
        <p:spPr>
          <a:xfrm>
            <a:off x="-15657" y="6521255"/>
            <a:ext cx="9358630" cy="587375"/>
          </a:xfrm>
          <a:prstGeom prst="rect">
            <a:avLst/>
          </a:prstGeom>
          <a:noFill/>
        </p:spPr>
        <p:txBody>
          <a:bodyPr wrap="none" lIns="95415" tIns="47707" rIns="95415" bIns="47707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1600" b="1" kern="1200" dirty="0">
                <a:solidFill>
                  <a:schemeClr val="accent1">
                    <a:lumMod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STC</a:t>
            </a:r>
            <a:r>
              <a:rPr lang="zh-CN" altLang="en-US" sz="1600" b="1" kern="1200" dirty="0">
                <a:solidFill>
                  <a:schemeClr val="accent1">
                    <a:lumMod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官网</a:t>
            </a:r>
            <a:r>
              <a:rPr lang="zh-CN" altLang="zh-CN" sz="1600" b="1" kern="1200" dirty="0">
                <a:solidFill>
                  <a:schemeClr val="accent1">
                    <a:lumMod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：www.STCAI.com</a:t>
            </a:r>
            <a:r>
              <a:rPr lang="en-US" altLang="zh-CN" sz="1600" b="1" kern="1200" dirty="0">
                <a:solidFill>
                  <a:schemeClr val="accent1">
                    <a:lumMod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       STC</a:t>
            </a:r>
            <a:r>
              <a:rPr lang="zh-CN" altLang="en-US" sz="1600" b="1" kern="1200" dirty="0">
                <a:solidFill>
                  <a:schemeClr val="accent1">
                    <a:lumMod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论坛：</a:t>
            </a:r>
            <a:r>
              <a:rPr lang="zh-CN" altLang="zh-CN" sz="1600" b="1" kern="1200" dirty="0">
                <a:solidFill>
                  <a:schemeClr val="accent1">
                    <a:lumMod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www.STCAI</a:t>
            </a:r>
            <a:r>
              <a:rPr lang="en-US" altLang="zh-CN" sz="1600" b="1" kern="1200" dirty="0">
                <a:solidFill>
                  <a:schemeClr val="accent1">
                    <a:lumMod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MCU</a:t>
            </a:r>
            <a:r>
              <a:rPr lang="zh-CN" altLang="zh-CN" sz="1600" b="1" kern="1200" dirty="0">
                <a:solidFill>
                  <a:schemeClr val="accent1">
                    <a:lumMod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.com</a:t>
            </a:r>
            <a:r>
              <a:rPr lang="en-US" altLang="zh-CN" sz="1600" b="1" kern="1200" dirty="0">
                <a:solidFill>
                  <a:schemeClr val="accent1">
                    <a:lumMod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     </a:t>
            </a:r>
            <a:r>
              <a:rPr lang="zh-CN" altLang="en-US" sz="1600" b="1" kern="1200" dirty="0">
                <a:solidFill>
                  <a:schemeClr val="accent1">
                    <a:lumMod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有任何疑问都可以在论坛交流</a:t>
            </a:r>
            <a:endParaRPr lang="zh-CN" altLang="zh-CN" sz="1600" b="1" kern="1200" dirty="0">
              <a:solidFill>
                <a:schemeClr val="accent1">
                  <a:lumMod val="50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  <a:p>
            <a:endParaRPr lang="zh-CN" altLang="en-US" sz="1600" b="1" dirty="0">
              <a:solidFill>
                <a:schemeClr val="accent1">
                  <a:lumMod val="50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直角三角形 17"/>
          <p:cNvSpPr/>
          <p:nvPr userDrawn="1"/>
        </p:nvSpPr>
        <p:spPr bwMode="gray">
          <a:xfrm rot="16200000">
            <a:off x="11486986" y="6155999"/>
            <a:ext cx="324000" cy="1080000"/>
          </a:xfrm>
          <a:prstGeom prst="rtTriangle">
            <a:avLst/>
          </a:prstGeom>
          <a:solidFill>
            <a:srgbClr val="1A315D"/>
          </a:solidFill>
          <a:ln w="38100" algn="ctr">
            <a:noFill/>
            <a:round/>
          </a:ln>
        </p:spPr>
        <p:txBody>
          <a:bodyPr wrap="square" lIns="95383" tIns="47692" rIns="95383" bIns="47692" rtlCol="0" anchor="ctr">
            <a:spAutoFit/>
          </a:bodyPr>
          <a:lstStyle/>
          <a:p>
            <a:endParaRPr lang="zh-CN" altLang="en-US" sz="2135" dirty="0">
              <a:solidFill>
                <a:srgbClr val="000000"/>
              </a:solidFill>
            </a:endParaRPr>
          </a:p>
        </p:txBody>
      </p:sp>
      <p:sp>
        <p:nvSpPr>
          <p:cNvPr id="19" name="灯片编号占位符 6"/>
          <p:cNvSpPr txBox="1"/>
          <p:nvPr userDrawn="1"/>
        </p:nvSpPr>
        <p:spPr>
          <a:xfrm>
            <a:off x="11771586" y="6595801"/>
            <a:ext cx="420415" cy="293729"/>
          </a:xfrm>
          <a:prstGeom prst="rect">
            <a:avLst/>
          </a:prstGeom>
        </p:spPr>
        <p:txBody>
          <a:bodyPr lIns="95400" tIns="47700" rIns="95400" bIns="47700"/>
          <a:lstStyle/>
          <a:p>
            <a:pPr algn="ctr">
              <a:defRPr/>
            </a:pPr>
            <a:fld id="{E6F1350C-10FB-4558-A5B1-744FED8D32B5}" type="slidenum">
              <a:rPr lang="en-US" altLang="zh-CN" sz="1200" smtClean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fld>
            <a:endParaRPr lang="en-US" altLang="zh-CN" sz="1200" dirty="0">
              <a:solidFill>
                <a:srgbClr val="FFFFFF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7" name="矩形 26"/>
          <p:cNvSpPr/>
          <p:nvPr userDrawn="1"/>
        </p:nvSpPr>
        <p:spPr>
          <a:xfrm>
            <a:off x="47767" y="476903"/>
            <a:ext cx="580571" cy="555608"/>
          </a:xfrm>
          <a:prstGeom prst="rect">
            <a:avLst/>
          </a:prstGeom>
          <a:solidFill>
            <a:srgbClr val="2E6D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8" name="矩形 27"/>
          <p:cNvSpPr/>
          <p:nvPr userDrawn="1"/>
        </p:nvSpPr>
        <p:spPr>
          <a:xfrm>
            <a:off x="766162" y="476903"/>
            <a:ext cx="170373" cy="555608"/>
          </a:xfrm>
          <a:prstGeom prst="rect">
            <a:avLst/>
          </a:prstGeom>
          <a:solidFill>
            <a:srgbClr val="2E6D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09" t="25804" r="15292" b="29794"/>
          <a:stretch>
            <a:fillRect/>
          </a:stretch>
        </p:blipFill>
        <p:spPr>
          <a:xfrm>
            <a:off x="9060380" y="175984"/>
            <a:ext cx="2939775" cy="908689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2D5D6B-8BCF-4BF4-8035-FB0A03E77D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3BD73E-FFED-4D75-9593-B1A8FFDB9E3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36CCD1-53C3-4F4E-8905-09990A51DE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96AA16-5323-4ABE-B0FB-0887669301C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.GIF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088"/>
          <a:stretch>
            <a:fillRect/>
          </a:stretch>
        </p:blipFill>
        <p:spPr>
          <a:xfrm>
            <a:off x="0" y="-1"/>
            <a:ext cx="12188986" cy="6502467"/>
          </a:xfrm>
          <a:prstGeom prst="rect">
            <a:avLst/>
          </a:prstGeom>
        </p:spPr>
      </p:pic>
      <p:sp>
        <p:nvSpPr>
          <p:cNvPr id="8" name="标题 3073"/>
          <p:cNvSpPr txBox="1"/>
          <p:nvPr/>
        </p:nvSpPr>
        <p:spPr>
          <a:xfrm>
            <a:off x="141498" y="1425302"/>
            <a:ext cx="14661692" cy="2413471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zh-CN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8051U</a:t>
            </a:r>
            <a:r>
              <a:rPr lang="zh-CN" altLang="en-US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深度入门到</a:t>
            </a:r>
            <a:r>
              <a:rPr lang="en-US" altLang="zh-CN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32</a:t>
            </a:r>
            <a:r>
              <a:rPr lang="zh-CN" altLang="en-US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位</a:t>
            </a:r>
            <a:br>
              <a:rPr lang="zh-CN" altLang="en-US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51</a:t>
            </a:r>
            <a:r>
              <a:rPr lang="zh-CN" altLang="en-US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大型实战视频</a:t>
            </a:r>
            <a:endParaRPr lang="zh-CN" altLang="en-US" sz="5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138898" y="-5263328"/>
            <a:ext cx="13982364" cy="11365354"/>
          </a:xfrm>
          <a:prstGeom prst="rect">
            <a:avLst/>
          </a:prstGeom>
          <a:effectLst/>
        </p:spPr>
      </p:pic>
      <p:sp>
        <p:nvSpPr>
          <p:cNvPr id="11" name="文本框 10"/>
          <p:cNvSpPr txBox="1"/>
          <p:nvPr/>
        </p:nvSpPr>
        <p:spPr>
          <a:xfrm>
            <a:off x="9536893" y="4742586"/>
            <a:ext cx="491270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主讲人：冲哥</a:t>
            </a:r>
            <a:endParaRPr lang="zh-CN" altLang="zh-CN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09" t="25804" r="15292" b="29794"/>
          <a:stretch>
            <a:fillRect/>
          </a:stretch>
        </p:blipFill>
        <p:spPr>
          <a:xfrm>
            <a:off x="9060380" y="175984"/>
            <a:ext cx="2939775" cy="908689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255770" y="3359785"/>
            <a:ext cx="6608445" cy="378460"/>
          </a:xfrm>
          <a:prstGeom prst="rect">
            <a:avLst/>
          </a:prstGeom>
          <a:noFill/>
        </p:spPr>
        <p:txBody>
          <a:bodyPr wrap="square">
            <a:noAutofit/>
          </a:bodyPr>
          <a:p>
            <a:r>
              <a:rPr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哪怕梦想让我们拼的遍体鳞伤,这一次我们也要勇往直前</a:t>
            </a:r>
            <a:endParaRPr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558800" y="1691005"/>
            <a:ext cx="10868025" cy="450342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sz="2400" b="1">
                <a:solidFill>
                  <a:schemeClr val="bg1"/>
                </a:solidFill>
              </a:rPr>
              <a:t>密码锁</a:t>
            </a:r>
            <a:endParaRPr lang="zh-CN" altLang="en-US" sz="2400" b="1">
              <a:solidFill>
                <a:schemeClr val="bg1"/>
              </a:solidFill>
            </a:endParaRPr>
          </a:p>
          <a:p>
            <a:r>
              <a:rPr lang="en-US" altLang="zh-CN" sz="2400" b="1">
                <a:solidFill>
                  <a:schemeClr val="bg1"/>
                </a:solidFill>
              </a:rPr>
              <a:t>1.</a:t>
            </a:r>
            <a:r>
              <a:rPr lang="zh-CN" altLang="en-US" sz="2400" b="1">
                <a:solidFill>
                  <a:schemeClr val="bg1"/>
                </a:solidFill>
              </a:rPr>
              <a:t>没有输入时，显示</a:t>
            </a:r>
            <a:r>
              <a:rPr lang="en-US" altLang="zh-CN" sz="2400" b="1">
                <a:solidFill>
                  <a:schemeClr val="bg1"/>
                </a:solidFill>
              </a:rPr>
              <a:t>“- - - - - - - -”</a:t>
            </a:r>
            <a:endParaRPr lang="en-US" altLang="zh-CN" sz="2400" b="1">
              <a:solidFill>
                <a:schemeClr val="bg1"/>
              </a:solidFill>
            </a:endParaRPr>
          </a:p>
          <a:p>
            <a:r>
              <a:rPr lang="en-US" altLang="zh-CN" sz="2400" b="1">
                <a:solidFill>
                  <a:schemeClr val="bg1"/>
                </a:solidFill>
              </a:rPr>
              <a:t>2.</a:t>
            </a:r>
            <a:r>
              <a:rPr lang="zh-CN" altLang="en-US" sz="2400" b="1">
                <a:solidFill>
                  <a:schemeClr val="bg1"/>
                </a:solidFill>
              </a:rPr>
              <a:t>有输入时，按下一个按键，开始按顺序写入</a:t>
            </a:r>
            <a:endParaRPr lang="zh-CN" altLang="en-US" sz="2400" b="1">
              <a:solidFill>
                <a:schemeClr val="bg1"/>
              </a:solidFill>
            </a:endParaRPr>
          </a:p>
          <a:p>
            <a:r>
              <a:rPr lang="zh-CN" altLang="en-US" sz="2400" b="1">
                <a:solidFill>
                  <a:schemeClr val="bg1"/>
                </a:solidFill>
              </a:rPr>
              <a:t> </a:t>
            </a:r>
            <a:r>
              <a:rPr lang="en-US" altLang="zh-CN" sz="2400" b="1">
                <a:solidFill>
                  <a:schemeClr val="bg1"/>
                </a:solidFill>
              </a:rPr>
              <a:t>   </a:t>
            </a:r>
            <a:r>
              <a:rPr lang="zh-CN" altLang="en-US" sz="2400" b="1">
                <a:solidFill>
                  <a:schemeClr val="bg1"/>
                </a:solidFill>
              </a:rPr>
              <a:t>例如，第一个按下</a:t>
            </a:r>
            <a:r>
              <a:rPr lang="en-US" altLang="zh-CN" sz="2400" b="1">
                <a:solidFill>
                  <a:schemeClr val="bg1"/>
                </a:solidFill>
              </a:rPr>
              <a:t>1</a:t>
            </a:r>
            <a:r>
              <a:rPr lang="zh-CN" altLang="en-US" sz="2400" b="1">
                <a:solidFill>
                  <a:schemeClr val="bg1"/>
                </a:solidFill>
              </a:rPr>
              <a:t>，</a:t>
            </a:r>
            <a:r>
              <a:rPr lang="zh-CN" altLang="en-US" sz="2400" b="1">
                <a:solidFill>
                  <a:schemeClr val="bg1"/>
                </a:solidFill>
                <a:sym typeface="+mn-ea"/>
              </a:rPr>
              <a:t>显示</a:t>
            </a:r>
            <a:r>
              <a:rPr lang="en-US" altLang="zh-CN" sz="2400" b="1">
                <a:solidFill>
                  <a:schemeClr val="bg1"/>
                </a:solidFill>
                <a:sym typeface="+mn-ea"/>
              </a:rPr>
              <a:t>“1 - - - - - - -”   </a:t>
            </a:r>
            <a:endParaRPr lang="en-US" altLang="zh-CN" sz="2400" b="1">
              <a:solidFill>
                <a:schemeClr val="bg1"/>
              </a:solidFill>
              <a:sym typeface="+mn-ea"/>
            </a:endParaRPr>
          </a:p>
          <a:p>
            <a:r>
              <a:rPr lang="en-US" altLang="zh-CN" sz="2400" b="1">
                <a:solidFill>
                  <a:schemeClr val="bg1"/>
                </a:solidFill>
                <a:sym typeface="+mn-ea"/>
              </a:rPr>
              <a:t>    </a:t>
            </a:r>
            <a:r>
              <a:rPr lang="zh-CN" altLang="en-US" sz="2400" b="1">
                <a:solidFill>
                  <a:schemeClr val="bg1"/>
                </a:solidFill>
                <a:sym typeface="+mn-ea"/>
              </a:rPr>
              <a:t>例如，第二个按下</a:t>
            </a:r>
            <a:r>
              <a:rPr lang="en-US" altLang="zh-CN" sz="2400" b="1">
                <a:solidFill>
                  <a:schemeClr val="bg1"/>
                </a:solidFill>
                <a:sym typeface="+mn-ea"/>
              </a:rPr>
              <a:t>3</a:t>
            </a:r>
            <a:r>
              <a:rPr lang="zh-CN" altLang="en-US" sz="2400" b="1">
                <a:solidFill>
                  <a:schemeClr val="bg1"/>
                </a:solidFill>
                <a:sym typeface="+mn-ea"/>
              </a:rPr>
              <a:t>，</a:t>
            </a:r>
            <a:r>
              <a:rPr lang="zh-CN" altLang="en-US" sz="2400" b="1">
                <a:solidFill>
                  <a:schemeClr val="bg1"/>
                </a:solidFill>
                <a:sym typeface="+mn-ea"/>
              </a:rPr>
              <a:t>显示</a:t>
            </a:r>
            <a:r>
              <a:rPr lang="en-US" altLang="zh-CN" sz="2400" b="1">
                <a:solidFill>
                  <a:schemeClr val="bg1"/>
                </a:solidFill>
                <a:sym typeface="+mn-ea"/>
              </a:rPr>
              <a:t>“1 3 - - - - - -”</a:t>
            </a:r>
            <a:endParaRPr lang="zh-CN" altLang="en-US" sz="2400" b="1">
              <a:solidFill>
                <a:schemeClr val="bg1"/>
              </a:solidFill>
            </a:endParaRPr>
          </a:p>
          <a:p>
            <a:r>
              <a:rPr lang="en-US" altLang="zh-CN" sz="2400" b="1">
                <a:solidFill>
                  <a:schemeClr val="bg1"/>
                </a:solidFill>
              </a:rPr>
              <a:t>3.</a:t>
            </a:r>
            <a:r>
              <a:rPr lang="zh-CN" altLang="en-US" sz="2400" b="1">
                <a:solidFill>
                  <a:schemeClr val="bg1"/>
                </a:solidFill>
              </a:rPr>
              <a:t>当按下的密码为</a:t>
            </a:r>
            <a:r>
              <a:rPr lang="en-US" altLang="zh-CN" sz="2400" b="1">
                <a:solidFill>
                  <a:schemeClr val="bg1"/>
                </a:solidFill>
              </a:rPr>
              <a:t>“ 1 2 3 4 5 6 7 0”</a:t>
            </a:r>
            <a:r>
              <a:rPr lang="zh-CN" altLang="en-US" sz="2400" b="1">
                <a:solidFill>
                  <a:schemeClr val="bg1"/>
                </a:solidFill>
              </a:rPr>
              <a:t>时，数码管显示</a:t>
            </a:r>
            <a:r>
              <a:rPr lang="en-US" altLang="zh-CN" sz="2400" b="1">
                <a:solidFill>
                  <a:schemeClr val="bg1"/>
                </a:solidFill>
              </a:rPr>
              <a:t>open</a:t>
            </a:r>
            <a:r>
              <a:rPr lang="zh-CN" altLang="en-US" sz="2400" b="1">
                <a:solidFill>
                  <a:schemeClr val="bg1"/>
                </a:solidFill>
              </a:rPr>
              <a:t>的字</a:t>
            </a:r>
            <a:r>
              <a:rPr lang="en-US" altLang="zh-CN" sz="2400" b="1">
                <a:solidFill>
                  <a:schemeClr val="bg1"/>
                </a:solidFill>
              </a:rPr>
              <a:t>           </a:t>
            </a:r>
            <a:r>
              <a:rPr lang="zh-CN" altLang="en-US" sz="2400" b="1">
                <a:solidFill>
                  <a:schemeClr val="bg1"/>
                </a:solidFill>
                <a:sym typeface="+mn-ea"/>
              </a:rPr>
              <a:t> </a:t>
            </a:r>
            <a:r>
              <a:rPr lang="en-US" altLang="zh-CN" sz="2400" b="1">
                <a:solidFill>
                  <a:schemeClr val="bg1"/>
                </a:solidFill>
                <a:sym typeface="+mn-ea"/>
              </a:rPr>
              <a:t>   </a:t>
            </a:r>
            <a:r>
              <a:rPr lang="zh-CN" altLang="en-US" sz="2400" b="1">
                <a:solidFill>
                  <a:schemeClr val="bg1"/>
                </a:solidFill>
                <a:sym typeface="+mn-ea"/>
              </a:rPr>
              <a:t> </a:t>
            </a:r>
            <a:r>
              <a:rPr lang="en-US" altLang="zh-CN" sz="2400" b="1">
                <a:solidFill>
                  <a:schemeClr val="bg1"/>
                </a:solidFill>
                <a:sym typeface="+mn-ea"/>
              </a:rPr>
              <a:t>   </a:t>
            </a:r>
            <a:r>
              <a:rPr lang="zh-CN" altLang="en-US" sz="2400" b="1">
                <a:solidFill>
                  <a:schemeClr val="bg1"/>
                </a:solidFill>
                <a:sym typeface="+mn-ea"/>
              </a:rPr>
              <a:t> </a:t>
            </a:r>
            <a:r>
              <a:rPr lang="en-US" altLang="zh-CN" sz="2400" b="1">
                <a:solidFill>
                  <a:schemeClr val="bg1"/>
                </a:solidFill>
                <a:sym typeface="+mn-ea"/>
              </a:rPr>
              <a:t>   </a:t>
            </a:r>
            <a:r>
              <a:rPr lang="zh-CN" altLang="en-US" sz="2400" b="1">
                <a:solidFill>
                  <a:schemeClr val="bg1"/>
                </a:solidFill>
                <a:sym typeface="+mn-ea"/>
              </a:rPr>
              <a:t> </a:t>
            </a:r>
            <a:r>
              <a:rPr lang="en-US" altLang="zh-CN" sz="2400" b="1">
                <a:solidFill>
                  <a:schemeClr val="bg1"/>
                </a:solidFill>
                <a:sym typeface="+mn-ea"/>
              </a:rPr>
              <a:t>  </a:t>
            </a:r>
            <a:r>
              <a:rPr lang="zh-CN" altLang="en-US" sz="2400" b="1">
                <a:solidFill>
                  <a:schemeClr val="bg1"/>
                </a:solidFill>
              </a:rPr>
              <a:t>符，否则，还是显示</a:t>
            </a:r>
            <a:r>
              <a:rPr lang="en-US" altLang="zh-CN" sz="2400" b="1">
                <a:solidFill>
                  <a:schemeClr val="bg1"/>
                </a:solidFill>
                <a:sym typeface="+mn-ea"/>
              </a:rPr>
              <a:t>“- - - - - - - -”</a:t>
            </a:r>
            <a:endParaRPr lang="en-US" altLang="zh-CN" sz="2400" b="1">
              <a:solidFill>
                <a:schemeClr val="bg1"/>
              </a:solidFill>
              <a:sym typeface="+mn-ea"/>
            </a:endParaRPr>
          </a:p>
          <a:p>
            <a:endParaRPr lang="en-US" altLang="zh-CN" sz="2400" b="1">
              <a:solidFill>
                <a:schemeClr val="bg1"/>
              </a:solidFill>
              <a:sym typeface="+mn-ea"/>
            </a:endParaRPr>
          </a:p>
          <a:p>
            <a:r>
              <a:rPr lang="zh-CN" altLang="en-US" sz="2400" b="1">
                <a:solidFill>
                  <a:srgbClr val="FF0000"/>
                </a:solidFill>
              </a:rPr>
              <a:t>新增：</a:t>
            </a:r>
            <a:endParaRPr lang="zh-CN" altLang="en-US" sz="2400" b="1">
              <a:solidFill>
                <a:srgbClr val="FF0000"/>
              </a:solidFill>
            </a:endParaRPr>
          </a:p>
          <a:p>
            <a:r>
              <a:rPr lang="en-US" altLang="zh-CN" sz="2400" b="1">
                <a:solidFill>
                  <a:srgbClr val="FF0000"/>
                </a:solidFill>
              </a:rPr>
              <a:t>1.</a:t>
            </a:r>
            <a:r>
              <a:rPr lang="zh-CN" altLang="en-US" sz="2400" b="1">
                <a:solidFill>
                  <a:srgbClr val="FF0000"/>
                </a:solidFill>
              </a:rPr>
              <a:t>看门狗，超时</a:t>
            </a:r>
            <a:r>
              <a:rPr lang="en-US" altLang="zh-CN" sz="2400" b="1">
                <a:solidFill>
                  <a:srgbClr val="FF0000"/>
                </a:solidFill>
              </a:rPr>
              <a:t>1</a:t>
            </a:r>
            <a:r>
              <a:rPr lang="zh-CN" altLang="en-US" sz="2400" b="1">
                <a:solidFill>
                  <a:srgbClr val="FF0000"/>
                </a:solidFill>
              </a:rPr>
              <a:t>秒自动复位</a:t>
            </a:r>
            <a:endParaRPr lang="zh-CN" altLang="en-US" sz="2400" b="1">
              <a:solidFill>
                <a:srgbClr val="FF0000"/>
              </a:solidFill>
            </a:endParaRPr>
          </a:p>
          <a:p>
            <a:r>
              <a:rPr lang="en-US" altLang="zh-CN" sz="2400" b="1">
                <a:solidFill>
                  <a:srgbClr val="FF0000"/>
                </a:solidFill>
              </a:rPr>
              <a:t>2.</a:t>
            </a:r>
            <a:r>
              <a:rPr lang="zh-CN" altLang="en-US" sz="2400" b="1">
                <a:solidFill>
                  <a:srgbClr val="FF0000"/>
                </a:solidFill>
              </a:rPr>
              <a:t>增加开机版本号，开机显示三秒的</a:t>
            </a:r>
            <a:r>
              <a:rPr lang="en-US" altLang="zh-CN" sz="2400" b="1">
                <a:solidFill>
                  <a:srgbClr val="FF0000"/>
                </a:solidFill>
              </a:rPr>
              <a:t>U 1.00 </a:t>
            </a:r>
            <a:r>
              <a:rPr lang="zh-CN" altLang="en-US" sz="2400" b="1">
                <a:solidFill>
                  <a:srgbClr val="FF0000"/>
                </a:solidFill>
              </a:rPr>
              <a:t>版本号</a:t>
            </a:r>
            <a:endParaRPr lang="zh-CN" altLang="en-US" sz="2400" b="1">
              <a:solidFill>
                <a:srgbClr val="FF0000"/>
              </a:solidFill>
            </a:endParaRPr>
          </a:p>
          <a:p>
            <a:r>
              <a:rPr lang="en-US" altLang="zh-CN" sz="2400" b="1">
                <a:solidFill>
                  <a:srgbClr val="FF0000"/>
                </a:solidFill>
              </a:rPr>
              <a:t>3.</a:t>
            </a:r>
            <a:r>
              <a:rPr lang="zh-CN" altLang="en-US" sz="2400" b="1">
                <a:solidFill>
                  <a:srgbClr val="FF0000"/>
                </a:solidFill>
              </a:rPr>
              <a:t>增加手动复位，</a:t>
            </a:r>
            <a:r>
              <a:rPr lang="en-US" altLang="zh-CN" sz="2400" b="1">
                <a:solidFill>
                  <a:srgbClr val="FF0000"/>
                </a:solidFill>
              </a:rPr>
              <a:t>P33</a:t>
            </a:r>
            <a:r>
              <a:rPr lang="zh-CN" altLang="en-US" sz="2400" b="1">
                <a:solidFill>
                  <a:srgbClr val="FF0000"/>
                </a:solidFill>
              </a:rPr>
              <a:t>按钮按下时重启（方便查看版本号和清除密码）</a:t>
            </a:r>
            <a:endParaRPr lang="en-US" altLang="zh-CN" sz="2400" b="1">
              <a:solidFill>
                <a:srgbClr val="FF0000"/>
              </a:solidFill>
            </a:endParaRPr>
          </a:p>
          <a:p>
            <a:endParaRPr lang="en-US" altLang="zh-CN" sz="2400" b="1">
              <a:solidFill>
                <a:srgbClr val="FF0000"/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983980" y="1818640"/>
            <a:ext cx="2716530" cy="2496185"/>
          </a:xfrm>
          <a:prstGeom prst="rect">
            <a:avLst/>
          </a:prstGeom>
        </p:spPr>
      </p:pic>
      <p:sp>
        <p:nvSpPr>
          <p:cNvPr id="2" name="TextBox 13"/>
          <p:cNvSpPr txBox="1"/>
          <p:nvPr/>
        </p:nvSpPr>
        <p:spPr>
          <a:xfrm>
            <a:off x="946785" y="436880"/>
            <a:ext cx="7492365" cy="6076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6000" b="1">
                <a:solidFill>
                  <a:srgbClr val="0446C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pPr algn="l" defTabSz="914400">
              <a:lnSpc>
                <a:spcPct val="140000"/>
              </a:lnSpc>
              <a:buClrTx/>
              <a:buSzTx/>
              <a:buFontTx/>
            </a:pPr>
            <a:r>
              <a:rPr 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课后小练</a:t>
            </a:r>
            <a:endParaRPr lang="zh-CN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088"/>
          <a:stretch>
            <a:fillRect/>
          </a:stretch>
        </p:blipFill>
        <p:spPr>
          <a:xfrm>
            <a:off x="0" y="-1"/>
            <a:ext cx="12188986" cy="6502467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623149" y="2406912"/>
            <a:ext cx="6900348" cy="769441"/>
          </a:xfrm>
          <a:prstGeom prst="rect">
            <a:avLst/>
          </a:prstGeom>
          <a:noFill/>
          <a:effectLst>
            <a:glow rad="25400">
              <a:srgbClr val="DDEEF3"/>
            </a:glow>
          </a:effectLst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400" dirty="0">
                <a:solidFill>
                  <a:srgbClr val="FEFEFE"/>
                </a:solidFill>
                <a:effectLst>
                  <a:glow rad="12700">
                    <a:srgbClr val="DDEEF3"/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感谢您的观看</a:t>
            </a:r>
            <a:endParaRPr lang="zh-CN" altLang="en-US" sz="4400" dirty="0">
              <a:solidFill>
                <a:srgbClr val="FEFEFE"/>
              </a:solidFill>
              <a:effectLst>
                <a:glow rad="12700">
                  <a:srgbClr val="DDEEF3"/>
                </a:glo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138898" y="-5263328"/>
            <a:ext cx="13982364" cy="11365354"/>
          </a:xfrm>
          <a:prstGeom prst="rect">
            <a:avLst/>
          </a:prstGeom>
          <a:effectLst/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09" t="25804" r="15292" b="29794"/>
          <a:stretch>
            <a:fillRect/>
          </a:stretch>
        </p:blipFill>
        <p:spPr>
          <a:xfrm>
            <a:off x="9060380" y="175984"/>
            <a:ext cx="2939775" cy="908689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9100" y="1207135"/>
            <a:ext cx="4469765" cy="2955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221740"/>
            <a:ext cx="4790440" cy="2941320"/>
          </a:xfrm>
          <a:prstGeom prst="rect">
            <a:avLst/>
          </a:prstGeom>
        </p:spPr>
      </p:pic>
      <p:pic>
        <p:nvPicPr>
          <p:cNvPr id="5" name="图片 4" descr="dc89e6cde164ac8d8c363cf9f621f5e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49545" y="1207135"/>
            <a:ext cx="5278120" cy="2955925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259080" y="4519295"/>
            <a:ext cx="10268585" cy="105664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altLang="en-US" b="1">
                <a:solidFill>
                  <a:schemeClr val="bg1"/>
                </a:solidFill>
              </a:rPr>
              <a:t>由于设备比较复杂，可能会出现某些不确定因素，当出现某种未知的错误的时候，我们可以通过复位操作来确保设备工作在已知的状态，使其能够正确运行。</a:t>
            </a:r>
            <a:endParaRPr lang="zh-CN" altLang="en-US" b="1">
              <a:solidFill>
                <a:schemeClr val="bg1"/>
              </a:solidFill>
            </a:endParaRPr>
          </a:p>
          <a:p>
            <a:r>
              <a:rPr lang="zh-CN" altLang="en-US" b="1">
                <a:solidFill>
                  <a:schemeClr val="bg1"/>
                </a:solidFill>
              </a:rPr>
              <a:t>（当然前提是这个设备的软硬件没有损坏！）</a:t>
            </a:r>
            <a:endParaRPr lang="zh-CN" altLang="en-US" b="1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88485" y="1336675"/>
            <a:ext cx="7075805" cy="281940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76225" y="4258945"/>
            <a:ext cx="11638915" cy="2192655"/>
          </a:xfrm>
          <a:prstGeom prst="rect">
            <a:avLst/>
          </a:prstGeom>
        </p:spPr>
        <p:txBody>
          <a:bodyPr>
            <a:noAutofit/>
          </a:bodyPr>
          <a:p>
            <a:pPr marL="0" algn="l">
              <a:lnSpc>
                <a:spcPct val="100000"/>
              </a:lnSpc>
              <a:buClrTx/>
              <a:buSzTx/>
              <a:buFontTx/>
            </a:pPr>
            <a:r>
              <a:rPr lang="zh-CN" altLang="en-US" sz="1600" b="1" i="0">
                <a:solidFill>
                  <a:schemeClr val="bg1"/>
                </a:solidFill>
              </a:rPr>
              <a:t>确保系统处于确定状态：</a:t>
            </a:r>
            <a:endParaRPr lang="zh-CN" altLang="en-US" sz="1600" b="1" i="0">
              <a:solidFill>
                <a:schemeClr val="bg1"/>
              </a:solidFill>
            </a:endParaRPr>
          </a:p>
          <a:p>
            <a:pPr marL="0" indent="457200" algn="l">
              <a:lnSpc>
                <a:spcPct val="100000"/>
              </a:lnSpc>
              <a:buClrTx/>
              <a:buSzTx/>
              <a:buFontTx/>
            </a:pPr>
            <a:r>
              <a:rPr lang="zh-CN" altLang="en-US" sz="1600" b="1" i="0">
                <a:solidFill>
                  <a:schemeClr val="bg1"/>
                </a:solidFill>
              </a:rPr>
              <a:t>复位操作可以确保单片机在开始工作时处于已知的状态，使其能够正确初始化各个寄存器和外设。</a:t>
            </a:r>
            <a:endParaRPr lang="zh-CN" altLang="en-US" sz="1600" b="1" i="0">
              <a:solidFill>
                <a:schemeClr val="bg1"/>
              </a:solidFill>
            </a:endParaRPr>
          </a:p>
          <a:p>
            <a:pPr marL="0" algn="l">
              <a:lnSpc>
                <a:spcPct val="100000"/>
              </a:lnSpc>
              <a:buClrTx/>
              <a:buSzTx/>
              <a:buFontTx/>
            </a:pPr>
            <a:r>
              <a:rPr lang="zh-CN" altLang="en-US" sz="1600" b="1" i="0">
                <a:solidFill>
                  <a:schemeClr val="bg1"/>
                </a:solidFill>
              </a:rPr>
              <a:t>避免不确定行为：</a:t>
            </a:r>
            <a:endParaRPr lang="zh-CN" altLang="en-US" sz="1600" b="1" i="0">
              <a:solidFill>
                <a:schemeClr val="bg1"/>
              </a:solidFill>
            </a:endParaRPr>
          </a:p>
          <a:p>
            <a:pPr marL="0" indent="457200" algn="l">
              <a:lnSpc>
                <a:spcPct val="100000"/>
              </a:lnSpc>
              <a:buClrTx/>
              <a:buSzTx/>
              <a:buFontTx/>
            </a:pPr>
            <a:r>
              <a:rPr lang="zh-CN" altLang="en-US" sz="1600" b="1" i="0">
                <a:solidFill>
                  <a:schemeClr val="bg1"/>
                </a:solidFill>
              </a:rPr>
              <a:t>没有进行复位时，内部控制寄存器的内容可能是随机的，这可能导致定时器溢出、中断异常、外设误操作等不确定行为。</a:t>
            </a:r>
            <a:endParaRPr lang="zh-CN" altLang="en-US" sz="1600" b="1" i="0">
              <a:solidFill>
                <a:schemeClr val="bg1"/>
              </a:solidFill>
            </a:endParaRPr>
          </a:p>
          <a:p>
            <a:pPr marL="0" algn="l">
              <a:lnSpc>
                <a:spcPct val="100000"/>
              </a:lnSpc>
              <a:buClrTx/>
              <a:buSzTx/>
              <a:buFontTx/>
            </a:pPr>
            <a:r>
              <a:rPr lang="zh-CN" altLang="en-US" sz="1600" b="1" i="0">
                <a:solidFill>
                  <a:schemeClr val="bg1"/>
                </a:solidFill>
              </a:rPr>
              <a:t>初始化系统：</a:t>
            </a:r>
            <a:endParaRPr lang="zh-CN" altLang="en-US" sz="1600" b="1" i="0">
              <a:solidFill>
                <a:schemeClr val="bg1"/>
              </a:solidFill>
            </a:endParaRPr>
          </a:p>
          <a:p>
            <a:pPr marL="0" indent="457200" algn="l">
              <a:lnSpc>
                <a:spcPct val="100000"/>
              </a:lnSpc>
              <a:buClrTx/>
              <a:buSzTx/>
              <a:buFontTx/>
            </a:pPr>
            <a:r>
              <a:rPr lang="zh-CN" altLang="en-US" sz="1600" b="1" i="0">
                <a:solidFill>
                  <a:schemeClr val="bg1"/>
                </a:solidFill>
              </a:rPr>
              <a:t>复位操作可以进行系统的初始化，包括清除寄存器、设置默认值、配置时钟等，为系统正常运行做好准备。</a:t>
            </a:r>
            <a:endParaRPr lang="zh-CN" altLang="en-US" sz="1600" b="1" i="0">
              <a:solidFill>
                <a:schemeClr val="bg1"/>
              </a:solidFill>
            </a:endParaRPr>
          </a:p>
          <a:p>
            <a:pPr marL="0" algn="l">
              <a:lnSpc>
                <a:spcPct val="100000"/>
              </a:lnSpc>
              <a:buClrTx/>
              <a:buSzTx/>
              <a:buFontTx/>
            </a:pPr>
            <a:r>
              <a:rPr lang="zh-CN" altLang="en-US" sz="1600" b="1" i="0">
                <a:solidFill>
                  <a:schemeClr val="bg1"/>
                </a:solidFill>
              </a:rPr>
              <a:t>保证程序正常开始执行：</a:t>
            </a:r>
            <a:endParaRPr lang="zh-CN" altLang="en-US" sz="1600" b="1" i="0">
              <a:solidFill>
                <a:schemeClr val="bg1"/>
              </a:solidFill>
            </a:endParaRPr>
          </a:p>
          <a:p>
            <a:pPr marL="0" indent="457200" algn="l">
              <a:lnSpc>
                <a:spcPct val="100000"/>
              </a:lnSpc>
              <a:buClrTx/>
              <a:buSzTx/>
              <a:buFontTx/>
            </a:pPr>
            <a:r>
              <a:rPr lang="zh-CN" altLang="en-US" sz="1600" b="1" i="0">
                <a:solidFill>
                  <a:schemeClr val="bg1"/>
                </a:solidFill>
              </a:rPr>
              <a:t>复位确保程序从正确的地址开始执行，避免跳转到未知的地址或执行错误的指令。</a:t>
            </a:r>
            <a:endParaRPr lang="zh-CN" altLang="en-US" sz="1600" b="1" i="0">
              <a:solidFill>
                <a:schemeClr val="bg1"/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0870" y="2346960"/>
            <a:ext cx="3169920" cy="10820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13"/>
          <p:cNvSpPr txBox="1"/>
          <p:nvPr/>
        </p:nvSpPr>
        <p:spPr>
          <a:xfrm>
            <a:off x="946499" y="524067"/>
            <a:ext cx="2634569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6000" b="1">
                <a:solidFill>
                  <a:srgbClr val="0446C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pPr algn="l"/>
            <a:r>
              <a:rPr lang="zh-CN" sz="2400" b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摘要</a:t>
            </a:r>
            <a:endParaRPr lang="zh-CN" sz="2400" b="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46785" y="1080770"/>
            <a:ext cx="7614920" cy="394843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l" defTabSz="914400">
              <a:lnSpc>
                <a:spcPct val="140000"/>
              </a:lnSpc>
              <a:buClrTx/>
              <a:buSzTx/>
              <a:buFontTx/>
            </a:pPr>
            <a:r>
              <a:rPr 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</a:t>
            </a: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.</a:t>
            </a:r>
            <a:r>
              <a:rPr lang="zh-CN" altLang="en-US" sz="2400">
                <a:solidFill>
                  <a:schemeClr val="bg1"/>
                </a:solidFill>
                <a:sym typeface="+mn-ea"/>
              </a:rPr>
              <a:t>硬件复位</a:t>
            </a:r>
            <a:endParaRPr lang="zh-CN" altLang="en-US" sz="2400">
              <a:solidFill>
                <a:schemeClr val="bg1"/>
              </a:solidFill>
              <a:sym typeface="+mn-ea"/>
            </a:endParaRPr>
          </a:p>
          <a:p>
            <a:pPr algn="l" defTabSz="914400">
              <a:lnSpc>
                <a:spcPct val="140000"/>
              </a:lnSpc>
              <a:buClrTx/>
              <a:buSzTx/>
              <a:buFontTx/>
            </a:pPr>
            <a:r>
              <a:rPr lang="en-US" altLang="zh-CN" sz="2400">
                <a:solidFill>
                  <a:schemeClr val="bg1"/>
                </a:solidFill>
                <a:sym typeface="+mn-ea"/>
              </a:rPr>
              <a:t>2.</a:t>
            </a:r>
            <a:r>
              <a:rPr lang="zh-CN" altLang="en-US" sz="2400">
                <a:solidFill>
                  <a:schemeClr val="bg1"/>
                </a:solidFill>
                <a:sym typeface="+mn-ea"/>
              </a:rPr>
              <a:t>软件复位</a:t>
            </a:r>
            <a:endParaRPr lang="zh-CN" altLang="en-US" sz="2400" kern="1200" baseline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 defTabSz="914400">
              <a:lnSpc>
                <a:spcPct val="140000"/>
              </a:lnSpc>
              <a:buClrTx/>
              <a:buSzTx/>
              <a:buFontTx/>
            </a:pPr>
            <a:endParaRPr lang="en-US" altLang="zh-CN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algn="l" defTabSz="914400">
              <a:lnSpc>
                <a:spcPct val="140000"/>
              </a:lnSpc>
              <a:buClrTx/>
              <a:buSzTx/>
              <a:buFontTx/>
            </a:pPr>
            <a:endParaRPr lang="zh-CN" altLang="en-US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algn="l" defTabSz="914400">
              <a:lnSpc>
                <a:spcPct val="140000"/>
              </a:lnSpc>
              <a:buClrTx/>
              <a:buSzTx/>
              <a:buFontTx/>
            </a:pPr>
            <a:endParaRPr lang="en-US" altLang="zh-CN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80000"/>
              </a:lnSpc>
            </a:pPr>
            <a:endParaRPr lang="en-US" altLang="zh-CN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13"/>
          <p:cNvSpPr txBox="1"/>
          <p:nvPr/>
        </p:nvSpPr>
        <p:spPr>
          <a:xfrm>
            <a:off x="946785" y="436880"/>
            <a:ext cx="7492365" cy="6076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6000" b="1">
                <a:solidFill>
                  <a:srgbClr val="0446C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pPr algn="l" defTabSz="914400">
              <a:lnSpc>
                <a:spcPct val="140000"/>
              </a:lnSpc>
              <a:buClrTx/>
              <a:buSzTx/>
              <a:buFontTx/>
            </a:pPr>
            <a:r>
              <a:rPr 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硬件复位</a:t>
            </a:r>
            <a:endParaRPr lang="zh-CN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38785" y="1287145"/>
            <a:ext cx="5190490" cy="51054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en-US" altLang="zh-CN" b="1">
                <a:solidFill>
                  <a:schemeClr val="bg1"/>
                </a:solidFill>
              </a:rPr>
              <a:t>1.</a:t>
            </a:r>
            <a:r>
              <a:rPr lang="zh-CN" altLang="en-US" b="1">
                <a:solidFill>
                  <a:schemeClr val="bg1"/>
                </a:solidFill>
              </a:rPr>
              <a:t>上电复位（复位电压为</a:t>
            </a:r>
            <a:r>
              <a:rPr lang="en-US" altLang="zh-CN" b="1">
                <a:solidFill>
                  <a:schemeClr val="bg1"/>
                </a:solidFill>
              </a:rPr>
              <a:t>1.7-1.9V</a:t>
            </a:r>
            <a:r>
              <a:rPr lang="zh-CN" altLang="en-US" b="1">
                <a:solidFill>
                  <a:schemeClr val="bg1"/>
                </a:solidFill>
              </a:rPr>
              <a:t>）：</a:t>
            </a:r>
            <a:endParaRPr lang="zh-CN" altLang="en-US" b="1">
              <a:solidFill>
                <a:schemeClr val="bg1"/>
              </a:solidFill>
            </a:endParaRPr>
          </a:p>
          <a:p>
            <a:endParaRPr lang="zh-CN" altLang="en-US" b="1">
              <a:solidFill>
                <a:schemeClr val="bg1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8785" y="1797685"/>
            <a:ext cx="4216400" cy="4387215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>
            <a:off x="589915" y="3103245"/>
            <a:ext cx="2428240" cy="338455"/>
          </a:xfrm>
          <a:prstGeom prst="rect">
            <a:avLst/>
          </a:prstGeom>
          <a:noFill/>
          <a:ln w="38100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9915" y="5338445"/>
            <a:ext cx="3547110" cy="338455"/>
          </a:xfrm>
          <a:prstGeom prst="rect">
            <a:avLst/>
          </a:prstGeom>
          <a:noFill/>
          <a:ln w="38100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5930265" y="1680210"/>
            <a:ext cx="4126230" cy="60833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sz="2400" b="1">
                <a:solidFill>
                  <a:srgbClr val="FF0000"/>
                </a:solidFill>
              </a:rPr>
              <a:t>上电复位时间的影响因素</a:t>
            </a:r>
            <a:r>
              <a:rPr lang="en-US" altLang="zh-CN" sz="2400" b="1">
                <a:solidFill>
                  <a:srgbClr val="FF0000"/>
                </a:solidFill>
              </a:rPr>
              <a:t>1</a:t>
            </a:r>
            <a:endParaRPr lang="en-US" altLang="zh-CN" sz="2400" b="1">
              <a:solidFill>
                <a:srgbClr val="FF0000"/>
              </a:solidFill>
            </a:endParaRPr>
          </a:p>
        </p:txBody>
      </p:sp>
      <p:cxnSp>
        <p:nvCxnSpPr>
          <p:cNvPr id="12" name="直接箭头连接符 11"/>
          <p:cNvCxnSpPr/>
          <p:nvPr/>
        </p:nvCxnSpPr>
        <p:spPr>
          <a:xfrm flipH="1">
            <a:off x="3174365" y="1797685"/>
            <a:ext cx="2755900" cy="1544955"/>
          </a:xfrm>
          <a:prstGeom prst="straightConnector1">
            <a:avLst/>
          </a:prstGeom>
          <a:ln w="28575" cmpd="sng">
            <a:solidFill>
              <a:srgbClr val="FF0000"/>
            </a:solidFill>
            <a:prstDash val="solid"/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5930265" y="2837180"/>
            <a:ext cx="4126230" cy="60833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sz="2400" b="1">
                <a:solidFill>
                  <a:srgbClr val="FF0000"/>
                </a:solidFill>
              </a:rPr>
              <a:t>上电复位时间的影响因素</a:t>
            </a:r>
            <a:r>
              <a:rPr lang="en-US" altLang="zh-CN" sz="2400" b="1">
                <a:solidFill>
                  <a:srgbClr val="FF0000"/>
                </a:solidFill>
              </a:rPr>
              <a:t>2</a:t>
            </a:r>
            <a:endParaRPr lang="en-US" altLang="zh-CN" sz="2400" b="1">
              <a:solidFill>
                <a:srgbClr val="FF0000"/>
              </a:solidFill>
            </a:endParaRPr>
          </a:p>
        </p:txBody>
      </p:sp>
      <p:cxnSp>
        <p:nvCxnSpPr>
          <p:cNvPr id="14" name="直接箭头连接符 13"/>
          <p:cNvCxnSpPr/>
          <p:nvPr/>
        </p:nvCxnSpPr>
        <p:spPr>
          <a:xfrm flipH="1">
            <a:off x="3731260" y="3020060"/>
            <a:ext cx="2120900" cy="2318385"/>
          </a:xfrm>
          <a:prstGeom prst="straightConnector1">
            <a:avLst/>
          </a:prstGeom>
          <a:ln w="28575" cmpd="sng">
            <a:solidFill>
              <a:srgbClr val="FF0000"/>
            </a:solidFill>
            <a:prstDash val="solid"/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/>
        </p:nvSpPr>
        <p:spPr>
          <a:xfrm>
            <a:off x="5852160" y="3342640"/>
            <a:ext cx="5367020" cy="1022350"/>
          </a:xfrm>
          <a:prstGeom prst="rect">
            <a:avLst/>
          </a:prstGeom>
        </p:spPr>
        <p:txBody>
          <a:bodyPr>
            <a:noAutofit/>
          </a:bodyPr>
          <a:p>
            <a:pPr marL="0" indent="0"/>
            <a:r>
              <a:rPr lang="en-US" altLang="zh-CN" b="1" i="0">
                <a:solidFill>
                  <a:schemeClr val="bg1"/>
                </a:solidFill>
                <a:latin typeface="Tahoma" panose="020B0604030504040204"/>
                <a:ea typeface="Tahoma" panose="020B0604030504040204"/>
              </a:rPr>
              <a:t>PS</a:t>
            </a:r>
            <a:r>
              <a:rPr lang="zh-CN" altLang="en-US" b="1" i="0">
                <a:solidFill>
                  <a:schemeClr val="bg1"/>
                </a:solidFill>
                <a:latin typeface="Tahoma" panose="020B0604030504040204"/>
                <a:ea typeface="宋体" panose="02010600030101010101" pitchFamily="2" charset="-122"/>
              </a:rPr>
              <a:t>：如果需要快速开机，建议</a:t>
            </a:r>
            <a:r>
              <a:rPr lang="zh-CN" altLang="en-US" b="1" i="0">
                <a:solidFill>
                  <a:schemeClr val="bg1"/>
                </a:solidFill>
                <a:latin typeface="Tahoma" panose="020B0604030504040204"/>
                <a:ea typeface="Tahoma" panose="020B0604030504040204"/>
              </a:rPr>
              <a:t>将</a:t>
            </a:r>
            <a:r>
              <a:rPr lang="en-US" altLang="zh-CN" b="1" i="0">
                <a:solidFill>
                  <a:schemeClr val="bg1"/>
                </a:solidFill>
                <a:latin typeface="Tahoma" panose="020B0604030504040204"/>
                <a:ea typeface="Tahoma" panose="020B0604030504040204"/>
              </a:rPr>
              <a:t>P3.2 P3.3</a:t>
            </a:r>
            <a:r>
              <a:rPr lang="zh-CN" altLang="en-US" b="1" i="0">
                <a:solidFill>
                  <a:schemeClr val="bg1"/>
                </a:solidFill>
                <a:latin typeface="Tahoma" panose="020B0604030504040204"/>
                <a:ea typeface="Tahoma" panose="020B0604030504040204"/>
              </a:rPr>
              <a:t>至少</a:t>
            </a:r>
            <a:r>
              <a:rPr lang="en-US" altLang="zh-CN" b="1" i="0">
                <a:solidFill>
                  <a:schemeClr val="bg1"/>
                </a:solidFill>
                <a:latin typeface="Tahoma" panose="020B0604030504040204"/>
                <a:ea typeface="Tahoma" panose="020B0604030504040204"/>
              </a:rPr>
              <a:t>     </a:t>
            </a:r>
            <a:r>
              <a:rPr lang="zh-CN" altLang="en-US" b="1" i="0">
                <a:solidFill>
                  <a:schemeClr val="bg1"/>
                </a:solidFill>
                <a:latin typeface="Tahoma" panose="020B0604030504040204"/>
                <a:ea typeface="Tahoma" panose="020B0604030504040204"/>
              </a:rPr>
              <a:t>一个上拉一个</a:t>
            </a:r>
            <a:r>
              <a:rPr lang="en-US" altLang="zh-CN" b="1" i="0">
                <a:solidFill>
                  <a:schemeClr val="bg1"/>
                </a:solidFill>
                <a:latin typeface="Tahoma" panose="020B0604030504040204"/>
                <a:ea typeface="Tahoma" panose="020B0604030504040204"/>
              </a:rPr>
              <a:t>5.1K</a:t>
            </a:r>
            <a:r>
              <a:rPr lang="zh-CN" altLang="en-US" b="1" i="0">
                <a:solidFill>
                  <a:schemeClr val="bg1"/>
                </a:solidFill>
                <a:latin typeface="Tahoma" panose="020B0604030504040204"/>
                <a:ea typeface="Tahoma" panose="020B0604030504040204"/>
              </a:rPr>
              <a:t>电阻到</a:t>
            </a:r>
            <a:r>
              <a:rPr lang="en-US" altLang="zh-CN" b="1" i="0">
                <a:solidFill>
                  <a:schemeClr val="bg1"/>
                </a:solidFill>
                <a:latin typeface="Tahoma" panose="020B0604030504040204"/>
                <a:ea typeface="Tahoma" panose="020B0604030504040204"/>
              </a:rPr>
              <a:t>VCC</a:t>
            </a:r>
            <a:endParaRPr lang="en-US" altLang="zh-CN" b="1" i="0">
              <a:solidFill>
                <a:schemeClr val="bg1"/>
              </a:solidFill>
              <a:latin typeface="Tahoma" panose="020B0604030504040204"/>
              <a:ea typeface="Tahoma" panose="020B0604030504040204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739765" y="2080895"/>
            <a:ext cx="6329045" cy="1022350"/>
          </a:xfrm>
          <a:prstGeom prst="rect">
            <a:avLst/>
          </a:prstGeom>
        </p:spPr>
        <p:txBody>
          <a:bodyPr>
            <a:noAutofit/>
          </a:bodyPr>
          <a:p>
            <a:pPr marL="0" indent="0"/>
            <a:r>
              <a:rPr lang="en-US" altLang="zh-CN" b="1" i="0">
                <a:solidFill>
                  <a:schemeClr val="bg1"/>
                </a:solidFill>
                <a:latin typeface="Tahoma" panose="020B0604030504040204"/>
                <a:ea typeface="Tahoma" panose="020B0604030504040204"/>
              </a:rPr>
              <a:t>PS</a:t>
            </a:r>
            <a:r>
              <a:rPr lang="zh-CN" altLang="en-US" b="1" i="0">
                <a:solidFill>
                  <a:schemeClr val="bg1"/>
                </a:solidFill>
                <a:latin typeface="Tahoma" panose="020B0604030504040204"/>
                <a:ea typeface="宋体" panose="02010600030101010101" pitchFamily="2" charset="-122"/>
              </a:rPr>
              <a:t>：</a:t>
            </a:r>
            <a:r>
              <a:rPr lang="zh-CN" b="1" i="0">
                <a:solidFill>
                  <a:schemeClr val="bg1"/>
                </a:solidFill>
                <a:latin typeface="Tahoma" panose="020B0604030504040204"/>
                <a:ea typeface="宋体" panose="02010600030101010101" pitchFamily="2" charset="-122"/>
              </a:rPr>
              <a:t>如对开机时间没有严格要求，建议勾选这个！</a:t>
            </a:r>
            <a:endParaRPr lang="zh-CN" b="1" i="0">
              <a:solidFill>
                <a:schemeClr val="bg1"/>
              </a:solidFill>
              <a:latin typeface="Tahoma" panose="020B0604030504040204"/>
              <a:ea typeface="Tahoma" panose="020B06040305040402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 animBg="1"/>
      <p:bldP spid="11" grpId="0"/>
      <p:bldP spid="17" grpId="0"/>
      <p:bldP spid="5" grpId="0" animBg="1"/>
      <p:bldP spid="13" grpId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/>
          <p:cNvSpPr txBox="1"/>
          <p:nvPr/>
        </p:nvSpPr>
        <p:spPr>
          <a:xfrm>
            <a:off x="438785" y="1287145"/>
            <a:ext cx="5190490" cy="51054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en-US" altLang="zh-CN" b="1">
                <a:solidFill>
                  <a:schemeClr val="bg1"/>
                </a:solidFill>
              </a:rPr>
              <a:t>2.</a:t>
            </a:r>
            <a:r>
              <a:rPr lang="zh-CN" altLang="en-US" b="1">
                <a:solidFill>
                  <a:schemeClr val="bg1"/>
                </a:solidFill>
              </a:rPr>
              <a:t>低压复位：</a:t>
            </a:r>
            <a:endParaRPr lang="zh-CN" altLang="en-US" b="1">
              <a:solidFill>
                <a:schemeClr val="bg1"/>
              </a:solidFill>
            </a:endParaRPr>
          </a:p>
          <a:p>
            <a:endParaRPr lang="zh-CN" altLang="en-US" b="1">
              <a:solidFill>
                <a:schemeClr val="bg1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1310" y="1797685"/>
            <a:ext cx="4422140" cy="4093210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>
            <a:off x="589915" y="4170045"/>
            <a:ext cx="2531745" cy="325755"/>
          </a:xfrm>
          <a:prstGeom prst="rect">
            <a:avLst/>
          </a:prstGeom>
          <a:noFill/>
          <a:ln w="38100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7420610" y="2068830"/>
            <a:ext cx="4525010" cy="233807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/>
            <a:r>
              <a:rPr lang="en-US" altLang="en-US" sz="2800" b="1">
                <a:solidFill>
                  <a:schemeClr val="bg1"/>
                </a:solidFill>
                <a:latin typeface="Tahoma" panose="020B0604030504040204"/>
                <a:ea typeface="Tahoma" panose="020B0604030504040204"/>
                <a:sym typeface="+mn-ea"/>
              </a:rPr>
              <a:t>●</a:t>
            </a:r>
            <a:r>
              <a:rPr lang="en-US" altLang="en-US" b="1">
                <a:solidFill>
                  <a:schemeClr val="bg1"/>
                </a:solidFill>
                <a:latin typeface="Tahoma" panose="020B0604030504040204"/>
                <a:ea typeface="Tahoma" panose="020B0604030504040204"/>
                <a:sym typeface="+mn-ea"/>
              </a:rPr>
              <a:t> </a:t>
            </a:r>
            <a:r>
              <a:rPr lang="zh-CN" altLang="en-US" b="1" i="0">
                <a:solidFill>
                  <a:schemeClr val="bg1"/>
                </a:solidFill>
                <a:latin typeface="Tahoma" panose="020B0604030504040204"/>
                <a:ea typeface="Tahoma" panose="020B0604030504040204"/>
              </a:rPr>
              <a:t>勾选后，当</a:t>
            </a:r>
            <a:r>
              <a:rPr lang="en-US" altLang="zh-CN" b="1" i="0">
                <a:solidFill>
                  <a:schemeClr val="bg1"/>
                </a:solidFill>
                <a:latin typeface="Tahoma" panose="020B0604030504040204"/>
                <a:ea typeface="Tahoma" panose="020B0604030504040204"/>
              </a:rPr>
              <a:t>VCC</a:t>
            </a:r>
            <a:r>
              <a:rPr lang="zh-CN" altLang="en-US" b="1" i="0">
                <a:solidFill>
                  <a:schemeClr val="bg1"/>
                </a:solidFill>
                <a:latin typeface="Tahoma" panose="020B0604030504040204"/>
                <a:ea typeface="Tahoma" panose="020B0604030504040204"/>
              </a:rPr>
              <a:t>电压低于设置的低压检测电压时，</a:t>
            </a:r>
            <a:r>
              <a:rPr lang="en-US" altLang="zh-CN" b="1" i="0">
                <a:solidFill>
                  <a:schemeClr val="bg1"/>
                </a:solidFill>
                <a:latin typeface="Tahoma" panose="020B0604030504040204"/>
                <a:ea typeface="Tahoma" panose="020B0604030504040204"/>
              </a:rPr>
              <a:t>MCU</a:t>
            </a:r>
            <a:r>
              <a:rPr lang="zh-CN" altLang="en-US" b="1" i="0">
                <a:solidFill>
                  <a:schemeClr val="bg1"/>
                </a:solidFill>
                <a:latin typeface="Tahoma" panose="020B0604030504040204"/>
                <a:ea typeface="Tahoma" panose="020B0604030504040204"/>
              </a:rPr>
              <a:t>会产生低压复位。</a:t>
            </a:r>
            <a:endParaRPr lang="zh-CN" altLang="en-US" b="1" i="0">
              <a:solidFill>
                <a:schemeClr val="bg1"/>
              </a:solidFill>
              <a:latin typeface="Tahoma" panose="020B0604030504040204"/>
              <a:ea typeface="Tahoma" panose="020B0604030504040204"/>
            </a:endParaRPr>
          </a:p>
          <a:p>
            <a:pPr marL="0" indent="0"/>
            <a:endParaRPr lang="zh-CN" altLang="en-US" b="1" i="0">
              <a:solidFill>
                <a:schemeClr val="bg1"/>
              </a:solidFill>
              <a:latin typeface="Tahoma" panose="020B0604030504040204"/>
              <a:ea typeface="Tahoma" panose="020B0604030504040204"/>
            </a:endParaRPr>
          </a:p>
          <a:p>
            <a:pPr marL="0" indent="0"/>
            <a:r>
              <a:rPr lang="en-US" altLang="en-US" sz="2800" b="1">
                <a:solidFill>
                  <a:schemeClr val="bg1"/>
                </a:solidFill>
                <a:latin typeface="Tahoma" panose="020B0604030504040204"/>
                <a:ea typeface="Tahoma" panose="020B0604030504040204"/>
                <a:sym typeface="+mn-ea"/>
              </a:rPr>
              <a:t>● </a:t>
            </a:r>
            <a:r>
              <a:rPr lang="zh-CN" altLang="en-US" b="1" i="0">
                <a:solidFill>
                  <a:schemeClr val="bg1"/>
                </a:solidFill>
                <a:latin typeface="Tahoma" panose="020B0604030504040204"/>
                <a:ea typeface="Tahoma" panose="020B0604030504040204"/>
              </a:rPr>
              <a:t>如果不勾选允许低压复位选项，当</a:t>
            </a:r>
            <a:r>
              <a:rPr lang="en-US" altLang="zh-CN" b="1" i="0">
                <a:solidFill>
                  <a:schemeClr val="bg1"/>
                </a:solidFill>
                <a:latin typeface="Tahoma" panose="020B0604030504040204"/>
                <a:ea typeface="Tahoma" panose="020B0604030504040204"/>
              </a:rPr>
              <a:t>VCC</a:t>
            </a:r>
            <a:r>
              <a:rPr lang="zh-CN" altLang="en-US" b="1" i="0">
                <a:solidFill>
                  <a:schemeClr val="bg1"/>
                </a:solidFill>
                <a:latin typeface="Tahoma" panose="020B0604030504040204"/>
                <a:ea typeface="Tahoma" panose="020B0604030504040204"/>
              </a:rPr>
              <a:t>电压低于设置的低压检测电压时，</a:t>
            </a:r>
            <a:r>
              <a:rPr lang="en-US" altLang="zh-CN" b="1" i="0">
                <a:solidFill>
                  <a:schemeClr val="bg1"/>
                </a:solidFill>
                <a:latin typeface="Tahoma" panose="020B0604030504040204"/>
                <a:ea typeface="Tahoma" panose="020B0604030504040204"/>
              </a:rPr>
              <a:t>MCU</a:t>
            </a:r>
            <a:r>
              <a:rPr lang="zh-CN" altLang="en-US" b="1" i="0">
                <a:solidFill>
                  <a:schemeClr val="bg1"/>
                </a:solidFill>
                <a:latin typeface="Tahoma" panose="020B0604030504040204"/>
                <a:ea typeface="Tahoma" panose="020B0604030504040204"/>
              </a:rPr>
              <a:t>会产生低压中断标志。如果使能了低压中断的话，就会产生低压中断。</a:t>
            </a:r>
            <a:endParaRPr lang="zh-CN" altLang="en-US" b="1" i="0">
              <a:solidFill>
                <a:schemeClr val="bg1"/>
              </a:solidFill>
              <a:latin typeface="Tahoma" panose="020B0604030504040204"/>
              <a:ea typeface="Tahoma" panose="020B0604030504040204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49495" y="1797685"/>
            <a:ext cx="2499995" cy="4092575"/>
          </a:xfrm>
          <a:prstGeom prst="rect">
            <a:avLst/>
          </a:prstGeom>
        </p:spPr>
      </p:pic>
      <p:cxnSp>
        <p:nvCxnSpPr>
          <p:cNvPr id="12" name="直接箭头连接符 11"/>
          <p:cNvCxnSpPr>
            <a:stCxn id="19" idx="3"/>
          </p:cNvCxnSpPr>
          <p:nvPr/>
        </p:nvCxnSpPr>
        <p:spPr>
          <a:xfrm flipV="1">
            <a:off x="3121660" y="2444750"/>
            <a:ext cx="3305810" cy="1888490"/>
          </a:xfrm>
          <a:prstGeom prst="straightConnector1">
            <a:avLst/>
          </a:prstGeom>
          <a:ln w="28575" cmpd="sng">
            <a:solidFill>
              <a:srgbClr val="FF0000"/>
            </a:solidFill>
            <a:prstDash val="solid"/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8" name="TextBox 13"/>
          <p:cNvSpPr txBox="1"/>
          <p:nvPr/>
        </p:nvSpPr>
        <p:spPr>
          <a:xfrm>
            <a:off x="946785" y="436880"/>
            <a:ext cx="7492365" cy="6076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6000" b="1">
                <a:solidFill>
                  <a:srgbClr val="0446C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pPr algn="l" defTabSz="914400">
              <a:lnSpc>
                <a:spcPct val="140000"/>
              </a:lnSpc>
              <a:buClrTx/>
              <a:buSzTx/>
              <a:buFontTx/>
            </a:pPr>
            <a:r>
              <a:rPr 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硬件复位</a:t>
            </a:r>
            <a:endParaRPr lang="zh-CN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 animBg="1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/>
          <p:cNvSpPr txBox="1"/>
          <p:nvPr/>
        </p:nvSpPr>
        <p:spPr>
          <a:xfrm>
            <a:off x="438785" y="1287145"/>
            <a:ext cx="5190490" cy="51054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en-US" altLang="zh-CN" b="1">
                <a:solidFill>
                  <a:schemeClr val="bg1"/>
                </a:solidFill>
              </a:rPr>
              <a:t>3.</a:t>
            </a:r>
            <a:r>
              <a:rPr lang="zh-CN" altLang="en-US" b="1">
                <a:solidFill>
                  <a:schemeClr val="bg1"/>
                </a:solidFill>
              </a:rPr>
              <a:t>复位脚</a:t>
            </a:r>
            <a:r>
              <a:rPr lang="zh-CN" altLang="en-US" b="1">
                <a:solidFill>
                  <a:schemeClr val="bg1"/>
                </a:solidFill>
              </a:rPr>
              <a:t>复位：</a:t>
            </a:r>
            <a:endParaRPr lang="zh-CN" altLang="en-US" b="1">
              <a:solidFill>
                <a:schemeClr val="bg1"/>
              </a:solidFill>
            </a:endParaRPr>
          </a:p>
          <a:p>
            <a:endParaRPr lang="zh-CN" altLang="en-US" b="1">
              <a:solidFill>
                <a:schemeClr val="bg1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225030" y="3429000"/>
            <a:ext cx="4497705" cy="135064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/>
            <a:r>
              <a:rPr lang="en-US" altLang="en-US" sz="2800" b="1">
                <a:solidFill>
                  <a:schemeClr val="bg1"/>
                </a:solidFill>
                <a:latin typeface="Tahoma" panose="020B0604030504040204"/>
                <a:ea typeface="Tahoma" panose="020B0604030504040204"/>
                <a:sym typeface="+mn-ea"/>
              </a:rPr>
              <a:t>●</a:t>
            </a:r>
            <a:r>
              <a:rPr lang="en-US" altLang="en-US" b="1">
                <a:solidFill>
                  <a:schemeClr val="bg1"/>
                </a:solidFill>
                <a:latin typeface="Tahoma" panose="020B0604030504040204"/>
                <a:ea typeface="Tahoma" panose="020B0604030504040204"/>
                <a:sym typeface="+mn-ea"/>
              </a:rPr>
              <a:t> </a:t>
            </a:r>
            <a:r>
              <a:rPr lang="zh-CN" b="1" i="0">
                <a:solidFill>
                  <a:schemeClr val="bg1"/>
                </a:solidFill>
                <a:latin typeface="Tahoma" panose="020B0604030504040204"/>
                <a:ea typeface="宋体" panose="02010600030101010101" pitchFamily="2" charset="-122"/>
              </a:rPr>
              <a:t>将下载软件哪个的</a:t>
            </a:r>
            <a:r>
              <a:rPr lang="en-US" altLang="zh-CN" b="1" i="0">
                <a:solidFill>
                  <a:schemeClr val="bg1"/>
                </a:solidFill>
                <a:latin typeface="Tahoma" panose="020B0604030504040204"/>
                <a:ea typeface="宋体" panose="02010600030101010101" pitchFamily="2" charset="-122"/>
              </a:rPr>
              <a:t>“</a:t>
            </a:r>
            <a:r>
              <a:rPr lang="zh-CN" altLang="en-US" b="1" i="0">
                <a:solidFill>
                  <a:schemeClr val="bg1"/>
                </a:solidFill>
                <a:latin typeface="Tahoma" panose="020B0604030504040204"/>
                <a:ea typeface="宋体" panose="02010600030101010101" pitchFamily="2" charset="-122"/>
              </a:rPr>
              <a:t>复位脚用在</a:t>
            </a:r>
            <a:r>
              <a:rPr lang="en-US" altLang="zh-CN" b="1" i="0">
                <a:solidFill>
                  <a:schemeClr val="bg1"/>
                </a:solidFill>
                <a:latin typeface="Tahoma" panose="020B0604030504040204"/>
                <a:ea typeface="宋体" panose="02010600030101010101" pitchFamily="2" charset="-122"/>
              </a:rPr>
              <a:t>I/O</a:t>
            </a:r>
            <a:r>
              <a:rPr lang="zh-CN" altLang="en-US" b="1" i="0">
                <a:solidFill>
                  <a:schemeClr val="bg1"/>
                </a:solidFill>
                <a:latin typeface="Tahoma" panose="020B0604030504040204"/>
                <a:ea typeface="宋体" panose="02010600030101010101" pitchFamily="2" charset="-122"/>
              </a:rPr>
              <a:t>口</a:t>
            </a:r>
            <a:r>
              <a:rPr lang="en-US" altLang="zh-CN" b="1" i="0">
                <a:solidFill>
                  <a:schemeClr val="bg1"/>
                </a:solidFill>
                <a:latin typeface="Tahoma" panose="020B0604030504040204"/>
                <a:ea typeface="宋体" panose="02010600030101010101" pitchFamily="2" charset="-122"/>
              </a:rPr>
              <a:t>”</a:t>
            </a:r>
            <a:r>
              <a:rPr lang="zh-CN" altLang="en-US" b="1" i="0">
                <a:solidFill>
                  <a:schemeClr val="bg1"/>
                </a:solidFill>
                <a:latin typeface="Tahoma" panose="020B0604030504040204"/>
                <a:ea typeface="宋体" panose="02010600030101010101" pitchFamily="2" charset="-122"/>
              </a:rPr>
              <a:t>勾勾去掉，并外接这个电阻和按键，即可实现硬件复位！</a:t>
            </a:r>
            <a:endParaRPr lang="zh-CN" altLang="en-US" b="1" i="0">
              <a:solidFill>
                <a:schemeClr val="bg1"/>
              </a:solidFill>
              <a:latin typeface="Tahoma" panose="020B0604030504040204"/>
              <a:ea typeface="Tahoma" panose="020B0604030504040204"/>
            </a:endParaRPr>
          </a:p>
          <a:p>
            <a:pPr marL="0" indent="0"/>
            <a:endParaRPr lang="zh-CN" altLang="en-US" b="1" i="0">
              <a:solidFill>
                <a:schemeClr val="bg1"/>
              </a:solidFill>
              <a:latin typeface="Tahoma" panose="020B0604030504040204"/>
              <a:ea typeface="Tahoma" panose="020B0604030504040204"/>
            </a:endParaRPr>
          </a:p>
          <a:p>
            <a:pPr marL="0" indent="0"/>
            <a:endParaRPr lang="zh-CN" altLang="en-US" b="1" i="0">
              <a:solidFill>
                <a:schemeClr val="bg1"/>
              </a:solidFill>
              <a:latin typeface="Tahoma" panose="020B0604030504040204"/>
              <a:ea typeface="Tahoma" panose="020B0604030504040204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5255" y="1797685"/>
            <a:ext cx="3559810" cy="412940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2855" y="1797685"/>
            <a:ext cx="3846830" cy="13430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2855" y="3240405"/>
            <a:ext cx="3234055" cy="3192145"/>
          </a:xfrm>
          <a:prstGeom prst="rect">
            <a:avLst/>
          </a:prstGeom>
        </p:spPr>
      </p:pic>
      <p:sp>
        <p:nvSpPr>
          <p:cNvPr id="9" name="TextBox 13"/>
          <p:cNvSpPr txBox="1"/>
          <p:nvPr/>
        </p:nvSpPr>
        <p:spPr>
          <a:xfrm>
            <a:off x="946785" y="436880"/>
            <a:ext cx="7492365" cy="6076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6000" b="1">
                <a:solidFill>
                  <a:srgbClr val="0446C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pPr algn="l" defTabSz="914400">
              <a:lnSpc>
                <a:spcPct val="140000"/>
              </a:lnSpc>
              <a:buClrTx/>
              <a:buSzTx/>
              <a:buFontTx/>
            </a:pPr>
            <a:r>
              <a:rPr 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硬件复位</a:t>
            </a:r>
            <a:endParaRPr lang="zh-CN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/>
          <p:cNvSpPr txBox="1"/>
          <p:nvPr/>
        </p:nvSpPr>
        <p:spPr>
          <a:xfrm>
            <a:off x="438785" y="1287145"/>
            <a:ext cx="5190490" cy="51054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en-US" altLang="zh-CN" b="1">
                <a:solidFill>
                  <a:schemeClr val="bg1"/>
                </a:solidFill>
              </a:rPr>
              <a:t>4.</a:t>
            </a:r>
            <a:r>
              <a:rPr lang="zh-CN" altLang="en-US" b="1">
                <a:solidFill>
                  <a:schemeClr val="bg1"/>
                </a:solidFill>
              </a:rPr>
              <a:t>看门狗复位：</a:t>
            </a:r>
            <a:endParaRPr lang="zh-CN" altLang="en-US" b="1">
              <a:solidFill>
                <a:schemeClr val="bg1"/>
              </a:solidFill>
            </a:endParaRPr>
          </a:p>
          <a:p>
            <a:endParaRPr lang="zh-CN" altLang="en-US" b="1">
              <a:solidFill>
                <a:schemeClr val="bg1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8785" y="1628140"/>
            <a:ext cx="5153025" cy="467169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6170930" y="2355215"/>
            <a:ext cx="5314315" cy="63309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en-US" altLang="en-US" sz="2800" b="1">
                <a:solidFill>
                  <a:schemeClr val="bg1"/>
                </a:solidFill>
                <a:latin typeface="Tahoma" panose="020B0604030504040204"/>
                <a:ea typeface="Tahoma" panose="020B0604030504040204"/>
                <a:sym typeface="+mn-ea"/>
              </a:rPr>
              <a:t>●</a:t>
            </a:r>
            <a:r>
              <a:rPr lang="en-US" altLang="en-US" b="1">
                <a:solidFill>
                  <a:schemeClr val="bg1"/>
                </a:solidFill>
                <a:latin typeface="Tahoma" panose="020B0604030504040204"/>
                <a:ea typeface="Tahoma" panose="020B0604030504040204"/>
                <a:sym typeface="+mn-ea"/>
              </a:rPr>
              <a:t> </a:t>
            </a:r>
            <a:r>
              <a:rPr lang="zh-CN" b="1">
                <a:solidFill>
                  <a:srgbClr val="FF0000"/>
                </a:solidFill>
                <a:latin typeface="Tahoma" panose="020B0604030504040204"/>
                <a:ea typeface="宋体" panose="02010600030101010101" pitchFamily="2" charset="-122"/>
                <a:sym typeface="+mn-ea"/>
              </a:rPr>
              <a:t>参考手册</a:t>
            </a:r>
            <a:r>
              <a:rPr lang="en-US" altLang="zh-CN" b="1">
                <a:solidFill>
                  <a:srgbClr val="FF0000"/>
                </a:solidFill>
                <a:latin typeface="Tahoma" panose="020B0604030504040204"/>
                <a:ea typeface="宋体" panose="02010600030101010101" pitchFamily="2" charset="-122"/>
                <a:sym typeface="+mn-ea"/>
              </a:rPr>
              <a:t>9.7.1</a:t>
            </a:r>
            <a:r>
              <a:rPr lang="zh-CN" altLang="en-US" b="1">
                <a:solidFill>
                  <a:srgbClr val="FF0000"/>
                </a:solidFill>
                <a:latin typeface="Tahoma" panose="020B0604030504040204"/>
                <a:ea typeface="宋体" panose="02010600030101010101" pitchFamily="2" charset="-122"/>
                <a:sym typeface="+mn-ea"/>
              </a:rPr>
              <a:t>范例程序</a:t>
            </a:r>
            <a:r>
              <a:rPr lang="en-US" altLang="zh-CN" b="1">
                <a:solidFill>
                  <a:srgbClr val="FF0000"/>
                </a:solidFill>
                <a:latin typeface="Tahoma" panose="020B0604030504040204"/>
                <a:ea typeface="宋体" panose="02010600030101010101" pitchFamily="2" charset="-122"/>
                <a:sym typeface="+mn-ea"/>
              </a:rPr>
              <a:t>(</a:t>
            </a:r>
            <a:r>
              <a:rPr lang="zh-CN" altLang="en-US" b="1">
                <a:solidFill>
                  <a:srgbClr val="FF0000"/>
                </a:solidFill>
                <a:latin typeface="Tahoma" panose="020B0604030504040204"/>
                <a:ea typeface="宋体" panose="02010600030101010101" pitchFamily="2" charset="-122"/>
                <a:sym typeface="+mn-ea"/>
              </a:rPr>
              <a:t>程序有</a:t>
            </a:r>
            <a:r>
              <a:rPr lang="en-US" altLang="zh-CN" b="1">
                <a:solidFill>
                  <a:srgbClr val="FF0000"/>
                </a:solidFill>
                <a:latin typeface="Tahoma" panose="020B0604030504040204"/>
                <a:ea typeface="宋体" panose="02010600030101010101" pitchFamily="2" charset="-122"/>
                <a:sym typeface="+mn-ea"/>
              </a:rPr>
              <a:t>USB</a:t>
            </a:r>
            <a:r>
              <a:rPr lang="zh-CN" altLang="en-US" b="1">
                <a:solidFill>
                  <a:srgbClr val="FF0000"/>
                </a:solidFill>
                <a:latin typeface="Tahoma" panose="020B0604030504040204"/>
                <a:ea typeface="宋体" panose="02010600030101010101" pitchFamily="2" charset="-122"/>
                <a:sym typeface="+mn-ea"/>
              </a:rPr>
              <a:t>功能记得先加</a:t>
            </a:r>
            <a:r>
              <a:rPr lang="en-US" altLang="zh-CN" b="1">
                <a:solidFill>
                  <a:srgbClr val="FF0000"/>
                </a:solidFill>
                <a:latin typeface="Tahoma" panose="020B0604030504040204"/>
                <a:ea typeface="宋体" panose="02010600030101010101" pitchFamily="2" charset="-122"/>
                <a:sym typeface="+mn-ea"/>
              </a:rPr>
              <a:t>USB</a:t>
            </a:r>
            <a:r>
              <a:rPr lang="zh-CN" altLang="en-US" b="1">
                <a:solidFill>
                  <a:srgbClr val="FF0000"/>
                </a:solidFill>
                <a:latin typeface="Tahoma" panose="020B0604030504040204"/>
                <a:ea typeface="宋体" panose="02010600030101010101" pitchFamily="2" charset="-122"/>
                <a:sym typeface="+mn-ea"/>
              </a:rPr>
              <a:t>复位</a:t>
            </a:r>
            <a:r>
              <a:rPr lang="en-US" altLang="zh-CN" b="1">
                <a:solidFill>
                  <a:srgbClr val="FF0000"/>
                </a:solidFill>
                <a:latin typeface="Tahoma" panose="020B0604030504040204"/>
                <a:ea typeface="宋体" panose="02010600030101010101" pitchFamily="2" charset="-122"/>
                <a:sym typeface="+mn-ea"/>
              </a:rPr>
              <a:t>)</a:t>
            </a:r>
            <a:endParaRPr lang="en-US" altLang="zh-CN" b="1">
              <a:solidFill>
                <a:srgbClr val="FF0000"/>
              </a:solidFill>
              <a:latin typeface="Tahoma" panose="020B0604030504040204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796290" y="2940050"/>
            <a:ext cx="1645920" cy="142875"/>
          </a:xfrm>
          <a:prstGeom prst="rect">
            <a:avLst/>
          </a:prstGeom>
          <a:noFill/>
          <a:ln w="38100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66115" y="3999230"/>
            <a:ext cx="4253865" cy="1815465"/>
          </a:xfrm>
          <a:prstGeom prst="rect">
            <a:avLst/>
          </a:prstGeom>
          <a:noFill/>
          <a:ln w="38100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96290" y="3357880"/>
            <a:ext cx="2145030" cy="196850"/>
          </a:xfrm>
          <a:prstGeom prst="rect">
            <a:avLst/>
          </a:prstGeom>
          <a:noFill/>
          <a:ln w="38100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2941320" y="3286125"/>
            <a:ext cx="4126230" cy="60833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b="1">
                <a:solidFill>
                  <a:srgbClr val="FF0000"/>
                </a:solidFill>
              </a:rPr>
              <a:t>定时清除，以免复位</a:t>
            </a:r>
            <a:endParaRPr lang="zh-CN" b="1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946785" y="436880"/>
            <a:ext cx="1906905" cy="6076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6000" b="1">
                <a:solidFill>
                  <a:srgbClr val="0446C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pPr algn="l" defTabSz="914400">
              <a:lnSpc>
                <a:spcPct val="140000"/>
              </a:lnSpc>
              <a:buClrTx/>
              <a:buSzTx/>
              <a:buFontTx/>
            </a:pPr>
            <a:r>
              <a:rPr 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硬件复位</a:t>
            </a:r>
            <a:endParaRPr lang="zh-CN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947410" y="1628140"/>
            <a:ext cx="6036310" cy="72707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l" defTabSz="914400">
              <a:lnSpc>
                <a:spcPct val="140000"/>
              </a:lnSpc>
              <a:buClrTx/>
              <a:buSzTx/>
              <a:buFontTx/>
            </a:pP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任务</a:t>
            </a: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：编写看门狗程序</a:t>
            </a:r>
            <a:endParaRPr lang="zh-CN" altLang="en-US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607435" y="198120"/>
            <a:ext cx="7036435" cy="127190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indent="457200"/>
            <a:r>
              <a:rPr lang="zh-CN" altLang="en-US">
                <a:solidFill>
                  <a:schemeClr val="bg1"/>
                </a:solidFill>
              </a:rPr>
              <a:t>在系统运行以后也就启动了看门狗的计数器，看门狗就开始自动计数，如果到了一定的时间还不去清理看门狗（也叫喂狗），那么看门狗计数器就会溢出从而引起看门狗中断，造成系统复位。所以，在使用有看门狗的芯片时要注意清理看门狗。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170930" y="3286125"/>
            <a:ext cx="3072130" cy="28613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>
                <a:solidFill>
                  <a:schemeClr val="bg1"/>
                </a:solidFill>
              </a:rPr>
              <a:t>P3M0 = 0x00;</a:t>
            </a:r>
            <a:endParaRPr lang="en-US" altLang="zh-CN">
              <a:solidFill>
                <a:schemeClr val="bg1"/>
              </a:solidFill>
            </a:endParaRPr>
          </a:p>
          <a:p>
            <a:r>
              <a:rPr lang="en-US" altLang="zh-CN">
                <a:solidFill>
                  <a:schemeClr val="bg1"/>
                </a:solidFill>
              </a:rPr>
              <a:t>P3M1 = 0x00;</a:t>
            </a:r>
            <a:endParaRPr lang="en-US" altLang="zh-CN">
              <a:solidFill>
                <a:schemeClr val="bg1"/>
              </a:solidFill>
            </a:endParaRPr>
          </a:p>
          <a:p>
            <a:r>
              <a:rPr lang="en-US" altLang="zh-CN">
                <a:solidFill>
                  <a:schemeClr val="bg1"/>
                </a:solidFill>
              </a:rPr>
              <a:t> </a:t>
            </a:r>
            <a:endParaRPr lang="en-US" altLang="zh-CN">
              <a:solidFill>
                <a:schemeClr val="bg1"/>
              </a:solidFill>
            </a:endParaRPr>
          </a:p>
          <a:p>
            <a:r>
              <a:rPr lang="en-US" altLang="zh-CN">
                <a:solidFill>
                  <a:schemeClr val="bg1"/>
                </a:solidFill>
              </a:rPr>
              <a:t>P3M0 &amp;= ~0x03;</a:t>
            </a:r>
            <a:endParaRPr lang="en-US" altLang="zh-CN">
              <a:solidFill>
                <a:schemeClr val="bg1"/>
              </a:solidFill>
            </a:endParaRPr>
          </a:p>
          <a:p>
            <a:r>
              <a:rPr lang="en-US" altLang="zh-CN">
                <a:solidFill>
                  <a:schemeClr val="bg1"/>
                </a:solidFill>
              </a:rPr>
              <a:t>P3M1 |= 0x03;</a:t>
            </a:r>
            <a:endParaRPr lang="en-US" altLang="zh-CN">
              <a:solidFill>
                <a:schemeClr val="bg1"/>
              </a:solidFill>
            </a:endParaRPr>
          </a:p>
          <a:p>
            <a:r>
              <a:rPr lang="en-US" altLang="zh-CN">
                <a:solidFill>
                  <a:schemeClr val="bg1"/>
                </a:solidFill>
              </a:rPr>
              <a:t>	</a:t>
            </a:r>
            <a:endParaRPr lang="en-US" altLang="zh-CN">
              <a:solidFill>
                <a:schemeClr val="bg1"/>
              </a:solidFill>
            </a:endParaRPr>
          </a:p>
          <a:p>
            <a:r>
              <a:rPr lang="en-US" altLang="zh-CN">
                <a:solidFill>
                  <a:schemeClr val="bg1"/>
                </a:solidFill>
              </a:rPr>
              <a:t>USBCON = 0X00;</a:t>
            </a:r>
            <a:endParaRPr lang="en-US" altLang="zh-CN">
              <a:solidFill>
                <a:schemeClr val="bg1"/>
              </a:solidFill>
            </a:endParaRPr>
          </a:p>
          <a:p>
            <a:r>
              <a:rPr lang="en-US" altLang="zh-CN">
                <a:solidFill>
                  <a:schemeClr val="bg1"/>
                </a:solidFill>
              </a:rPr>
              <a:t>USBCLK = 0X00;</a:t>
            </a:r>
            <a:endParaRPr lang="en-US" altLang="zh-CN">
              <a:solidFill>
                <a:schemeClr val="bg1"/>
              </a:solidFill>
            </a:endParaRPr>
          </a:p>
          <a:p>
            <a:r>
              <a:rPr lang="en-US" altLang="zh-CN">
                <a:solidFill>
                  <a:schemeClr val="bg1"/>
                </a:solidFill>
              </a:rPr>
              <a:t>IRC48MCR = 0X00;</a:t>
            </a:r>
            <a:endParaRPr lang="en-US" altLang="zh-CN">
              <a:solidFill>
                <a:schemeClr val="bg1"/>
              </a:solidFill>
            </a:endParaRPr>
          </a:p>
          <a:p>
            <a:r>
              <a:rPr lang="en-US" altLang="zh-CN">
                <a:solidFill>
                  <a:schemeClr val="bg1"/>
                </a:solidFill>
              </a:rPr>
              <a:t>Delay10ms();</a:t>
            </a:r>
            <a:endParaRPr lang="en-US" altLang="zh-CN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 bldLvl="0" animBg="1"/>
      <p:bldP spid="10" grpId="0" bldLvl="0" animBg="1"/>
      <p:bldP spid="11" grpId="0" bldLvl="0" animBg="1"/>
      <p:bldP spid="13" grpId="0"/>
      <p:bldP spid="9" grpId="0"/>
      <p:bldP spid="16" grpId="0"/>
      <p:bldP spid="3" grpId="0"/>
      <p:bldP spid="3" grpId="1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3"/>
          <p:cNvSpPr txBox="1"/>
          <p:nvPr/>
        </p:nvSpPr>
        <p:spPr>
          <a:xfrm>
            <a:off x="946785" y="436880"/>
            <a:ext cx="7492365" cy="6076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6000" b="1">
                <a:solidFill>
                  <a:srgbClr val="0446C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pPr algn="l" defTabSz="914400">
              <a:lnSpc>
                <a:spcPct val="140000"/>
              </a:lnSpc>
              <a:buClrTx/>
              <a:buSzTx/>
              <a:buFontTx/>
            </a:pPr>
            <a:r>
              <a:rPr 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软件复位</a:t>
            </a:r>
            <a:endParaRPr lang="zh-CN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2260" y="1362710"/>
            <a:ext cx="6850380" cy="4762500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7545070" y="5394325"/>
            <a:ext cx="2987675" cy="48958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b="1">
                <a:solidFill>
                  <a:srgbClr val="FF0000"/>
                </a:solidFill>
              </a:rPr>
              <a:t>从头开始运行用户程序</a:t>
            </a:r>
            <a:endParaRPr lang="zh-CN" b="1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501890" y="4565015"/>
            <a:ext cx="2987675" cy="48958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b="1">
                <a:solidFill>
                  <a:srgbClr val="FF0000"/>
                </a:solidFill>
              </a:rPr>
              <a:t>进入下载模式</a:t>
            </a:r>
            <a:endParaRPr lang="zh-CN" b="1">
              <a:solidFill>
                <a:srgbClr val="FF0000"/>
              </a:solidFill>
            </a:endParaRPr>
          </a:p>
        </p:txBody>
      </p:sp>
      <p:cxnSp>
        <p:nvCxnSpPr>
          <p:cNvPr id="12" name="直接箭头连接符 11"/>
          <p:cNvCxnSpPr>
            <a:stCxn id="6" idx="1"/>
          </p:cNvCxnSpPr>
          <p:nvPr/>
        </p:nvCxnSpPr>
        <p:spPr>
          <a:xfrm flipH="1">
            <a:off x="5300980" y="4810125"/>
            <a:ext cx="2200910" cy="4445"/>
          </a:xfrm>
          <a:prstGeom prst="straightConnector1">
            <a:avLst/>
          </a:prstGeom>
          <a:ln w="28575" cmpd="sng">
            <a:solidFill>
              <a:srgbClr val="FF0000"/>
            </a:solidFill>
            <a:prstDash val="solid"/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箭头连接符 6"/>
          <p:cNvCxnSpPr/>
          <p:nvPr/>
        </p:nvCxnSpPr>
        <p:spPr>
          <a:xfrm flipH="1">
            <a:off x="5300980" y="5626100"/>
            <a:ext cx="2200910" cy="4445"/>
          </a:xfrm>
          <a:prstGeom prst="straightConnector1">
            <a:avLst/>
          </a:prstGeom>
          <a:ln w="28575" cmpd="sng">
            <a:solidFill>
              <a:srgbClr val="FF0000"/>
            </a:solidFill>
            <a:prstDash val="solid"/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3" grpId="0"/>
    </p:bldLst>
  </p:timing>
</p:sld>
</file>

<file path=ppt/tags/tag1.xml><?xml version="1.0" encoding="utf-8"?>
<p:tagLst xmlns:p="http://schemas.openxmlformats.org/presentationml/2006/main">
  <p:tag name="commondata" val="eyJoZGlkIjoiZjU5NWVlNzczNTRhM2YxMDI2Y2FiYjU1MjZkNzEzODYifQ==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1267</Words>
  <Application>WPS 演示</Application>
  <PresentationFormat>宽屏</PresentationFormat>
  <Paragraphs>105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11</vt:i4>
      </vt:variant>
    </vt:vector>
  </HeadingPairs>
  <TitlesOfParts>
    <vt:vector size="24" baseType="lpstr">
      <vt:lpstr>Arial</vt:lpstr>
      <vt:lpstr>宋体</vt:lpstr>
      <vt:lpstr>Wingdings</vt:lpstr>
      <vt:lpstr>微软雅黑</vt:lpstr>
      <vt:lpstr>Calibri</vt:lpstr>
      <vt:lpstr>方正清刻本悦宋简体</vt:lpstr>
      <vt:lpstr>Tahoma</vt:lpstr>
      <vt:lpstr>等线</vt:lpstr>
      <vt:lpstr>Arial Unicode MS</vt:lpstr>
      <vt:lpstr>等线 Light</vt:lpstr>
      <vt:lpstr>Office 主题​​</vt:lpstr>
      <vt:lpstr>1_自定义设计方案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大饼 王</dc:creator>
  <cp:lastModifiedBy>露从今夜白</cp:lastModifiedBy>
  <cp:revision>29</cp:revision>
  <dcterms:created xsi:type="dcterms:W3CDTF">2024-11-18T12:08:00Z</dcterms:created>
  <dcterms:modified xsi:type="dcterms:W3CDTF">2025-01-11T03:08:04Z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134A0A2BB44C437A8C31C91338F94B76_12</vt:lpwstr>
  </property>
  <property fmtid="{D5CDD505-2E9C-101B-9397-08002B2CF9AE}" pid="3" name="KSOProductBuildVer">
    <vt:lpwstr>2052-12.1.0.19770</vt:lpwstr>
  </property>
</Properties>
</file>