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handoutMasterIdLst>
    <p:handoutMasterId r:id="rId27"/>
  </p:handoutMasterIdLst>
  <p:sldIdLst>
    <p:sldId id="852" r:id="rId4"/>
    <p:sldId id="1499" r:id="rId5"/>
    <p:sldId id="1500" r:id="rId6"/>
    <p:sldId id="1455" r:id="rId7"/>
    <p:sldId id="1474" r:id="rId8"/>
    <p:sldId id="1629" r:id="rId9"/>
    <p:sldId id="2809" r:id="rId10"/>
    <p:sldId id="2810" r:id="rId11"/>
    <p:sldId id="2827" r:id="rId12"/>
    <p:sldId id="1503" r:id="rId13"/>
    <p:sldId id="1501" r:id="rId14"/>
    <p:sldId id="1523" r:id="rId15"/>
    <p:sldId id="1561" r:id="rId16"/>
    <p:sldId id="1524" r:id="rId17"/>
    <p:sldId id="1525" r:id="rId18"/>
    <p:sldId id="2101" r:id="rId19"/>
    <p:sldId id="2134" r:id="rId20"/>
    <p:sldId id="1543" r:id="rId21"/>
    <p:sldId id="2845" r:id="rId22"/>
    <p:sldId id="2846" r:id="rId23"/>
    <p:sldId id="1977" r:id="rId24"/>
    <p:sldId id="1502" r:id="rId25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D6EC"/>
    <a:srgbClr val="E9ECF6"/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36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Freeform 60"/>
          <p:cNvSpPr/>
          <p:nvPr>
            <p:custDataLst>
              <p:tags r:id="rId4"/>
            </p:custDataLst>
          </p:nvPr>
        </p:nvSpPr>
        <p:spPr bwMode="auto">
          <a:xfrm rot="16200000">
            <a:off x="10897708" y="5555360"/>
            <a:ext cx="791131" cy="1797457"/>
          </a:xfrm>
          <a:custGeom>
            <a:avLst/>
            <a:gdLst>
              <a:gd name="T0" fmla="*/ 0 w 1993"/>
              <a:gd name="T1" fmla="*/ 0 h 3650"/>
              <a:gd name="T2" fmla="*/ 0 w 1993"/>
              <a:gd name="T3" fmla="*/ 2389187 h 3650"/>
              <a:gd name="T4" fmla="*/ 1304573 w 1993"/>
              <a:gd name="T5" fmla="*/ 0 h 3650"/>
              <a:gd name="T6" fmla="*/ 0 w 1993"/>
              <a:gd name="T7" fmla="*/ 0 h 3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" h="3650">
                <a:moveTo>
                  <a:pt x="0" y="0"/>
                </a:moveTo>
                <a:lnTo>
                  <a:pt x="0" y="3650"/>
                </a:lnTo>
                <a:lnTo>
                  <a:pt x="19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 bwMode="auto">
          <a:xfrm rot="16200000">
            <a:off x="10694421" y="4954998"/>
            <a:ext cx="1384561" cy="1610598"/>
          </a:xfrm>
          <a:custGeom>
            <a:avLst/>
            <a:gdLst>
              <a:gd name="connsiteX0" fmla="*/ 1384561 w 1384561"/>
              <a:gd name="connsiteY0" fmla="*/ 1438008 h 1610598"/>
              <a:gd name="connsiteX1" fmla="*/ 977219 w 1384561"/>
              <a:gd name="connsiteY1" fmla="*/ 1610598 h 1610598"/>
              <a:gd name="connsiteX2" fmla="*/ 0 w 1384561"/>
              <a:gd name="connsiteY2" fmla="*/ 1610598 h 1610598"/>
              <a:gd name="connsiteX3" fmla="*/ 130095 w 1384561"/>
              <a:gd name="connsiteY3" fmla="*/ 1322769 h 1610598"/>
              <a:gd name="connsiteX4" fmla="*/ 649656 w 1384561"/>
              <a:gd name="connsiteY4" fmla="*/ 1135418 h 1610598"/>
              <a:gd name="connsiteX5" fmla="*/ 393863 w 1384561"/>
              <a:gd name="connsiteY5" fmla="*/ 697794 h 1610598"/>
              <a:gd name="connsiteX6" fmla="*/ 707765 w 1384561"/>
              <a:gd name="connsiteY6" fmla="*/ 0 h 161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4561" h="1610598">
                <a:moveTo>
                  <a:pt x="1384561" y="1438008"/>
                </a:moveTo>
                <a:lnTo>
                  <a:pt x="977219" y="1610598"/>
                </a:lnTo>
                <a:lnTo>
                  <a:pt x="0" y="1610598"/>
                </a:lnTo>
                <a:lnTo>
                  <a:pt x="130095" y="1322769"/>
                </a:lnTo>
                <a:lnTo>
                  <a:pt x="649656" y="1135418"/>
                </a:lnTo>
                <a:lnTo>
                  <a:pt x="393863" y="697794"/>
                </a:lnTo>
                <a:lnTo>
                  <a:pt x="70776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6"/>
            </p:custDataLst>
          </p:nvPr>
        </p:nvSpPr>
        <p:spPr bwMode="auto">
          <a:xfrm rot="5608145">
            <a:off x="276544" y="-371533"/>
            <a:ext cx="1104282" cy="1714754"/>
          </a:xfrm>
          <a:custGeom>
            <a:avLst/>
            <a:gdLst>
              <a:gd name="connsiteX0" fmla="*/ 0 w 1104282"/>
              <a:gd name="connsiteY0" fmla="*/ 0 h 1714754"/>
              <a:gd name="connsiteX1" fmla="*/ 1104282 w 1104282"/>
              <a:gd name="connsiteY1" fmla="*/ 0 h 1714754"/>
              <a:gd name="connsiteX2" fmla="*/ 487110 w 1104282"/>
              <a:gd name="connsiteY2" fmla="*/ 1691526 h 1714754"/>
              <a:gd name="connsiteX3" fmla="*/ 103950 w 1104282"/>
              <a:gd name="connsiteY3" fmla="*/ 1714754 h 171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282" h="1714754">
                <a:moveTo>
                  <a:pt x="0" y="0"/>
                </a:moveTo>
                <a:lnTo>
                  <a:pt x="1104282" y="0"/>
                </a:lnTo>
                <a:lnTo>
                  <a:pt x="487110" y="1691526"/>
                </a:lnTo>
                <a:lnTo>
                  <a:pt x="103950" y="1714754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7"/>
            </p:custDataLst>
          </p:nvPr>
        </p:nvSpPr>
        <p:spPr bwMode="auto">
          <a:xfrm rot="5608145">
            <a:off x="215709" y="628747"/>
            <a:ext cx="1360921" cy="1881608"/>
          </a:xfrm>
          <a:custGeom>
            <a:avLst/>
            <a:gdLst>
              <a:gd name="connsiteX0" fmla="*/ 0 w 1360921"/>
              <a:gd name="connsiteY0" fmla="*/ 1881608 h 1881608"/>
              <a:gd name="connsiteX1" fmla="*/ 107746 w 1360921"/>
              <a:gd name="connsiteY1" fmla="*/ 1594042 h 1881608"/>
              <a:gd name="connsiteX2" fmla="*/ 626772 w 1360921"/>
              <a:gd name="connsiteY2" fmla="*/ 1368269 h 1881608"/>
              <a:gd name="connsiteX3" fmla="*/ 371243 w 1360921"/>
              <a:gd name="connsiteY3" fmla="*/ 840897 h 1881608"/>
              <a:gd name="connsiteX4" fmla="*/ 684821 w 1360921"/>
              <a:gd name="connsiteY4" fmla="*/ 0 h 1881608"/>
              <a:gd name="connsiteX5" fmla="*/ 1360921 w 1360921"/>
              <a:gd name="connsiteY5" fmla="*/ 1732913 h 1881608"/>
              <a:gd name="connsiteX6" fmla="*/ 1213985 w 1360921"/>
              <a:gd name="connsiteY6" fmla="*/ 1808015 h 188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0921" h="1881608">
                <a:moveTo>
                  <a:pt x="0" y="1881608"/>
                </a:moveTo>
                <a:lnTo>
                  <a:pt x="107746" y="1594042"/>
                </a:lnTo>
                <a:lnTo>
                  <a:pt x="626772" y="1368269"/>
                </a:lnTo>
                <a:lnTo>
                  <a:pt x="371243" y="840897"/>
                </a:lnTo>
                <a:lnTo>
                  <a:pt x="684821" y="0"/>
                </a:lnTo>
                <a:lnTo>
                  <a:pt x="1360921" y="1732913"/>
                </a:lnTo>
                <a:lnTo>
                  <a:pt x="1213985" y="1808015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20112519">
            <a:off x="3245293" y="2186538"/>
            <a:ext cx="5571571" cy="2300736"/>
          </a:xfrm>
          <a:prstGeom prst="rect">
            <a:avLst/>
          </a:prstGeom>
        </p:spPr>
      </p:pic>
      <p:sp>
        <p:nvSpPr>
          <p:cNvPr id="14" name="等腰三角形 13"/>
          <p:cNvSpPr/>
          <p:nvPr>
            <p:custDataLst>
              <p:tags r:id="rId10"/>
            </p:custDataLst>
          </p:nvPr>
        </p:nvSpPr>
        <p:spPr>
          <a:xfrm rot="12480991">
            <a:off x="11268" y="835677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>
            <p:custDataLst>
              <p:tags r:id="rId11"/>
            </p:custDataLst>
          </p:nvPr>
        </p:nvSpPr>
        <p:spPr>
          <a:xfrm rot="1687040">
            <a:off x="11379570" y="5224997"/>
            <a:ext cx="819190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 rot="20202127">
            <a:off x="8206" y="2865729"/>
            <a:ext cx="3157901" cy="609398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 rot="20090471">
            <a:off x="9129746" y="3082739"/>
            <a:ext cx="3059555" cy="609398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0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67485" y="2973058"/>
            <a:ext cx="4716515" cy="805874"/>
          </a:xfrm>
          <a:prstGeom prst="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79000">
                <a:schemeClr val="accent1">
                  <a:lumMod val="60000"/>
                  <a:lumOff val="40000"/>
                </a:schemeClr>
              </a:gs>
              <a:gs pos="33000">
                <a:schemeClr val="accent1"/>
              </a:gs>
              <a:gs pos="59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任意多边形 30"/>
          <p:cNvSpPr/>
          <p:nvPr>
            <p:custDataLst>
              <p:tags r:id="rId3"/>
            </p:custDataLst>
          </p:nvPr>
        </p:nvSpPr>
        <p:spPr>
          <a:xfrm rot="21177815">
            <a:off x="1631511" y="2913873"/>
            <a:ext cx="3205142" cy="3788873"/>
          </a:xfrm>
          <a:custGeom>
            <a:avLst/>
            <a:gdLst>
              <a:gd name="connsiteX0" fmla="*/ 1989438 w 1989438"/>
              <a:gd name="connsiteY0" fmla="*/ 0 h 2866768"/>
              <a:gd name="connsiteX1" fmla="*/ 0 w 1989438"/>
              <a:gd name="connsiteY1" fmla="*/ 2866768 h 2866768"/>
              <a:gd name="connsiteX2" fmla="*/ 1495168 w 1989438"/>
              <a:gd name="connsiteY2" fmla="*/ 0 h 2866768"/>
              <a:gd name="connsiteX3" fmla="*/ 1989438 w 1989438"/>
              <a:gd name="connsiteY3" fmla="*/ 0 h 2866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9438" h="2866768">
                <a:moveTo>
                  <a:pt x="1989438" y="0"/>
                </a:moveTo>
                <a:lnTo>
                  <a:pt x="0" y="2866768"/>
                </a:lnTo>
                <a:lnTo>
                  <a:pt x="1495168" y="0"/>
                </a:lnTo>
                <a:lnTo>
                  <a:pt x="19894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0" y="186596"/>
            <a:ext cx="3979330" cy="6671405"/>
          </a:xfrm>
          <a:custGeom>
            <a:avLst/>
            <a:gdLst>
              <a:gd name="connsiteX0" fmla="*/ 3979330 w 3979330"/>
              <a:gd name="connsiteY0" fmla="*/ 0 h 6671405"/>
              <a:gd name="connsiteX1" fmla="*/ 3739501 w 3979330"/>
              <a:gd name="connsiteY1" fmla="*/ 2920713 h 6671405"/>
              <a:gd name="connsiteX2" fmla="*/ 1888643 w 3979330"/>
              <a:gd name="connsiteY2" fmla="*/ 6671405 h 6671405"/>
              <a:gd name="connsiteX3" fmla="*/ 0 w 3979330"/>
              <a:gd name="connsiteY3" fmla="*/ 6671405 h 6671405"/>
              <a:gd name="connsiteX4" fmla="*/ 0 w 3979330"/>
              <a:gd name="connsiteY4" fmla="*/ 4898616 h 667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9330" h="6671405">
                <a:moveTo>
                  <a:pt x="3979330" y="0"/>
                </a:moveTo>
                <a:lnTo>
                  <a:pt x="3739501" y="2920713"/>
                </a:lnTo>
                <a:lnTo>
                  <a:pt x="1888643" y="6671405"/>
                </a:lnTo>
                <a:lnTo>
                  <a:pt x="0" y="6671405"/>
                </a:lnTo>
                <a:lnTo>
                  <a:pt x="0" y="4898616"/>
                </a:lnTo>
                <a:close/>
              </a:path>
            </a:pathLst>
          </a:custGeom>
          <a:solidFill>
            <a:schemeClr val="accent2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967485" y="2920893"/>
            <a:ext cx="4716515" cy="904863"/>
          </a:xfrm>
        </p:spPr>
        <p:txBody>
          <a:bodyPr anchor="ctr" anchorCtr="0">
            <a:normAutofit/>
          </a:bodyPr>
          <a:lstStyle>
            <a:lvl1pPr algn="ctr">
              <a:defRPr sz="4000" b="1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3164113" y="4392480"/>
            <a:ext cx="6618516" cy="1865126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9600" b="1">
                <a:solidFill>
                  <a:schemeClr val="bg1">
                    <a:alpha val="24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V="1">
            <a:off x="5734501" y="3378937"/>
            <a:ext cx="1145951" cy="4389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 flipH="1">
            <a:off x="4875967" y="3385728"/>
            <a:ext cx="858537" cy="1389472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92553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319656" y="365125"/>
            <a:ext cx="103414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838199" y="365125"/>
            <a:ext cx="9365343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9743382" y="1"/>
            <a:ext cx="2448619" cy="1103086"/>
            <a:chOff x="8167688" y="0"/>
            <a:chExt cx="4024313" cy="1812925"/>
          </a:xfrm>
        </p:grpSpPr>
        <p:sp>
          <p:nvSpPr>
            <p:cNvPr id="6" name="任意多边形: 形状 5"/>
            <p:cNvSpPr/>
            <p:nvPr>
              <p:custDataLst>
                <p:tags r:id="rId3"/>
              </p:custDataLst>
            </p:nvPr>
          </p:nvSpPr>
          <p:spPr>
            <a:xfrm>
              <a:off x="10544176" y="650875"/>
              <a:ext cx="1647825" cy="1162050"/>
            </a:xfrm>
            <a:custGeom>
              <a:avLst/>
              <a:gdLst>
                <a:gd name="connsiteX0" fmla="*/ 0 w 1647825"/>
                <a:gd name="connsiteY0" fmla="*/ 0 h 1162050"/>
                <a:gd name="connsiteX1" fmla="*/ 1647825 w 1647825"/>
                <a:gd name="connsiteY1" fmla="*/ 411956 h 1162050"/>
                <a:gd name="connsiteX2" fmla="*/ 1647825 w 1647825"/>
                <a:gd name="connsiteY2" fmla="*/ 1062264 h 1162050"/>
                <a:gd name="connsiteX3" fmla="*/ 1123950 w 1647825"/>
                <a:gd name="connsiteY3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825" h="1162050">
                  <a:moveTo>
                    <a:pt x="0" y="0"/>
                  </a:moveTo>
                  <a:lnTo>
                    <a:pt x="1647825" y="411956"/>
                  </a:lnTo>
                  <a:lnTo>
                    <a:pt x="1647825" y="1062264"/>
                  </a:lnTo>
                  <a:lnTo>
                    <a:pt x="1123950" y="1162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 flipH="1" flipV="1">
              <a:off x="8167688" y="0"/>
              <a:ext cx="4017417" cy="1116013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 rot="20096407">
            <a:off x="1991458" y="4558282"/>
            <a:ext cx="10797331" cy="407869"/>
          </a:xfrm>
          <a:custGeom>
            <a:avLst/>
            <a:gdLst>
              <a:gd name="connsiteX0" fmla="*/ 10797331 w 10797331"/>
              <a:gd name="connsiteY0" fmla="*/ 0 h 407869"/>
              <a:gd name="connsiteX1" fmla="*/ 10768725 w 10797331"/>
              <a:gd name="connsiteY1" fmla="*/ 49370 h 407869"/>
              <a:gd name="connsiteX2" fmla="*/ 7791272 w 10797331"/>
              <a:gd name="connsiteY2" fmla="*/ 49370 h 407869"/>
              <a:gd name="connsiteX3" fmla="*/ 7583976 w 10797331"/>
              <a:gd name="connsiteY3" fmla="*/ 156716 h 407869"/>
              <a:gd name="connsiteX4" fmla="*/ 7369408 w 10797331"/>
              <a:gd name="connsiteY4" fmla="*/ 322541 h 407869"/>
              <a:gd name="connsiteX5" fmla="*/ 7296546 w 10797331"/>
              <a:gd name="connsiteY5" fmla="*/ 407869 h 407869"/>
              <a:gd name="connsiteX6" fmla="*/ 872294 w 10797331"/>
              <a:gd name="connsiteY6" fmla="*/ 407869 h 407869"/>
              <a:gd name="connsiteX7" fmla="*/ 0 w 10797331"/>
              <a:gd name="connsiteY7" fmla="*/ 1 h 40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7331" h="407869">
                <a:moveTo>
                  <a:pt x="10797331" y="0"/>
                </a:moveTo>
                <a:lnTo>
                  <a:pt x="10768725" y="49370"/>
                </a:lnTo>
                <a:lnTo>
                  <a:pt x="7791272" y="49370"/>
                </a:lnTo>
                <a:lnTo>
                  <a:pt x="7583976" y="156716"/>
                </a:lnTo>
                <a:cubicBezTo>
                  <a:pt x="7506140" y="206014"/>
                  <a:pt x="7434144" y="261405"/>
                  <a:pt x="7369408" y="322541"/>
                </a:cubicBezTo>
                <a:lnTo>
                  <a:pt x="7296546" y="407869"/>
                </a:lnTo>
                <a:lnTo>
                  <a:pt x="872294" y="407869"/>
                </a:lnTo>
                <a:lnTo>
                  <a:pt x="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>
            <p:custDataLst>
              <p:tags r:id="rId3"/>
            </p:custDataLst>
          </p:nvPr>
        </p:nvSpPr>
        <p:spPr>
          <a:xfrm rot="9393631">
            <a:off x="-521384" y="1732565"/>
            <a:ext cx="10673913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 bwMode="auto">
          <a:xfrm rot="6409530">
            <a:off x="373726" y="-503103"/>
            <a:ext cx="1411271" cy="2498172"/>
          </a:xfrm>
          <a:custGeom>
            <a:avLst/>
            <a:gdLst>
              <a:gd name="connsiteX0" fmla="*/ 0 w 1411271"/>
              <a:gd name="connsiteY0" fmla="*/ 1492834 h 2498172"/>
              <a:gd name="connsiteX1" fmla="*/ 0 w 1411271"/>
              <a:gd name="connsiteY1" fmla="*/ 0 h 2498172"/>
              <a:gd name="connsiteX2" fmla="*/ 1411271 w 1411271"/>
              <a:gd name="connsiteY2" fmla="*/ 0 h 2498172"/>
              <a:gd name="connsiteX3" fmla="*/ 373250 w 1411271"/>
              <a:gd name="connsiteY3" fmla="*/ 2477236 h 2498172"/>
              <a:gd name="connsiteX4" fmla="*/ 304018 w 1411271"/>
              <a:gd name="connsiteY4" fmla="*/ 2498172 h 249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271" h="2498172">
                <a:moveTo>
                  <a:pt x="0" y="1492834"/>
                </a:moveTo>
                <a:lnTo>
                  <a:pt x="0" y="0"/>
                </a:lnTo>
                <a:lnTo>
                  <a:pt x="1411271" y="0"/>
                </a:lnTo>
                <a:lnTo>
                  <a:pt x="373250" y="2477236"/>
                </a:lnTo>
                <a:lnTo>
                  <a:pt x="304018" y="2498172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 bwMode="auto">
          <a:xfrm rot="6409530">
            <a:off x="-19088" y="734042"/>
            <a:ext cx="1902036" cy="2523860"/>
          </a:xfrm>
          <a:custGeom>
            <a:avLst/>
            <a:gdLst>
              <a:gd name="connsiteX0" fmla="*/ 0 w 1902036"/>
              <a:gd name="connsiteY0" fmla="*/ 2523860 h 2523860"/>
              <a:gd name="connsiteX1" fmla="*/ 342988 w 1902036"/>
              <a:gd name="connsiteY1" fmla="*/ 1726775 h 2523860"/>
              <a:gd name="connsiteX2" fmla="*/ 988697 w 1902036"/>
              <a:gd name="connsiteY2" fmla="*/ 1482202 h 2523860"/>
              <a:gd name="connsiteX3" fmla="*/ 670799 w 1902036"/>
              <a:gd name="connsiteY3" fmla="*/ 910918 h 2523860"/>
              <a:gd name="connsiteX4" fmla="*/ 1060915 w 1902036"/>
              <a:gd name="connsiteY4" fmla="*/ 0 h 2523860"/>
              <a:gd name="connsiteX5" fmla="*/ 1902036 w 1902036"/>
              <a:gd name="connsiteY5" fmla="*/ 1877210 h 2523860"/>
              <a:gd name="connsiteX6" fmla="*/ 1401022 w 1902036"/>
              <a:gd name="connsiteY6" fmla="*/ 2100186 h 252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02036" h="2523860">
                <a:moveTo>
                  <a:pt x="0" y="2523860"/>
                </a:moveTo>
                <a:lnTo>
                  <a:pt x="342988" y="1726775"/>
                </a:lnTo>
                <a:lnTo>
                  <a:pt x="988697" y="1482202"/>
                </a:lnTo>
                <a:lnTo>
                  <a:pt x="670799" y="910918"/>
                </a:lnTo>
                <a:lnTo>
                  <a:pt x="1060915" y="0"/>
                </a:lnTo>
                <a:lnTo>
                  <a:pt x="1902036" y="1877210"/>
                </a:lnTo>
                <a:lnTo>
                  <a:pt x="1401022" y="2100186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 rot="20200135">
            <a:off x="1774595" y="2220748"/>
            <a:ext cx="8752173" cy="221599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None/>
              <a:defRPr kumimoji="0" lang="zh-CN" altLang="en-US" sz="11500" b="1" i="0" u="none" strike="noStrike" kern="1200" cap="none" spc="0" normalizeH="0" baseline="0" noProof="1" dirty="0">
                <a:ln w="38100" cmpd="sng">
                  <a:solidFill>
                    <a:schemeClr val="tx2"/>
                  </a:solidFill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 rot="20195639">
            <a:off x="11113" y="2868613"/>
            <a:ext cx="3178175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4" hasCustomPrompt="1"/>
            <p:custDataLst>
              <p:tags r:id="rId11"/>
            </p:custDataLst>
          </p:nvPr>
        </p:nvSpPr>
        <p:spPr>
          <a:xfrm rot="20024516">
            <a:off x="9105900" y="3079750"/>
            <a:ext cx="3074988" cy="609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flipH="1">
            <a:off x="-521384" y="1732565"/>
            <a:ext cx="13310173" cy="3233586"/>
            <a:chOff x="-521384" y="1732565"/>
            <a:chExt cx="13310173" cy="3233586"/>
          </a:xfrm>
        </p:grpSpPr>
        <p:sp>
          <p:nvSpPr>
            <p:cNvPr id="7" name="任意多边形: 形状 6"/>
            <p:cNvSpPr/>
            <p:nvPr>
              <p:custDataLst>
                <p:tags r:id="rId3"/>
              </p:custDataLst>
            </p:nvPr>
          </p:nvSpPr>
          <p:spPr>
            <a:xfrm rot="20096407">
              <a:off x="1991458" y="4558282"/>
              <a:ext cx="10797331" cy="407869"/>
            </a:xfrm>
            <a:custGeom>
              <a:avLst/>
              <a:gdLst>
                <a:gd name="connsiteX0" fmla="*/ 10797331 w 10797331"/>
                <a:gd name="connsiteY0" fmla="*/ 0 h 407869"/>
                <a:gd name="connsiteX1" fmla="*/ 10768725 w 10797331"/>
                <a:gd name="connsiteY1" fmla="*/ 49370 h 407869"/>
                <a:gd name="connsiteX2" fmla="*/ 7791272 w 10797331"/>
                <a:gd name="connsiteY2" fmla="*/ 49370 h 407869"/>
                <a:gd name="connsiteX3" fmla="*/ 7583976 w 10797331"/>
                <a:gd name="connsiteY3" fmla="*/ 156716 h 407869"/>
                <a:gd name="connsiteX4" fmla="*/ 7369408 w 10797331"/>
                <a:gd name="connsiteY4" fmla="*/ 322541 h 407869"/>
                <a:gd name="connsiteX5" fmla="*/ 7296546 w 10797331"/>
                <a:gd name="connsiteY5" fmla="*/ 407869 h 407869"/>
                <a:gd name="connsiteX6" fmla="*/ 872294 w 10797331"/>
                <a:gd name="connsiteY6" fmla="*/ 407869 h 407869"/>
                <a:gd name="connsiteX7" fmla="*/ 0 w 10797331"/>
                <a:gd name="connsiteY7" fmla="*/ 1 h 40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7331" h="407869">
                  <a:moveTo>
                    <a:pt x="10797331" y="0"/>
                  </a:moveTo>
                  <a:lnTo>
                    <a:pt x="10768725" y="49370"/>
                  </a:lnTo>
                  <a:lnTo>
                    <a:pt x="7791272" y="49370"/>
                  </a:lnTo>
                  <a:lnTo>
                    <a:pt x="7583976" y="156716"/>
                  </a:lnTo>
                  <a:cubicBezTo>
                    <a:pt x="7506140" y="206014"/>
                    <a:pt x="7434144" y="261405"/>
                    <a:pt x="7369408" y="322541"/>
                  </a:cubicBezTo>
                  <a:lnTo>
                    <a:pt x="7296546" y="407869"/>
                  </a:lnTo>
                  <a:lnTo>
                    <a:pt x="872294" y="4078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4"/>
              </p:custDataLst>
            </p:nvPr>
          </p:nvSpPr>
          <p:spPr>
            <a:xfrm rot="9393631">
              <a:off x="-521384" y="1732565"/>
              <a:ext cx="10673913" cy="407171"/>
            </a:xfrm>
            <a:custGeom>
              <a:avLst/>
              <a:gdLst>
                <a:gd name="connsiteX0" fmla="*/ 0 w 10673913"/>
                <a:gd name="connsiteY0" fmla="*/ 1 h 407171"/>
                <a:gd name="connsiteX1" fmla="*/ 10673913 w 10673913"/>
                <a:gd name="connsiteY1" fmla="*/ 0 h 407171"/>
                <a:gd name="connsiteX2" fmla="*/ 10652544 w 10673913"/>
                <a:gd name="connsiteY2" fmla="*/ 49286 h 407171"/>
                <a:gd name="connsiteX3" fmla="*/ 7466400 w 10673913"/>
                <a:gd name="connsiteY3" fmla="*/ 49286 h 407171"/>
                <a:gd name="connsiteX4" fmla="*/ 7285887 w 10673913"/>
                <a:gd name="connsiteY4" fmla="*/ 156448 h 407171"/>
                <a:gd name="connsiteX5" fmla="*/ 7099040 w 10673913"/>
                <a:gd name="connsiteY5" fmla="*/ 321988 h 407171"/>
                <a:gd name="connsiteX6" fmla="*/ 7035594 w 10673913"/>
                <a:gd name="connsiteY6" fmla="*/ 407171 h 407171"/>
                <a:gd name="connsiteX7" fmla="*/ 939139 w 10673913"/>
                <a:gd name="connsiteY7" fmla="*/ 407171 h 40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73913" h="407171">
                  <a:moveTo>
                    <a:pt x="0" y="1"/>
                  </a:moveTo>
                  <a:lnTo>
                    <a:pt x="10673913" y="0"/>
                  </a:lnTo>
                  <a:lnTo>
                    <a:pt x="10652544" y="49286"/>
                  </a:lnTo>
                  <a:lnTo>
                    <a:pt x="7466400" y="49286"/>
                  </a:lnTo>
                  <a:lnTo>
                    <a:pt x="7285887" y="156448"/>
                  </a:lnTo>
                  <a:cubicBezTo>
                    <a:pt x="7218107" y="205661"/>
                    <a:pt x="7155414" y="260957"/>
                    <a:pt x="7099040" y="321988"/>
                  </a:cubicBezTo>
                  <a:lnTo>
                    <a:pt x="7035594" y="407171"/>
                  </a:lnTo>
                  <a:lnTo>
                    <a:pt x="939139" y="4071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3"/>
            </p:custDataLst>
          </p:nvPr>
        </p:nvSpPr>
        <p:spPr>
          <a:xfrm rot="12480991">
            <a:off x="30667" y="220825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>
            <p:custDataLst>
              <p:tags r:id="rId4"/>
            </p:custDataLst>
          </p:nvPr>
        </p:nvSpPr>
        <p:spPr>
          <a:xfrm rot="9119009" flipV="1">
            <a:off x="11522713" y="6025011"/>
            <a:ext cx="524267" cy="66267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10" name="等腰三角形 9"/>
          <p:cNvSpPr/>
          <p:nvPr userDrawn="1">
            <p:custDataLst>
              <p:tags r:id="rId3"/>
            </p:custDataLst>
          </p:nvPr>
        </p:nvSpPr>
        <p:spPr>
          <a:xfrm rot="12480991">
            <a:off x="-8741" y="2233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1" name="等腰三角形 10"/>
          <p:cNvSpPr/>
          <p:nvPr userDrawn="1">
            <p:custDataLst>
              <p:tags r:id="rId3"/>
            </p:custDataLst>
          </p:nvPr>
        </p:nvSpPr>
        <p:spPr>
          <a:xfrm rot="12480991">
            <a:off x="56535" y="309753"/>
            <a:ext cx="906141" cy="11453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3"/>
            </p:custDataLst>
          </p:nvPr>
        </p:nvSpPr>
        <p:spPr>
          <a:xfrm rot="10800000">
            <a:off x="2118" y="6450829"/>
            <a:ext cx="12196237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2" name="任意多边形: 形状 11"/>
          <p:cNvSpPr/>
          <p:nvPr userDrawn="1">
            <p:custDataLst>
              <p:tags r:id="rId3"/>
            </p:custDataLst>
          </p:nvPr>
        </p:nvSpPr>
        <p:spPr>
          <a:xfrm rot="10800000">
            <a:off x="-2" y="512939"/>
            <a:ext cx="12192001" cy="407171"/>
          </a:xfrm>
          <a:custGeom>
            <a:avLst/>
            <a:gdLst>
              <a:gd name="connsiteX0" fmla="*/ 0 w 10673913"/>
              <a:gd name="connsiteY0" fmla="*/ 1 h 407171"/>
              <a:gd name="connsiteX1" fmla="*/ 10673913 w 10673913"/>
              <a:gd name="connsiteY1" fmla="*/ 0 h 407171"/>
              <a:gd name="connsiteX2" fmla="*/ 10652544 w 10673913"/>
              <a:gd name="connsiteY2" fmla="*/ 49286 h 407171"/>
              <a:gd name="connsiteX3" fmla="*/ 7466400 w 10673913"/>
              <a:gd name="connsiteY3" fmla="*/ 49286 h 407171"/>
              <a:gd name="connsiteX4" fmla="*/ 7285887 w 10673913"/>
              <a:gd name="connsiteY4" fmla="*/ 156448 h 407171"/>
              <a:gd name="connsiteX5" fmla="*/ 7099040 w 10673913"/>
              <a:gd name="connsiteY5" fmla="*/ 321988 h 407171"/>
              <a:gd name="connsiteX6" fmla="*/ 7035594 w 10673913"/>
              <a:gd name="connsiteY6" fmla="*/ 407171 h 407171"/>
              <a:gd name="connsiteX7" fmla="*/ 939139 w 10673913"/>
              <a:gd name="connsiteY7" fmla="*/ 407171 h 40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73913" h="407171">
                <a:moveTo>
                  <a:pt x="0" y="1"/>
                </a:moveTo>
                <a:lnTo>
                  <a:pt x="10673913" y="0"/>
                </a:lnTo>
                <a:lnTo>
                  <a:pt x="10652544" y="49286"/>
                </a:lnTo>
                <a:lnTo>
                  <a:pt x="7466400" y="49286"/>
                </a:lnTo>
                <a:lnTo>
                  <a:pt x="7285887" y="156448"/>
                </a:lnTo>
                <a:cubicBezTo>
                  <a:pt x="7218107" y="205661"/>
                  <a:pt x="7155414" y="260957"/>
                  <a:pt x="7099040" y="321988"/>
                </a:cubicBezTo>
                <a:lnTo>
                  <a:pt x="7035594" y="407171"/>
                </a:lnTo>
                <a:lnTo>
                  <a:pt x="939139" y="4071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102604" y="174460"/>
            <a:ext cx="1881608" cy="1414334"/>
            <a:chOff x="-119127" y="-71033"/>
            <a:chExt cx="1881608" cy="1414334"/>
          </a:xfrm>
        </p:grpSpPr>
        <p:sp>
          <p:nvSpPr>
            <p:cNvPr id="9" name="任意多边形: 形状 8"/>
            <p:cNvSpPr/>
            <p:nvPr userDrawn="1">
              <p:custDataLst>
                <p:tags r:id="rId4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等腰三角形 10"/>
            <p:cNvSpPr/>
            <p:nvPr userDrawn="1">
              <p:custDataLst>
                <p:tags r:id="rId5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 flipH="1">
            <a:off x="10412996" y="5570831"/>
            <a:ext cx="1881608" cy="1414334"/>
            <a:chOff x="-119127" y="-71033"/>
            <a:chExt cx="1881608" cy="1414334"/>
          </a:xfrm>
        </p:grpSpPr>
        <p:sp>
          <p:nvSpPr>
            <p:cNvPr id="13" name="任意多边形: 形状 12"/>
            <p:cNvSpPr/>
            <p:nvPr userDrawn="1">
              <p:custDataLst>
                <p:tags r:id="rId7"/>
              </p:custDataLst>
            </p:nvPr>
          </p:nvSpPr>
          <p:spPr bwMode="auto">
            <a:xfrm rot="5608145">
              <a:off x="141216" y="-277963"/>
              <a:ext cx="1360921" cy="1881608"/>
            </a:xfrm>
            <a:custGeom>
              <a:avLst/>
              <a:gdLst>
                <a:gd name="connsiteX0" fmla="*/ 0 w 1360921"/>
                <a:gd name="connsiteY0" fmla="*/ 1881608 h 1881608"/>
                <a:gd name="connsiteX1" fmla="*/ 107746 w 1360921"/>
                <a:gd name="connsiteY1" fmla="*/ 1594042 h 1881608"/>
                <a:gd name="connsiteX2" fmla="*/ 626772 w 1360921"/>
                <a:gd name="connsiteY2" fmla="*/ 1368269 h 1881608"/>
                <a:gd name="connsiteX3" fmla="*/ 371243 w 1360921"/>
                <a:gd name="connsiteY3" fmla="*/ 840897 h 1881608"/>
                <a:gd name="connsiteX4" fmla="*/ 684821 w 1360921"/>
                <a:gd name="connsiteY4" fmla="*/ 0 h 1881608"/>
                <a:gd name="connsiteX5" fmla="*/ 1360921 w 1360921"/>
                <a:gd name="connsiteY5" fmla="*/ 1732913 h 1881608"/>
                <a:gd name="connsiteX6" fmla="*/ 1213985 w 1360921"/>
                <a:gd name="connsiteY6" fmla="*/ 1808015 h 1881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0921" h="1881608">
                  <a:moveTo>
                    <a:pt x="0" y="1881608"/>
                  </a:moveTo>
                  <a:lnTo>
                    <a:pt x="107746" y="1594042"/>
                  </a:lnTo>
                  <a:lnTo>
                    <a:pt x="626772" y="1368269"/>
                  </a:lnTo>
                  <a:lnTo>
                    <a:pt x="371243" y="840897"/>
                  </a:lnTo>
                  <a:lnTo>
                    <a:pt x="684821" y="0"/>
                  </a:lnTo>
                  <a:lnTo>
                    <a:pt x="1360921" y="1732913"/>
                  </a:lnTo>
                  <a:lnTo>
                    <a:pt x="1213985" y="180801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14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8"/>
              </p:custDataLst>
            </p:nvPr>
          </p:nvSpPr>
          <p:spPr>
            <a:xfrm rot="12480991">
              <a:off x="-63225" y="-71033"/>
              <a:ext cx="906141" cy="114536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6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>
            <p:custDataLst>
              <p:tags r:id="rId19"/>
            </p:custDataLst>
          </p:nvPr>
        </p:nvSpPr>
        <p:spPr>
          <a:xfrm>
            <a:off x="10544176" y="650875"/>
            <a:ext cx="1647825" cy="1162050"/>
          </a:xfrm>
          <a:custGeom>
            <a:avLst/>
            <a:gdLst>
              <a:gd name="connsiteX0" fmla="*/ 0 w 1647825"/>
              <a:gd name="connsiteY0" fmla="*/ 0 h 1162050"/>
              <a:gd name="connsiteX1" fmla="*/ 1647825 w 1647825"/>
              <a:gd name="connsiteY1" fmla="*/ 411956 h 1162050"/>
              <a:gd name="connsiteX2" fmla="*/ 1647825 w 1647825"/>
              <a:gd name="connsiteY2" fmla="*/ 1062264 h 1162050"/>
              <a:gd name="connsiteX3" fmla="*/ 1123950 w 164782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825" h="1162050">
                <a:moveTo>
                  <a:pt x="0" y="0"/>
                </a:moveTo>
                <a:lnTo>
                  <a:pt x="1647825" y="411956"/>
                </a:lnTo>
                <a:lnTo>
                  <a:pt x="1647825" y="1062264"/>
                </a:lnTo>
                <a:lnTo>
                  <a:pt x="1123950" y="1162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>
            <p:custDataLst>
              <p:tags r:id="rId20"/>
            </p:custDataLst>
          </p:nvPr>
        </p:nvSpPr>
        <p:spPr>
          <a:xfrm flipH="1" flipV="1">
            <a:off x="8167688" y="0"/>
            <a:ext cx="4017417" cy="1116013"/>
          </a:xfrm>
          <a:prstGeom prst="rtTriangle">
            <a:avLst/>
          </a:prstGeom>
          <a:solidFill>
            <a:schemeClr val="bg2">
              <a:lumMod val="20000"/>
              <a:lumOff val="80000"/>
              <a:alpha val="14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B3093D1-72EE-42CA-9E76-E99F9AD4F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CEC3AD0-02A8-477C-AFB1-6AA423470A8B}" type="slidenum">
              <a:rPr lang="zh-CN" altLang="en-US" smtClean="0"/>
            </a:fld>
            <a:endParaRPr lang="zh-CN" altLang="en-US"/>
          </a:p>
        </p:txBody>
      </p:sp>
      <p:sp>
        <p:nvSpPr>
          <p:cNvPr id="9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5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 algn="ctr"/>
            <a:r>
              <a:rPr lang="zh-CN" altLang="en-US" sz="4000" b="1"/>
              <a:t>第三章</a:t>
            </a:r>
            <a:r>
              <a:rPr lang="en-US" altLang="zh-CN" sz="4000" b="1"/>
              <a:t>  CosyOS </a:t>
            </a:r>
            <a:r>
              <a:rPr lang="zh-CN" altLang="en-US" sz="4000" b="1"/>
              <a:t>互斥</a:t>
            </a:r>
            <a:r>
              <a:rPr lang="zh-CN" altLang="en-US" sz="4000" b="1"/>
              <a:t>访问</a:t>
            </a:r>
            <a:endParaRPr lang="zh-CN" altLang="en-US" sz="4000" b="1"/>
          </a:p>
        </p:txBody>
      </p:sp>
      <p:sp>
        <p:nvSpPr>
          <p:cNvPr id="9" name="内容占位符 8"/>
          <p:cNvSpPr>
            <a:spLocks noGrp="1"/>
          </p:cNvSpPr>
          <p:nvPr>
            <p:ph idx="4294967295"/>
          </p:nvPr>
        </p:nvSpPr>
        <p:spPr>
          <a:xfrm>
            <a:off x="838800" y="1825625"/>
            <a:ext cx="10515600" cy="4351655"/>
          </a:xfrm>
        </p:spPr>
        <p:txBody>
          <a:bodyPr/>
          <a:p>
            <a:pPr marL="514350" indent="-514350">
              <a:buFont typeface="+mj-ea"/>
              <a:buAutoNum type="ea1JpnChsDbPeriod"/>
            </a:pPr>
            <a:r>
              <a:rPr lang="zh-CN" altLang="en-US"/>
              <a:t>资源</a:t>
            </a:r>
            <a:r>
              <a:rPr lang="zh-CN" altLang="en-US"/>
              <a:t>与访问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/>
              <a:t>全局变量</a:t>
            </a:r>
            <a:r>
              <a:rPr lang="zh-CN" altLang="en-US"/>
              <a:t>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寄存器访问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zh-CN" altLang="en-US">
                <a:sym typeface="+mn-ea"/>
              </a:rPr>
              <a:t>可重入函数与</a:t>
            </a:r>
            <a:r>
              <a:rPr lang="zh-CN" altLang="en-US">
                <a:sym typeface="+mn-ea"/>
              </a:rPr>
              <a:t>线程安全</a:t>
            </a:r>
            <a:endParaRPr lang="zh-CN" altLang="en-US">
              <a:sym typeface="+mn-ea"/>
            </a:endParaRPr>
          </a:p>
          <a:p>
            <a:pPr marL="514350" indent="-514350">
              <a:buFont typeface="+mj-ea"/>
              <a:buAutoNum type="ea1JpnChsDbPeriod"/>
            </a:pPr>
            <a:r>
              <a:rPr lang="en-US" altLang="zh-CN">
                <a:sym typeface="+mn-ea"/>
              </a:rPr>
              <a:t>CosyOS</a:t>
            </a:r>
            <a:r>
              <a:rPr lang="en-US" altLang="zh-CN">
                <a:sym typeface="+mn-ea"/>
              </a:rPr>
              <a:t>-II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临界区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r>
              <a:rPr lang="en-US" altLang="zh-CN"/>
              <a:t>CosyOS</a:t>
            </a:r>
            <a:r>
              <a:rPr lang="en-US" altLang="zh-CN">
                <a:sym typeface="+mn-ea"/>
              </a:rPr>
              <a:t>-II</a:t>
            </a:r>
            <a:r>
              <a:rPr lang="en-US" altLang="zh-CN"/>
              <a:t> </a:t>
            </a:r>
            <a:r>
              <a:rPr lang="zh-CN" altLang="en-US"/>
              <a:t>互斥访问</a:t>
            </a:r>
            <a:r>
              <a:rPr lang="zh-CN" altLang="en-US"/>
              <a:t>方案</a:t>
            </a:r>
            <a:endParaRPr lang="zh-CN" altLang="en-US"/>
          </a:p>
          <a:p>
            <a:pPr marL="514350" indent="-514350">
              <a:buFont typeface="+mj-ea"/>
              <a:buAutoNum type="ea1JpnChsDb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3"/>
            </a:pPr>
            <a:r>
              <a:rPr lang="zh-CN" altLang="en-US" sz="4000" b="1"/>
              <a:t>寄存器访问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000"/>
              <a:t>值得注意的</a:t>
            </a:r>
            <a:r>
              <a:rPr lang="zh-CN" altLang="en-US" sz="2000"/>
              <a:t>情况：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/>
              <a:t>高八位、低八位拼接为</a:t>
            </a:r>
            <a:r>
              <a:rPr lang="en-US" altLang="zh-CN" sz="2000"/>
              <a:t>16</a:t>
            </a:r>
            <a:r>
              <a:rPr lang="zh-CN" altLang="en-US" sz="2000"/>
              <a:t>位</a:t>
            </a:r>
            <a:br>
              <a:rPr lang="zh-CN" altLang="en-US" sz="2000"/>
            </a:br>
            <a:br>
              <a:rPr lang="zh-CN" altLang="en-US" sz="2000"/>
            </a:br>
            <a:r>
              <a:rPr lang="zh-CN" altLang="en-US" sz="2000"/>
              <a:t>示例：</a:t>
            </a:r>
            <a:r>
              <a:rPr lang="en-US" sz="2000"/>
              <a:t>u16 a = </a:t>
            </a:r>
            <a:r>
              <a:rPr sz="2000"/>
              <a:t>(ADC_RES &lt;&lt; 8) | ADC_RESL</a:t>
            </a:r>
            <a:r>
              <a:rPr lang="en-US" sz="2000"/>
              <a:t>;</a:t>
            </a:r>
            <a:endParaRPr lang="en-US" sz="2000"/>
          </a:p>
          <a:p>
            <a:pPr marL="457200" indent="-457200">
              <a:buFont typeface="+mj-lt"/>
              <a:buAutoNum type="arabicPeriod"/>
            </a:pPr>
            <a:endParaRPr sz="2000"/>
          </a:p>
          <a:p>
            <a:pPr marL="457200" indent="-457200">
              <a:buFont typeface="+mj-lt"/>
              <a:buAutoNum type="arabicPeriod"/>
            </a:pPr>
            <a:r>
              <a:rPr lang="en-US" altLang="zh-CN" sz="2000">
                <a:sym typeface="+mn-ea"/>
              </a:rPr>
              <a:t>STC</a:t>
            </a:r>
            <a:r>
              <a:rPr lang="zh-CN" altLang="en-US" sz="2000">
                <a:sym typeface="+mn-ea"/>
              </a:rPr>
              <a:t>单片机，扩展RAM区特殊功能寄存器的访问</a:t>
            </a:r>
            <a:endParaRPr lang="zh-CN" altLang="en-US" sz="2000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>
                <a:sym typeface="+mn-ea"/>
              </a:rPr>
              <a:t>Arm</a:t>
            </a:r>
            <a:r>
              <a:rPr lang="zh-CN" altLang="en-US" sz="2000">
                <a:sym typeface="+mn-ea"/>
              </a:rPr>
              <a:t>内核，寄存器的</a:t>
            </a:r>
            <a:r>
              <a:rPr lang="zh-CN" altLang="en-US" sz="2000">
                <a:sym typeface="+mn-ea"/>
              </a:rPr>
              <a:t>自运算</a:t>
            </a:r>
            <a:endParaRPr lang="zh-CN" altLang="en-US" sz="2000">
              <a:sym typeface="+mn-ea"/>
            </a:endParaRPr>
          </a:p>
          <a:p>
            <a:pPr marL="457200" indent="-457200">
              <a:buFont typeface="+mj-lt"/>
              <a:buAutoNum type="arabicPeriod"/>
            </a:pPr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857250" indent="-8572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ea"/>
              <a:buAutoNum type="ea1JpnChsDbPeriod" startAt="4"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可重入函数与线程</a:t>
            </a: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安全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函数的重入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一个函数，从准备调用（准备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传入第一个参数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）开始，直到运行结束返回的整个过程中，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被再次调用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，即发生重入。具体可分为</a:t>
            </a: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并发调用重入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递归调用重入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，两种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情况。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未被设计用来访问特定的全局公共资源，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并且所有形参和局部变量均分配在寄存器或可重入栈中。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不可重入函数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被设计用来访问特定的全局公共资源，或者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部分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形参或局部变量未分配在寄存器或可重入栈中，而是直接分配在内存中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C51</a:t>
            </a: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的</a:t>
            </a: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可重入函数</a:t>
            </a:r>
            <a:endParaRPr lang="en-US" altLang="zh-CN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寄存器可重入函数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所有形参和局部变量均分配在寄存器中的可重入函数。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标准库中的可重入函数均为寄存器可重入函数。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、自定义函数成为寄存器可重入函数的必要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条件：C51代码优化等级最低不能低于4级（Register variables），即必须开启寄存器变量优化。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函数是否为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寄存器可重入函数的判别方法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：通过查看反汇编代码确认，调用处（传参）、函数入口、形参和局部变量的引用处均需查看，确认是否均为寄存器变量。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可重入栈可重入函数</a:t>
            </a:r>
            <a:b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采用“reentrant”等关键字声明并定义的函数，未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采用寄存器优先分配原则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，所有形参和局部变量均分配在可重入栈中。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弊端：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、栈指针变量为内存变量（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data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中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）；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XBPSTACK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在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“C?ADDXBP”存在关中断行为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；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采用寄存器优先分配原则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600" b="1"/>
              <a:t>C51的可重入栈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使用关键字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“reentrant”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声明并定义的函数，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使用哪个可重入栈，是由当前的内存模型来决定的；</a:t>
            </a:r>
            <a:b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</a:b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使用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“small reentrant”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等关键字声明并定义的函数，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使用哪个可重入栈，是由关键字来决定</a:t>
            </a:r>
            <a:r>
              <a:rPr lang="zh-CN" altLang="en-US" sz="1600" spc="130" dirty="0">
                <a:ln>
                  <a:noFill/>
                  <a:prstDash val="sysDot"/>
                </a:ln>
                <a:sym typeface="+mn-ea"/>
              </a:rPr>
              <a:t>的。</a:t>
            </a:r>
            <a:endParaRPr lang="zh-CN" altLang="en-US" sz="1600" spc="130" dirty="0">
              <a:ln>
                <a:noFill/>
                <a:prstDash val="sysDot"/>
              </a:ln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5"/>
                <a:gridCol w="1836420"/>
                <a:gridCol w="2738120"/>
                <a:gridCol w="3091180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100"/>
                        <a:t>C51</a:t>
                      </a:r>
                      <a:r>
                        <a:rPr lang="zh-CN" altLang="en-US" sz="2100"/>
                        <a:t>可重入栈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栈指针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内存模型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关键字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IBPSTACK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?C_IBP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SMALL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small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PBPSTACK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?C_PBP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COMPACT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compact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XBPSTACK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?C_XBP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LARGE model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002060"/>
                          </a:solidFill>
                        </a:rPr>
                        <a:t>large reentrant</a:t>
                      </a:r>
                      <a:endParaRPr lang="zh-CN" altLang="en-US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49" y="1536700"/>
            <a:ext cx="12192098" cy="5003800"/>
          </a:xfrm>
          <a:prstGeom prst="rect">
            <a:avLst/>
          </a:prstGeom>
          <a:solidFill>
            <a:srgbClr val="4472C4">
              <a:lumMod val="50000"/>
              <a:alpha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algn="ctr">
              <a:buFont typeface="Wingdings" panose="05000000000000000000" charset="0"/>
              <a:buChar char="l"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28445" y="392430"/>
            <a:ext cx="9634855" cy="7880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C251的可重入函数</a:t>
            </a:r>
            <a:endParaRPr lang="en-US" altLang="zh-CN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50925" y="1922145"/>
            <a:ext cx="10100945" cy="4233545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C251 Version 1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 Version 1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的可重入栈，与C51是相同的，仍为模拟栈，但取消了PBPSTACK。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 Version 2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自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C251 Version 2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开始，可重入栈采用与MDK-Arm相同的方式，即硬件栈、继承调用者栈，并同时采用寄存器优先分配原则。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可重入函数实现方案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生成全局可重入函数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CosyOS推荐方案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标签页，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“Generate reentrant functions”打勾，所有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函数都允许使用可重入栈，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并试图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生成可重入函数。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、寄存器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可重入函数 + 可重入栈可重入函数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reentrant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）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自定义函数成为寄存器可重入函数的必要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条件：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C251代码优化等级最低不能低于3级（Register variables），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即必须开启寄存器变量优化。</a:t>
            </a:r>
            <a:b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自定义函数是否为寄存器可重入函数的判别方法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：与</a:t>
            </a: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C51</a:t>
            </a:r>
            <a:r>
              <a: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同理。</a:t>
            </a:r>
            <a:endParaRPr lang="zh-CN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50925" y="527563"/>
            <a:ext cx="191135" cy="634365"/>
          </a:xfrm>
          <a:prstGeom prst="rect">
            <a:avLst/>
          </a:prstGeom>
          <a:solidFill>
            <a:srgbClr val="5B9BD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7"/>
          <p:cNvSpPr/>
          <p:nvPr>
            <p:custDataLst>
              <p:tags r:id="rId5"/>
            </p:custDataLst>
          </p:nvPr>
        </p:nvSpPr>
        <p:spPr>
          <a:xfrm rot="10800000">
            <a:off x="11688445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任意多边形: 形状 8"/>
          <p:cNvSpPr/>
          <p:nvPr>
            <p:custDataLst>
              <p:tags r:id="rId6"/>
            </p:custDataLst>
          </p:nvPr>
        </p:nvSpPr>
        <p:spPr>
          <a:xfrm rot="10800000">
            <a:off x="11370310" y="6003925"/>
            <a:ext cx="285115" cy="347980"/>
          </a:xfrm>
          <a:custGeom>
            <a:avLst/>
            <a:gdLst>
              <a:gd name="connsiteX0" fmla="*/ 58302 w 200540"/>
              <a:gd name="connsiteY0" fmla="*/ 0 h 245089"/>
              <a:gd name="connsiteX1" fmla="*/ 200540 w 200540"/>
              <a:gd name="connsiteY1" fmla="*/ 0 h 245089"/>
              <a:gd name="connsiteX2" fmla="*/ 97518 w 200540"/>
              <a:gd name="connsiteY2" fmla="*/ 245089 h 245089"/>
              <a:gd name="connsiteX3" fmla="*/ 0 w 200540"/>
              <a:gd name="connsiteY3" fmla="*/ 245089 h 24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540" h="245089">
                <a:moveTo>
                  <a:pt x="58302" y="0"/>
                </a:moveTo>
                <a:lnTo>
                  <a:pt x="200540" y="0"/>
                </a:lnTo>
                <a:lnTo>
                  <a:pt x="97518" y="245089"/>
                </a:lnTo>
                <a:lnTo>
                  <a:pt x="0" y="245089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0" y="1474788"/>
            <a:ext cx="12192000" cy="3908425"/>
          </a:xfrm>
          <a:prstGeom prst="rect">
            <a:avLst/>
          </a:prstGeom>
          <a:solidFill>
            <a:srgbClr val="3D5A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1378585" y="1"/>
            <a:ext cx="3308350" cy="5384164"/>
          </a:xfrm>
          <a:prstGeom prst="rect">
            <a:avLst/>
          </a:prstGeom>
          <a:solidFill>
            <a:srgbClr val="3D5A7B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3"/>
            </p:custDataLst>
          </p:nvPr>
        </p:nvCxnSpPr>
        <p:spPr>
          <a:xfrm flipH="1">
            <a:off x="9289143" y="1177834"/>
            <a:ext cx="2902856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>
            <p:custDataLst>
              <p:tags r:id="rId4"/>
            </p:custDataLst>
          </p:nvPr>
        </p:nvCxnSpPr>
        <p:spPr>
          <a:xfrm flipH="1">
            <a:off x="9956800" y="1018177"/>
            <a:ext cx="2235199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23" name="直接连接符 22"/>
          <p:cNvCxnSpPr/>
          <p:nvPr>
            <p:custDataLst>
              <p:tags r:id="rId5"/>
            </p:custDataLst>
          </p:nvPr>
        </p:nvCxnSpPr>
        <p:spPr>
          <a:xfrm flipH="1">
            <a:off x="10638971" y="858520"/>
            <a:ext cx="1553029" cy="0"/>
          </a:xfrm>
          <a:prstGeom prst="line">
            <a:avLst/>
          </a:prstGeom>
          <a:noFill/>
          <a:ln w="38100" cap="flat" cmpd="sng" algn="ctr">
            <a:solidFill>
              <a:srgbClr val="7C9BBE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1377950" y="1891030"/>
            <a:ext cx="3309620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MDK-Arm的可重入函数</a:t>
            </a:r>
            <a:endParaRPr lang="en-US" altLang="zh-CN" sz="3600" b="1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5573394" y="1890712"/>
            <a:ext cx="5501005" cy="30765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所有函数都将使用可重入栈，</a:t>
            </a:r>
            <a:r>
              <a: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并试图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生成可重入函数。可重入栈为硬件栈、继承调用者栈，并同时采用寄存器优先分配原则。</a:t>
            </a:r>
            <a:endParaRPr lang="zh-CN" altLang="en-US" sz="20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Arm C/C++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标准库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中，大部分常用库函数均为可重入函数，是线程安全</a:t>
            </a:r>
            <a:r>
              <a:rPr lang="zh-CN" altLang="en-US" sz="2000" spc="15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的。</a:t>
            </a:r>
            <a:endParaRPr lang="zh-CN" altLang="en-US" sz="2000" spc="15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C51</a:t>
            </a:r>
            <a:r>
              <a:rPr lang="en-US" altLang="zh-CN" sz="4000" b="1"/>
              <a:t> </a:t>
            </a:r>
            <a:r>
              <a:rPr lang="zh-CN" altLang="en-US" sz="4000" b="1"/>
              <a:t>/</a:t>
            </a:r>
            <a:r>
              <a:rPr lang="en-US" altLang="zh-CN" sz="4000" b="1"/>
              <a:t> </a:t>
            </a:r>
            <a:r>
              <a:rPr lang="zh-CN" altLang="en-US" sz="4000" b="1"/>
              <a:t>C251 standard library</a:t>
            </a:r>
            <a:r>
              <a:rPr lang="en-US" altLang="zh-CN" sz="4000" b="1"/>
              <a:t> functions</a:t>
            </a:r>
            <a:endParaRPr lang="en-US" altLang="zh-CN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固有可重入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实际上包括了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不会重入（内联）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和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可重入（调用）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两种情况，均在intrins.h中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声明。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本征可重入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是指函数的框架是可重入的，但在实际应用时仍需注意所访问资源是否会重入、是否可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重入。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4435"/>
                <a:gridCol w="6082030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类别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Attributes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固有可重入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intrinsic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,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 reentrant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本征可重入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reentrant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不可重入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null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A</a:t>
            </a:r>
            <a:r>
              <a:rPr lang="en-US" altLang="zh-CN" sz="4000" b="1"/>
              <a:t>RM</a:t>
            </a:r>
            <a:r>
              <a:rPr lang="zh-CN" altLang="en-US" sz="4000" b="1"/>
              <a:t> C and C++ library functions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ARM C/C++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库中，重点提及的是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线程安全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的概念，它与函数的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重入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属性存在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着紧密的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联系。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5265"/>
                <a:gridCol w="3815715"/>
                <a:gridCol w="1975485"/>
              </a:tblGrid>
              <a:tr h="63373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standard</a:t>
                      </a: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library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ARM C and C++ </a:t>
                      </a: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library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example</a:t>
                      </a:r>
                      <a:endParaRPr lang="zh-CN" altLang="en-US" sz="14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8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固有可重入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intrinsic 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固有线程安全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内联：空操作</a:t>
                      </a: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调用：</a:t>
                      </a: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alloca()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本征可重入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本征线程安全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inherently 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memcpy()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rowSpan="3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不可重入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non-</a:t>
                      </a: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reentrant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互斥线程安全：thread-safe if the _mutex_* functions are implemented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malloc()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其它条件的线程安全</a:t>
                      </a:r>
                      <a:endParaRPr lang="en-US" altLang="zh-CN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  <a:tr h="551180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从不线程安全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2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never thread-safe</a:t>
                      </a: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2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>
                <a:sym typeface="+mn-ea"/>
              </a:rPr>
              <a:t>CosyOS-II </a:t>
            </a:r>
            <a:r>
              <a:rPr lang="zh-CN" altLang="en-US" sz="4000" b="1">
                <a:sym typeface="+mn-ea"/>
              </a:rPr>
              <a:t>调用</a:t>
            </a:r>
            <a:r>
              <a:rPr lang="zh-CN" altLang="en-US" sz="4000" b="1"/>
              <a:t>函数注意事项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1600"/>
              <a:t>在</a:t>
            </a:r>
            <a:r>
              <a:rPr lang="en-US" altLang="zh-CN" sz="1600"/>
              <a:t>CosyOS</a:t>
            </a:r>
            <a:r>
              <a:rPr lang="zh-CN" altLang="en-US" sz="1600"/>
              <a:t>下，无论是标准库函数还是自定义函数，用户在调用时都应注意以下事项。</a:t>
            </a:r>
            <a:endParaRPr lang="en-US" altLang="zh-CN" sz="1600"/>
          </a:p>
          <a:p>
            <a:pPr marL="0" indent="0">
              <a:buNone/>
            </a:pPr>
            <a:r>
              <a:rPr lang="en-US" altLang="zh-CN" sz="1600"/>
              <a:t>1</a:t>
            </a:r>
            <a:r>
              <a:rPr lang="zh-CN" altLang="en-US" sz="1600"/>
              <a:t>、在</a:t>
            </a:r>
            <a:r>
              <a:rPr lang="en-US" altLang="zh-CN" sz="1600"/>
              <a:t>C51</a:t>
            </a:r>
            <a:r>
              <a:rPr lang="zh-CN" altLang="en-US" sz="1600"/>
              <a:t>下，</a:t>
            </a:r>
            <a:r>
              <a:rPr lang="en-US" altLang="zh-CN" sz="1600"/>
              <a:t>CosyOS</a:t>
            </a:r>
            <a:r>
              <a:rPr lang="zh-CN" altLang="en-US" sz="1600"/>
              <a:t>拒绝使用可重入栈，也不建议用户使用可重入栈。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/>
              <a:t>2</a:t>
            </a:r>
            <a:r>
              <a:rPr lang="zh-CN" altLang="en-US" sz="1600"/>
              <a:t>、在</a:t>
            </a:r>
            <a:r>
              <a:rPr lang="en-US" altLang="zh-CN" sz="1600"/>
              <a:t>C251</a:t>
            </a:r>
            <a:r>
              <a:rPr lang="zh-CN" altLang="en-US" sz="1600"/>
              <a:t>下，</a:t>
            </a:r>
            <a:r>
              <a:rPr lang="en-US" altLang="zh-CN" sz="1600"/>
              <a:t>CosyOS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推荐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生成全局可重入函数，提高易用性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ea typeface="微软雅黑" panose="020B0503020204020204" charset="-122"/>
                <a:cs typeface="+mn-lt"/>
                <a:sym typeface="+mn-ea"/>
              </a:rPr>
              <a:t>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、对于本征可重入函数，用户仍需考虑该函数所访问的资源是否有重入的可能，是否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需要实行互斥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访问。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、对于不可重入函数，可采用下述方法来实现线程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安全：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等效替换法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可重入版本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副本函数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本地代码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互斥函数</a:t>
            </a:r>
            <a:endParaRPr lang="zh-CN" altLang="en-US" sz="1600" b="1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等效替换法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对于不可重入的标准库函数，可考虑替换为其它可重入的库函数，实现相同的功能。</a:t>
            </a:r>
            <a:endParaRPr lang="zh-CN" altLang="en-US" sz="1400">
              <a:solidFill>
                <a:srgbClr val="000000">
                  <a:lumMod val="95000"/>
                  <a:lumOff val="5000"/>
                </a:srgb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下表给出了部分常用</a:t>
            </a:r>
            <a:r>
              <a:rPr lang="en-US" altLang="zh-CN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C51</a:t>
            </a: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不可重入库函数的替换示例，仅是起一个抛砖引玉的</a:t>
            </a:r>
            <a:r>
              <a:rPr lang="zh-CN" altLang="en-US" sz="1400">
                <a:solidFill>
                  <a:srgbClr val="000000">
                    <a:lumMod val="95000"/>
                    <a:lumOff val="5000"/>
                  </a:srgbClr>
                </a:solidFill>
                <a:sym typeface="+mn-ea"/>
              </a:rPr>
              <a:t>作用。</a:t>
            </a:r>
            <a:endParaRPr lang="zh-CN" altLang="en-US" sz="1400">
              <a:solidFill>
                <a:srgbClr val="000000">
                  <a:lumMod val="95000"/>
                  <a:lumOff val="5000"/>
                </a:srgb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7250"/>
                <a:gridCol w="4091305"/>
                <a:gridCol w="2327910"/>
              </a:tblGrid>
              <a:tr h="5391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C51 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non-reentrant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C51 </a:t>
                      </a: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reentrant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替换条件</a:t>
                      </a:r>
                      <a:endParaRPr lang="zh-CN" altLang="en-US" sz="17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29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strncmp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memcmp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确保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其中一个字符串的有效长度至少为n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29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推荐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s2的有效长度至少为n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78359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strncat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memcpy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 + </a:t>
                      </a: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strlen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), s2, n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推荐</a:t>
                      </a: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s2的有效长度至少为n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  <a:tr h="50165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strcat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s1, s2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strcpy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 + </a:t>
                      </a:r>
                      <a:r>
                        <a:rPr lang="zh-CN" altLang="en-US" sz="1500" b="1" spc="12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strlen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s1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), s2</a:t>
                      </a:r>
                      <a:r>
                        <a:rPr lang="en-US" altLang="zh-CN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1500" b="1" spc="12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endParaRPr lang="zh-CN" altLang="en-US" sz="1500" b="1" spc="120">
                        <a:solidFill>
                          <a:schemeClr val="accent2">
                            <a:lumMod val="5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无</a:t>
                      </a:r>
                      <a:endParaRPr lang="zh-CN" altLang="en-US" sz="15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/>
            </a:pPr>
            <a:r>
              <a:rPr lang="zh-CN" altLang="en-US" sz="4000" b="1"/>
              <a:t>资源与访问</a:t>
            </a:r>
            <a:endParaRPr lang="zh-CN" altLang="en-US" sz="4000" b="1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资源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分类一</a:t>
            </a:r>
            <a:endParaRPr lang="zh-CN" altLang="en-US" sz="3000" b="1"/>
          </a:p>
          <a:p>
            <a:pPr marL="0" indent="0">
              <a:buFont typeface="+mj-lt"/>
              <a:buNone/>
            </a:pPr>
            <a:r>
              <a:rPr lang="en-US" altLang="zh-CN" sz="3000" b="1"/>
              <a:t>1</a:t>
            </a:r>
            <a:r>
              <a:rPr lang="zh-CN" altLang="en-US" sz="3000" b="1"/>
              <a:t>、局部资源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2</a:t>
            </a:r>
            <a:r>
              <a:rPr lang="zh-CN" altLang="en-US" sz="3000" b="1"/>
              <a:t>、公共资源：任务级公共资源</a:t>
            </a:r>
            <a:r>
              <a:rPr lang="zh-CN" altLang="en-US" sz="3000" b="1"/>
              <a:t>、全局公共资源</a:t>
            </a:r>
            <a:endParaRPr lang="zh-CN" altLang="en-US" sz="3000"/>
          </a:p>
          <a:p>
            <a:pPr marL="0" indent="0">
              <a:buNone/>
            </a:pPr>
            <a:endParaRPr lang="zh-CN" altLang="en-US" sz="3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分类二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1</a:t>
            </a:r>
            <a:r>
              <a:rPr lang="zh-CN" altLang="en-US" sz="3000" b="1"/>
              <a:t>、不会重入资源</a:t>
            </a:r>
            <a:endParaRPr lang="zh-CN" altLang="en-US" sz="3000"/>
          </a:p>
          <a:p>
            <a:pPr marL="0" indent="0">
              <a:buFont typeface="+mj-lt"/>
              <a:buNone/>
            </a:pPr>
            <a:r>
              <a:rPr lang="en-US" altLang="zh-CN" sz="3000" b="1"/>
              <a:t>2</a:t>
            </a:r>
            <a:r>
              <a:rPr lang="zh-CN" altLang="en-US" sz="3000" b="1"/>
              <a:t>、会重入资源</a:t>
            </a:r>
            <a:endParaRPr lang="zh-CN" altLang="en-US" sz="3000"/>
          </a:p>
          <a:p>
            <a:pPr marL="0" indent="0">
              <a:buFont typeface="+mj-ea"/>
              <a:buNone/>
            </a:pPr>
            <a:r>
              <a:rPr lang="en-US" altLang="zh-CN" sz="3000"/>
              <a:t>       </a:t>
            </a:r>
            <a:r>
              <a:rPr lang="zh-CN" altLang="en-US" sz="3000" b="1"/>
              <a:t>可重入资源</a:t>
            </a:r>
            <a:r>
              <a:rPr lang="en-US" altLang="zh-CN" sz="3000"/>
              <a:t>	</a:t>
            </a:r>
            <a:r>
              <a:rPr lang="en-US" altLang="zh-CN" sz="3000" b="1">
                <a:solidFill>
                  <a:srgbClr val="FF0000"/>
                </a:solidFill>
              </a:rPr>
              <a:t>—————————————————————→</a:t>
            </a:r>
            <a:endParaRPr lang="en-US" altLang="zh-CN" sz="3000" b="1">
              <a:solidFill>
                <a:srgbClr val="FF0000"/>
              </a:solidFill>
            </a:endParaRPr>
          </a:p>
          <a:p>
            <a:pPr marL="0" indent="0">
              <a:buFont typeface="+mj-ea"/>
              <a:buNone/>
            </a:pPr>
            <a:r>
              <a:rPr lang="en-US" altLang="zh-CN" sz="3000"/>
              <a:t>       </a:t>
            </a:r>
            <a:r>
              <a:rPr lang="zh-CN" altLang="en-US" sz="3000" b="1"/>
              <a:t>不可重入资源</a:t>
            </a:r>
            <a:r>
              <a:rPr lang="en-US" altLang="zh-CN" sz="3000"/>
              <a:t>	</a:t>
            </a:r>
            <a:r>
              <a:rPr lang="en-US" altLang="zh-CN" sz="3000" b="1">
                <a:solidFill>
                  <a:srgbClr val="FF0000"/>
                </a:solidFill>
              </a:rPr>
              <a:t>—————————————————————→</a:t>
            </a:r>
            <a:endParaRPr lang="en-US" altLang="zh-CN" sz="3000" b="1">
              <a:solidFill>
                <a:srgbClr val="FF0000"/>
              </a:solidFill>
            </a:endParaRPr>
          </a:p>
          <a:p>
            <a:pPr marL="0" indent="0">
              <a:buFont typeface="+mj-ea"/>
              <a:buNone/>
            </a:pPr>
            <a:endParaRPr lang="zh-CN" altLang="en-US" sz="30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3000" b="1"/>
              <a:t>分类三</a:t>
            </a:r>
            <a:endParaRPr lang="zh-CN" altLang="en-US" sz="3000"/>
          </a:p>
          <a:p>
            <a:pPr marL="0" indent="0">
              <a:buNone/>
            </a:pPr>
            <a:r>
              <a:rPr lang="zh-CN" altLang="en-US" sz="3000"/>
              <a:t>变量、寄存器、</a:t>
            </a:r>
            <a:r>
              <a:rPr lang="zh-CN" altLang="en-US" sz="3000">
                <a:sym typeface="+mn-ea"/>
              </a:rPr>
              <a:t>函数、</a:t>
            </a:r>
            <a:r>
              <a:rPr lang="zh-CN" altLang="en-US" sz="3000"/>
              <a:t>程序过程</a:t>
            </a:r>
            <a:r>
              <a:rPr lang="en-US" altLang="zh-CN" sz="3000"/>
              <a:t> ... ...</a:t>
            </a:r>
            <a:endParaRPr lang="en-US" altLang="zh-CN" sz="30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访问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p>
            <a:r>
              <a:rPr lang="zh-CN" altLang="en-US" sz="1200" b="1">
                <a:sym typeface="+mn-ea"/>
              </a:rPr>
              <a:t>分类一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1</a:t>
            </a:r>
            <a:r>
              <a:rPr lang="zh-CN" altLang="en-US" sz="1200" b="1">
                <a:sym typeface="+mn-ea"/>
              </a:rPr>
              <a:t>、只读</a:t>
            </a:r>
            <a:r>
              <a:rPr lang="zh-CN" altLang="en-US" sz="1200" b="1">
                <a:sym typeface="+mn-ea"/>
              </a:rPr>
              <a:t>访问（读访问）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2</a:t>
            </a:r>
            <a:r>
              <a:rPr lang="zh-CN" altLang="en-US" sz="1200" b="1">
                <a:sym typeface="+mn-ea"/>
              </a:rPr>
              <a:t>、只写</a:t>
            </a:r>
            <a:r>
              <a:rPr lang="zh-CN" altLang="en-US" sz="1200" b="1">
                <a:sym typeface="+mn-ea"/>
              </a:rPr>
              <a:t>访问（写访问）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3</a:t>
            </a:r>
            <a:r>
              <a:rPr lang="zh-CN" altLang="en-US" sz="1200" b="1">
                <a:sym typeface="+mn-ea"/>
              </a:rPr>
              <a:t>、读写</a:t>
            </a:r>
            <a:r>
              <a:rPr lang="zh-CN" altLang="en-US" sz="1200" b="1">
                <a:sym typeface="+mn-ea"/>
              </a:rPr>
              <a:t>访问（自运算）</a:t>
            </a:r>
            <a:endParaRPr lang="zh-CN" altLang="en-US" sz="1200"/>
          </a:p>
          <a:p>
            <a:pPr marL="0" indent="0">
              <a:buNone/>
            </a:pPr>
            <a:endParaRPr lang="zh-CN" altLang="en-US" sz="1200"/>
          </a:p>
          <a:p>
            <a:pPr marL="0" indent="0">
              <a:buNone/>
            </a:pPr>
            <a:endParaRPr lang="zh-CN" altLang="en-US" sz="1200"/>
          </a:p>
          <a:p>
            <a:r>
              <a:rPr lang="zh-CN" altLang="en-US" sz="1200" b="1">
                <a:sym typeface="+mn-ea"/>
              </a:rPr>
              <a:t>分类二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1</a:t>
            </a:r>
            <a:r>
              <a:rPr lang="zh-CN" altLang="en-US" sz="1200" b="1">
                <a:sym typeface="+mn-ea"/>
              </a:rPr>
              <a:t>、可重入访问</a:t>
            </a:r>
            <a:endParaRPr lang="zh-CN" altLang="en-US" sz="1200"/>
          </a:p>
          <a:p>
            <a:pPr marL="0" indent="0">
              <a:buNone/>
            </a:pPr>
            <a:r>
              <a:rPr lang="en-US" altLang="zh-CN" sz="1200" b="1">
                <a:sym typeface="+mn-ea"/>
              </a:rPr>
              <a:t>2</a:t>
            </a:r>
            <a:r>
              <a:rPr lang="zh-CN" altLang="en-US" sz="1200" b="1">
                <a:sym typeface="+mn-ea"/>
              </a:rPr>
              <a:t>、互斥访问</a:t>
            </a:r>
            <a:endParaRPr lang="zh-CN" altLang="en-US" sz="1200" b="1">
              <a:sym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en-US" sz="1200" b="1">
                <a:sym typeface="+mn-ea"/>
              </a:rPr>
              <a:t>原子</a:t>
            </a:r>
            <a:r>
              <a:rPr lang="zh-CN" altLang="en-US" sz="1200" b="1">
                <a:sym typeface="+mn-ea"/>
              </a:rPr>
              <a:t>操作：执行流不会被打断</a:t>
            </a:r>
            <a:endParaRPr lang="zh-CN" altLang="en-US" sz="1200" b="1">
              <a:sym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en-US" sz="1200" b="1">
                <a:sym typeface="+mn-ea"/>
              </a:rPr>
              <a:t>分子操作：操作流不会被打断（执行流可被</a:t>
            </a:r>
            <a:r>
              <a:rPr lang="zh-CN" altLang="en-US" sz="1200" b="1">
                <a:sym typeface="+mn-ea"/>
              </a:rPr>
              <a:t>打断）</a:t>
            </a:r>
            <a:endParaRPr lang="zh-CN" altLang="en-US" sz="1200"/>
          </a:p>
          <a:p>
            <a:endParaRPr lang="zh-CN" altLang="en-US" sz="12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其它方法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600" b="1"/>
              <a:t>可重入版本</a:t>
            </a:r>
            <a:r>
              <a:rPr lang="zh-CN" altLang="en-US" sz="1600"/>
              <a:t>：获取或重写该函数的可重入版本，替换掉原始</a:t>
            </a:r>
            <a:r>
              <a:rPr lang="zh-CN" altLang="en-US" sz="1600"/>
              <a:t>版本。</a:t>
            </a:r>
            <a:endParaRPr lang="zh-CN" altLang="en-US" sz="1600"/>
          </a:p>
          <a:p>
            <a:r>
              <a:rPr lang="zh-CN" altLang="en-US" sz="1600" b="1"/>
              <a:t>副本函数</a:t>
            </a:r>
            <a:r>
              <a:rPr lang="zh-CN" altLang="en-US" sz="1600"/>
              <a:t>：用户可复制函数的副本再分别调用。</a:t>
            </a:r>
            <a:endParaRPr lang="zh-CN" altLang="en-US" sz="1600"/>
          </a:p>
          <a:p>
            <a:r>
              <a:rPr lang="zh-CN" altLang="en-US" sz="1600" b="1"/>
              <a:t>本地代码</a:t>
            </a:r>
            <a:r>
              <a:rPr lang="zh-CN" altLang="en-US" sz="1600"/>
              <a:t>：直接</a:t>
            </a:r>
            <a:r>
              <a:rPr lang="zh-CN" altLang="en-US" sz="1600"/>
              <a:t>使用本地代码实现相同的</a:t>
            </a:r>
            <a:r>
              <a:rPr lang="zh-CN" altLang="en-US" sz="1600"/>
              <a:t>功能。</a:t>
            </a:r>
            <a:endParaRPr lang="zh-CN" altLang="en-US" sz="1600"/>
          </a:p>
          <a:p>
            <a:r>
              <a:rPr lang="zh-CN" altLang="en-US" sz="1600" b="1"/>
              <a:t>互斥函数</a:t>
            </a:r>
            <a:r>
              <a:rPr lang="zh-CN" altLang="en-US" sz="1600"/>
              <a:t>：采用信号量、临界区等方式来实现互斥访问。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5"/>
            </a:pPr>
            <a:r>
              <a:rPr lang="en-US" altLang="zh-CN" sz="4000" b="1"/>
              <a:t>CosyOS</a:t>
            </a:r>
            <a:r>
              <a:rPr lang="en-US" altLang="zh-CN" sz="4000" b="1">
                <a:sym typeface="+mn-ea"/>
              </a:rPr>
              <a:t>-II</a:t>
            </a:r>
            <a:r>
              <a:rPr lang="en-US" altLang="zh-CN" sz="4000" b="1"/>
              <a:t> </a:t>
            </a:r>
            <a:r>
              <a:rPr lang="zh-CN" altLang="en-US" sz="4000" b="1"/>
              <a:t>临界区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30000"/>
          </a:bodyPr>
          <a:p>
            <a:pPr marL="0" indent="0">
              <a:buNone/>
            </a:pPr>
            <a:r>
              <a:rPr lang="zh-CN" altLang="en-US"/>
              <a:t>CosyOS的临界区可分为</a:t>
            </a:r>
            <a:r>
              <a:rPr lang="zh-CN" altLang="en-US" b="1"/>
              <a:t> 任务临界区</a:t>
            </a:r>
            <a:r>
              <a:rPr lang="zh-CN" altLang="en-US" b="1"/>
              <a:t>、服务层临界区、全局临界区。</a:t>
            </a:r>
            <a:endParaRPr lang="zh-CN" altLang="en-US" b="1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 b="1"/>
              <a:t>一、任务临界区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任务级的临界区保护，仅关闭系统中断（SysTick、PendSV）。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任务临界区支持嵌套功能，最大嵌套深度：255。</a:t>
            </a:r>
            <a:endParaRPr lang="zh-CN" altLang="en-US"/>
          </a:p>
          <a:p>
            <a:pPr marL="0" indent="0">
              <a:buNone/>
            </a:pPr>
            <a:r>
              <a:rPr lang="zh-CN" altLang="en-US" i="1" u="sng"/>
              <a:t>任务临界区不会破坏零中断延迟，当需要任务级的临界区保护时，可以考虑。</a:t>
            </a:r>
            <a:endParaRPr lang="zh-CN" altLang="en-US" i="1" u="sng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二、服务层临界区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【任务临界区 + 系统滴答 + </a:t>
            </a:r>
            <a:r>
              <a:rPr lang="en-US" altLang="zh-CN"/>
              <a:t>PendSV</a:t>
            </a:r>
            <a:r>
              <a:rPr lang="zh-CN" altLang="en-US"/>
              <a:t>】，即CosyOS实时运行模型中的服务层，是系统级的临界区保护。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具体过程：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1、任务中：在任务临界区中访问；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2、滴答中：直接访问即可；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3、中断中：采用挂起服务调用、</a:t>
            </a:r>
            <a:r>
              <a:rPr lang="zh-CN" altLang="en-US">
                <a:sym typeface="+mn-ea"/>
              </a:rPr>
              <a:t>挂起服务</a:t>
            </a:r>
            <a:r>
              <a:rPr lang="zh-CN" altLang="en-US"/>
              <a:t>钩子来访问；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挂起服务调用：void iPendSVC(fp);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挂起服务</a:t>
            </a:r>
            <a:r>
              <a:rPr lang="zh-CN" altLang="en-US">
                <a:sym typeface="+mn-ea"/>
              </a:rPr>
              <a:t>钩子：void pendsv_hook(void);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 i="1" u="sng"/>
              <a:t>服务层临界区不会破坏零中断延迟，当需要系统级的临界区保护时，应首先予以考虑。</a:t>
            </a:r>
            <a:endParaRPr lang="zh-CN" altLang="en-US" i="1" u="sng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/>
          </a:bodyPr>
          <a:p>
            <a:pPr marL="0" indent="0">
              <a:buNone/>
            </a:pPr>
            <a:r>
              <a:rPr lang="zh-CN" altLang="en-US" sz="3200" b="1">
                <a:sym typeface="+mn-ea"/>
              </a:rPr>
              <a:t>三、全局临界区</a:t>
            </a:r>
            <a:endParaRPr lang="zh-CN" altLang="en-US" sz="3200" b="1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系统级的临界区保护，一般会关闭总中断。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具体方式：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8051/80251：操作EA，会关闭总中断。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Arm：1、操作PRIMASK，会关闭总中断。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2、操作FAULTMASK，会关闭总中断。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3、操作BASEPRI，可实现不同掩蔽范围的全局临界区保护，不会关闭总中断。</a:t>
            </a:r>
            <a:endParaRPr lang="zh-CN" altLang="en-US" sz="3200"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全局临界区支持嵌套功能，最大嵌套深度：255。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 i="1" u="sng">
                <a:sym typeface="+mn-ea"/>
              </a:rPr>
              <a:t>全局临界区会破坏零中断延迟，应做为最后的选项，慎重使用。</a:t>
            </a:r>
            <a:endParaRPr lang="zh-CN" altLang="en-US" sz="3200" i="1" u="sng"/>
          </a:p>
          <a:p>
            <a:pPr marL="0" indent="0">
              <a:buNone/>
            </a:pPr>
            <a:r>
              <a:rPr lang="zh-CN" altLang="en-US" sz="3200" i="1" u="sng">
                <a:sym typeface="+mn-ea"/>
              </a:rPr>
              <a:t>CosyOS内核中从来不会进入全局临界区，提供此项服务只是为了便于用户对全局公共资源和程序过程的保护。</a:t>
            </a:r>
            <a:endParaRPr lang="zh-CN" altLang="en-US" sz="3200" i="1" u="sng">
              <a:sym typeface="+mn-ea"/>
            </a:endParaRPr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 b="1"/>
              <a:t>何时应用临界区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/>
              <a:t>1、对于CosyOS已经提供服务支持的功能，用户直接调用API实现即可，无需考虑临界区问题。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2、只有在任务中访问“事件标志组”和“非原子全局变量”时，才需要用户自行进入“任务临界区”。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3、用户对其它公共资源和程序过程的保护，才需要考虑采用“临界区”或其它互斥访问方式来实现。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 b="1"/>
              <a:t>临界区应用原则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/>
              <a:t>临界区应遵循快进快出的原则，临界段代码的执行时间应远小于系统滴答周期，这将促使整个系统更加良性的运行。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6"/>
            </a:pPr>
            <a:r>
              <a:rPr lang="en-US" altLang="zh-CN" sz="4000" b="1"/>
              <a:t>CosyOS</a:t>
            </a:r>
            <a:r>
              <a:rPr lang="en-US" altLang="zh-CN" sz="4000" b="1">
                <a:sym typeface="+mn-ea"/>
              </a:rPr>
              <a:t>-II</a:t>
            </a:r>
            <a:r>
              <a:rPr lang="en-US" altLang="zh-CN" sz="4000" b="1"/>
              <a:t> </a:t>
            </a:r>
            <a:r>
              <a:rPr lang="zh-CN" altLang="en-US" sz="4000" b="1"/>
              <a:t>互斥访问</a:t>
            </a:r>
            <a:r>
              <a:rPr lang="zh-CN" altLang="en-US" sz="4000" b="1"/>
              <a:t>方案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1600" b="1"/>
              <a:t>任务级公共资源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/>
              <a:t>1、互斥信号量：访问过程耗时的、实时性要求不高的，应尽量采用互斥信号量。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2、任务临界区：访问过程迅速的、实时性要求较高的，可考虑任务临界区。</a:t>
            </a:r>
            <a:endParaRPr lang="zh-CN" altLang="en-US" sz="1600"/>
          </a:p>
          <a:p>
            <a:pPr marL="0" indent="0">
              <a:buNone/>
            </a:pPr>
            <a:endParaRPr lang="zh-CN" altLang="en-US" sz="1600"/>
          </a:p>
          <a:p>
            <a:pPr marL="0" indent="0">
              <a:buNone/>
            </a:pPr>
            <a:r>
              <a:rPr lang="zh-CN" altLang="en-US" sz="1600" b="1"/>
              <a:t>全局公共资源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/>
              <a:t>1、服务层临界区：即可实现全局成功的互斥访问，又不会破坏零中断延迟，是最优方案，应首先予以考虑。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2、二值信号量：弊端是如果获取失败将导致访问失败，而从概率上来说，获取失败是必然会发生的。</a:t>
            </a:r>
            <a:endParaRPr lang="zh-CN" altLang="en-US" sz="1600"/>
          </a:p>
          <a:p>
            <a:pPr marL="0" indent="0">
              <a:buNone/>
            </a:pPr>
            <a:r>
              <a:rPr lang="zh-CN" altLang="en-US" sz="1600"/>
              <a:t>3、全局临界区：弊端是全局临界区会破坏零中断延迟，应做为最后的选项，慎重使用。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marL="857250" indent="-857250">
              <a:buFont typeface="+mj-ea"/>
              <a:buAutoNum type="ea1JpnChsDbPeriod" startAt="2"/>
            </a:pPr>
            <a:r>
              <a:rPr lang="zh-CN" altLang="en-US" sz="4000" b="1"/>
              <a:t>全局变量访问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原子访问类型</a:t>
            </a:r>
            <a:br>
              <a:rPr lang="zh-CN" altLang="en-US" sz="1500" b="1"/>
            </a:br>
            <a:r>
              <a:rPr lang="zh-CN" altLang="en-US" sz="1500"/>
              <a:t>寻址完成后，仅需一条汇编指令即可完成对目标变量的</a:t>
            </a:r>
            <a:r>
              <a:rPr lang="zh-CN" altLang="en-US" sz="1500">
                <a:sym typeface="+mn-ea"/>
              </a:rPr>
              <a:t>读访问</a:t>
            </a:r>
            <a:r>
              <a:rPr lang="zh-CN" altLang="en-US" sz="1500"/>
              <a:t>或</a:t>
            </a:r>
            <a:r>
              <a:rPr lang="zh-CN" altLang="en-US" sz="1500">
                <a:sym typeface="+mn-ea"/>
              </a:rPr>
              <a:t>写访问。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1</a:t>
            </a:r>
            <a:r>
              <a:rPr lang="zh-CN" altLang="en-US" sz="1500">
                <a:sym typeface="+mn-ea"/>
              </a:rPr>
              <a:t>、当进行读访问或写访问时是</a:t>
            </a:r>
            <a:r>
              <a:rPr lang="zh-CN" altLang="en-US" sz="1500" b="1">
                <a:sym typeface="+mn-ea"/>
              </a:rPr>
              <a:t>不会重入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2</a:t>
            </a:r>
            <a:r>
              <a:rPr lang="zh-CN" altLang="en-US" sz="1500">
                <a:sym typeface="+mn-ea"/>
              </a:rPr>
              <a:t>、</a:t>
            </a:r>
            <a:r>
              <a:rPr lang="en-US" altLang="zh-CN" sz="1500" b="1">
                <a:sym typeface="+mn-ea"/>
              </a:rPr>
              <a:t>C51</a:t>
            </a:r>
            <a:r>
              <a:rPr lang="zh-CN" altLang="en-US" sz="1500" b="1">
                <a:sym typeface="+mn-ea"/>
              </a:rPr>
              <a:t>、</a:t>
            </a:r>
            <a:r>
              <a:rPr lang="en-US" altLang="zh-CN" sz="1500" b="1">
                <a:sym typeface="+mn-ea"/>
              </a:rPr>
              <a:t>C251</a:t>
            </a:r>
            <a:r>
              <a:rPr lang="zh-CN" altLang="en-US" sz="1500" b="1">
                <a:sym typeface="+mn-ea"/>
              </a:rPr>
              <a:t>，对</a:t>
            </a:r>
            <a:r>
              <a:rPr lang="en-US" altLang="zh-CN" sz="1500" b="1">
                <a:sym typeface="+mn-ea"/>
              </a:rPr>
              <a:t>data</a:t>
            </a:r>
            <a:r>
              <a:rPr lang="zh-CN" altLang="en-US" sz="1500" b="1">
                <a:sym typeface="+mn-ea"/>
              </a:rPr>
              <a:t>内存单字节全局变量的自加一或自减一运算</a:t>
            </a:r>
            <a:r>
              <a:rPr lang="zh-CN" altLang="en-US" sz="1500">
                <a:sym typeface="+mn-ea"/>
              </a:rPr>
              <a:t>，编译后仅为一条汇编指令</a:t>
            </a:r>
            <a:r>
              <a:rPr lang="en-US" altLang="zh-CN" sz="1500">
                <a:sym typeface="+mn-ea"/>
              </a:rPr>
              <a:t>INC</a:t>
            </a:r>
            <a:r>
              <a:rPr lang="zh-CN" altLang="en-US" sz="1500">
                <a:sym typeface="+mn-ea"/>
              </a:rPr>
              <a:t>或</a:t>
            </a:r>
            <a:r>
              <a:rPr lang="en-US" altLang="zh-CN" sz="1500">
                <a:sym typeface="+mn-ea"/>
              </a:rPr>
              <a:t>DEC</a:t>
            </a:r>
            <a:r>
              <a:rPr lang="zh-CN" altLang="en-US" sz="1500">
                <a:sym typeface="+mn-ea"/>
              </a:rPr>
              <a:t>，是</a:t>
            </a:r>
            <a:r>
              <a:rPr lang="zh-CN" altLang="en-US" sz="1500" b="1">
                <a:sym typeface="+mn-ea"/>
              </a:rPr>
              <a:t>不会重入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3</a:t>
            </a:r>
            <a:r>
              <a:rPr lang="zh-CN" altLang="en-US" sz="1500">
                <a:sym typeface="+mn-ea"/>
              </a:rPr>
              <a:t>、其它情形下的自运算，通常会有重入的风险，因为整个自运算过程会分为</a:t>
            </a:r>
            <a:r>
              <a:rPr lang="en-US" altLang="zh-CN" sz="1500">
                <a:sym typeface="+mn-ea"/>
              </a:rPr>
              <a:t>“</a:t>
            </a:r>
            <a:r>
              <a:rPr lang="zh-CN" altLang="en-US" sz="1500">
                <a:sym typeface="+mn-ea"/>
              </a:rPr>
              <a:t>读、运算、写</a:t>
            </a:r>
            <a:r>
              <a:rPr lang="en-US" altLang="zh-CN" sz="1500">
                <a:sym typeface="+mn-ea"/>
              </a:rPr>
              <a:t>”</a:t>
            </a:r>
            <a:r>
              <a:rPr lang="zh-CN" altLang="en-US" sz="1500">
                <a:sym typeface="+mn-ea"/>
              </a:rPr>
              <a:t>三个步骤，一旦重入可能会导致数据出错，是</a:t>
            </a:r>
            <a:r>
              <a:rPr lang="zh-CN" altLang="en-US" sz="1500" b="1">
                <a:sym typeface="+mn-ea"/>
              </a:rPr>
              <a:t>不可重入</a:t>
            </a:r>
            <a:r>
              <a:rPr lang="zh-CN" altLang="en-US" sz="1500">
                <a:sym typeface="+mn-ea"/>
              </a:rPr>
              <a:t>的。</a:t>
            </a:r>
            <a:endParaRPr lang="zh-CN" altLang="en-US" sz="1500" b="1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非原子访问类型</a:t>
            </a:r>
            <a:br>
              <a:rPr lang="zh-CN" altLang="en-US" sz="1500" b="1"/>
            </a:br>
            <a:r>
              <a:rPr lang="zh-CN" altLang="en-US" sz="1500">
                <a:sym typeface="+mn-ea"/>
              </a:rPr>
              <a:t>寻址完成后，至少需两条汇编指令才能完成对目标变量的读访问或写访问。</a:t>
            </a:r>
            <a:br>
              <a:rPr lang="zh-CN" altLang="en-US" sz="1500">
                <a:sym typeface="+mn-ea"/>
              </a:rPr>
            </a:br>
            <a:r>
              <a:rPr lang="zh-CN" altLang="en-US" sz="1500"/>
              <a:t>非原子访问类型的全局变量，无论是读访问、写访问、自运算，都会有重入的风险。</a:t>
            </a:r>
            <a:br>
              <a:rPr lang="zh-CN" altLang="en-US" sz="1500"/>
            </a:br>
            <a:r>
              <a:rPr lang="zh-CN" altLang="en-US" sz="1500">
                <a:sym typeface="+mn-ea"/>
              </a:rPr>
              <a:t>如果存在重入的可能：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1</a:t>
            </a:r>
            <a:r>
              <a:rPr lang="zh-CN" altLang="en-US" sz="1500">
                <a:sym typeface="+mn-ea"/>
              </a:rPr>
              <a:t>、</a:t>
            </a:r>
            <a:r>
              <a:rPr lang="zh-CN" altLang="en-US" sz="1500"/>
              <a:t>如果仅是读访问之间的重入（简称</a:t>
            </a:r>
            <a:r>
              <a:rPr lang="en-US" altLang="zh-CN" sz="1500" b="1"/>
              <a:t>“</a:t>
            </a:r>
            <a:r>
              <a:rPr lang="zh-CN" altLang="en-US" sz="1500" b="1"/>
              <a:t>读读</a:t>
            </a:r>
            <a:r>
              <a:rPr lang="en-US" altLang="zh-CN" sz="1500" b="1"/>
              <a:t>”</a:t>
            </a:r>
            <a:r>
              <a:rPr lang="zh-CN" altLang="en-US" sz="1500"/>
              <a:t>），是</a:t>
            </a:r>
            <a:r>
              <a:rPr lang="zh-CN" altLang="en-US" sz="1500" b="1"/>
              <a:t>可重入</a:t>
            </a:r>
            <a:r>
              <a:rPr lang="zh-CN" altLang="en-US" sz="1500"/>
              <a:t>的；</a:t>
            </a:r>
            <a:br>
              <a:rPr lang="zh-CN" altLang="en-US" sz="1500"/>
            </a:br>
            <a:r>
              <a:rPr lang="en-US" altLang="zh-CN" sz="1500"/>
              <a:t>2</a:t>
            </a:r>
            <a:r>
              <a:rPr lang="zh-CN" altLang="en-US" sz="1500"/>
              <a:t>、如果是读访问与写访问之间</a:t>
            </a:r>
            <a:r>
              <a:rPr lang="zh-CN" altLang="en-US" sz="1500">
                <a:sym typeface="+mn-ea"/>
              </a:rPr>
              <a:t>的重入（简称</a:t>
            </a:r>
            <a:r>
              <a:rPr lang="en-US" altLang="zh-CN" sz="1500" b="1">
                <a:sym typeface="+mn-ea"/>
              </a:rPr>
              <a:t>“</a:t>
            </a:r>
            <a:r>
              <a:rPr lang="zh-CN" altLang="en-US" sz="1500" b="1">
                <a:sym typeface="+mn-ea"/>
              </a:rPr>
              <a:t>读写</a:t>
            </a:r>
            <a:r>
              <a:rPr lang="en-US" altLang="zh-CN" sz="1500" b="1">
                <a:sym typeface="+mn-ea"/>
              </a:rPr>
              <a:t>”</a:t>
            </a:r>
            <a:r>
              <a:rPr lang="zh-CN" altLang="en-US" sz="1500">
                <a:sym typeface="+mn-ea"/>
              </a:rPr>
              <a:t>），一旦重入，读出的是混合数据，所以是</a:t>
            </a:r>
            <a:r>
              <a:rPr lang="zh-CN" altLang="en-US" sz="1500" b="1">
                <a:sym typeface="+mn-ea"/>
              </a:rPr>
              <a:t>不可重入</a:t>
            </a:r>
            <a:r>
              <a:rPr lang="zh-CN" altLang="en-US" sz="1500">
                <a:sym typeface="+mn-ea"/>
              </a:rPr>
              <a:t>的。</a:t>
            </a:r>
            <a:br>
              <a:rPr lang="zh-CN" altLang="en-US" sz="1500">
                <a:sym typeface="+mn-ea"/>
              </a:rPr>
            </a:br>
            <a:r>
              <a:rPr lang="en-US" altLang="zh-CN" sz="1500">
                <a:sym typeface="+mn-ea"/>
              </a:rPr>
              <a:t>3</a:t>
            </a:r>
            <a:r>
              <a:rPr lang="zh-CN" altLang="en-US" sz="1500">
                <a:sym typeface="+mn-ea"/>
              </a:rPr>
              <a:t>、如果是</a:t>
            </a:r>
            <a:r>
              <a:rPr lang="zh-CN" altLang="en-US" sz="1500"/>
              <a:t>写访问与写访问之间的重入（简称</a:t>
            </a:r>
            <a:r>
              <a:rPr lang="en-US" altLang="zh-CN" sz="1500" b="1"/>
              <a:t>“</a:t>
            </a:r>
            <a:r>
              <a:rPr lang="zh-CN" altLang="en-US" sz="1500" b="1"/>
              <a:t>写写</a:t>
            </a:r>
            <a:r>
              <a:rPr lang="en-US" altLang="zh-CN" sz="1500" b="1"/>
              <a:t>”</a:t>
            </a:r>
            <a:r>
              <a:rPr lang="zh-CN" altLang="en-US" sz="1500"/>
              <a:t>），</a:t>
            </a:r>
            <a:r>
              <a:rPr lang="zh-CN" altLang="en-US" sz="1500">
                <a:sym typeface="+mn-ea"/>
              </a:rPr>
              <a:t>一旦重入，写入的是混合数据，</a:t>
            </a:r>
            <a:r>
              <a:rPr lang="zh-CN" altLang="en-US" sz="1500">
                <a:sym typeface="+mn-ea"/>
              </a:rPr>
              <a:t>所以</a:t>
            </a:r>
            <a:r>
              <a:rPr lang="zh-CN" altLang="en-US" sz="1500"/>
              <a:t>是</a:t>
            </a:r>
            <a:r>
              <a:rPr lang="zh-CN" altLang="en-US" sz="1500" b="1"/>
              <a:t>不可重入</a:t>
            </a:r>
            <a:r>
              <a:rPr lang="zh-CN" altLang="en-US" sz="1500"/>
              <a:t>的</a:t>
            </a:r>
            <a:r>
              <a:rPr lang="zh-CN" altLang="en-US" sz="1500">
                <a:sym typeface="+mn-ea"/>
              </a:rPr>
              <a:t>。</a:t>
            </a:r>
            <a:endParaRPr lang="zh-CN" altLang="en-US" sz="1500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sz="1500" b="1"/>
              <a:t>不可重入情形总结</a:t>
            </a:r>
            <a:br>
              <a:rPr lang="zh-CN" altLang="en-US" sz="1500" b="1"/>
            </a:br>
            <a:r>
              <a:rPr lang="en-US" altLang="zh-CN" sz="1500"/>
              <a:t>1</a:t>
            </a:r>
            <a:r>
              <a:rPr lang="zh-CN" altLang="en-US" sz="1500"/>
              <a:t>、非特定情形下的全局变量自运算。</a:t>
            </a:r>
            <a:br>
              <a:rPr lang="zh-CN" altLang="en-US" sz="1500"/>
            </a:br>
            <a:r>
              <a:rPr lang="en-US" altLang="zh-CN" sz="1500"/>
              <a:t>2</a:t>
            </a:r>
            <a:r>
              <a:rPr lang="zh-CN" altLang="en-US" sz="1500"/>
              <a:t>、非原子访问类型的</a:t>
            </a:r>
            <a:r>
              <a:rPr lang="en-US" altLang="zh-CN" sz="1500"/>
              <a:t>“</a:t>
            </a:r>
            <a:r>
              <a:rPr lang="zh-CN" altLang="en-US" sz="1500"/>
              <a:t>读写</a:t>
            </a:r>
            <a:r>
              <a:rPr lang="en-US" altLang="zh-CN" sz="1500"/>
              <a:t>”</a:t>
            </a:r>
            <a:r>
              <a:rPr lang="zh-CN" altLang="en-US" sz="1500"/>
              <a:t>或</a:t>
            </a:r>
            <a:r>
              <a:rPr lang="en-US" altLang="zh-CN" sz="1500"/>
              <a:t>“</a:t>
            </a:r>
            <a:r>
              <a:rPr lang="zh-CN" altLang="en-US" sz="1500"/>
              <a:t>写写</a:t>
            </a:r>
            <a:r>
              <a:rPr lang="en-US" altLang="zh-CN" sz="1500"/>
              <a:t>”</a:t>
            </a:r>
            <a:r>
              <a:rPr lang="zh-CN" altLang="en-US" sz="1500"/>
              <a:t>。</a:t>
            </a:r>
            <a:endParaRPr lang="zh-CN" altLang="en-US" sz="1500"/>
          </a:p>
          <a:p>
            <a:pPr marL="0" indent="0">
              <a:buNone/>
            </a:pPr>
            <a:br>
              <a:rPr lang="zh-CN" altLang="en-US" sz="1500"/>
            </a:br>
            <a:r>
              <a:rPr lang="zh-CN" altLang="en-US" sz="1500">
                <a:solidFill>
                  <a:schemeClr val="tx1"/>
                </a:solidFill>
                <a:sym typeface="+mn-ea"/>
              </a:rPr>
              <a:t>对于不可重入情形，如果存在重入的可能，应实行互斥访问。</a:t>
            </a:r>
            <a:endParaRPr lang="zh-CN" altLang="en-US" sz="15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内容占位符 4"/>
          <p:cNvGraphicFramePr/>
          <p:nvPr>
            <p:ph idx="1"/>
          </p:nvPr>
        </p:nvGraphicFramePr>
        <p:xfrm>
          <a:off x="838200" y="1008000"/>
          <a:ext cx="10515601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920"/>
                <a:gridCol w="2827655"/>
                <a:gridCol w="1400810"/>
                <a:gridCol w="644525"/>
                <a:gridCol w="644525"/>
                <a:gridCol w="645795"/>
                <a:gridCol w="648971"/>
                <a:gridCol w="650875"/>
                <a:gridCol w="644525"/>
              </a:tblGrid>
              <a:tr h="762000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C89</a:t>
                      </a:r>
                      <a:r>
                        <a:rPr lang="zh-CN" altLang="en-US" sz="1600"/>
                        <a:t>基本数据</a:t>
                      </a:r>
                      <a:r>
                        <a:rPr lang="zh-CN" altLang="en-US" sz="1600"/>
                        <a:t>类型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名称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完整</a:t>
                      </a:r>
                      <a:r>
                        <a:rPr lang="zh-CN" altLang="en-US" sz="1400" b="1"/>
                        <a:t>关键字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缩写</a:t>
                      </a:r>
                      <a:r>
                        <a:rPr lang="zh-CN" altLang="en-US" sz="1400" b="1"/>
                        <a:t>关键字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字节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/>
                        <a:t>原子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有符号字符型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无符合字符型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uchar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有符号短整型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short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short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无符号短整型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short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ushort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有符号长整型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无符号长整型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单精度浮点型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float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float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altLang="zh-CN" sz="1400" b="1"/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@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6576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双精度浮点型</a:t>
                      </a:r>
                      <a:endParaRPr lang="zh-CN" altLang="en-US" sz="1400" b="1">
                        <a:sym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double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double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>
                          <a:sym typeface="+mn-ea"/>
                        </a:rPr>
                        <a:t>|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576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/>
        </p:nvGraphicFramePr>
        <p:xfrm>
          <a:off x="838200" y="1008000"/>
          <a:ext cx="1051560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893"/>
                <a:gridCol w="1552893"/>
                <a:gridCol w="2129790"/>
                <a:gridCol w="1400810"/>
                <a:gridCol w="644525"/>
                <a:gridCol w="644525"/>
                <a:gridCol w="647383"/>
                <a:gridCol w="647383"/>
                <a:gridCol w="650875"/>
                <a:gridCol w="644525"/>
              </a:tblGrid>
              <a:tr h="762000">
                <a:tc grid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其它数据</a:t>
                      </a:r>
                      <a:r>
                        <a:rPr lang="zh-CN" altLang="en-US" sz="1600"/>
                        <a:t>类型</a:t>
                      </a:r>
                      <a:endParaRPr lang="zh-CN" altLang="en-US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MDK</a:t>
                      </a:r>
                      <a:endParaRPr lang="en-US" altLang="zh-CN" sz="1600"/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名称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标准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完整</a:t>
                      </a:r>
                      <a:r>
                        <a:rPr lang="zh-CN" altLang="en-US" sz="1400" b="1">
                          <a:sym typeface="+mn-ea"/>
                        </a:rPr>
                        <a:t>关键字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缩写</a:t>
                      </a:r>
                      <a:r>
                        <a:rPr lang="zh-CN" altLang="en-US" sz="1400" b="1">
                          <a:sym typeface="+mn-ea"/>
                        </a:rPr>
                        <a:t>关键字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字节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原子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枚举型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C89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enum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enum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2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4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有符号长长整型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/>
                        <a:t>C99</a:t>
                      </a:r>
                      <a:endParaRPr lang="en-US" altLang="zh-CN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signed long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llong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Arial" panose="020B0604020202020204" pitchFamily="34" charset="0"/>
                        </a:rPr>
                        <a:t>无符号长长整型</a:t>
                      </a:r>
                      <a:endParaRPr lang="zh-CN" altLang="en-US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/>
                        <a:t>C99</a:t>
                      </a:r>
                      <a:endParaRPr lang="en-US" altLang="zh-CN" sz="14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unsigned long long int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ullong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8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布尔型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C99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CosyOS</a:t>
                      </a:r>
                      <a:r>
                        <a:rPr lang="zh-CN" altLang="en-US" sz="1400" b="1">
                          <a:sym typeface="+mn-ea"/>
                        </a:rPr>
                        <a:t>布尔型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C89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bool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ym typeface="+mn-ea"/>
                        </a:rPr>
                        <a:t>位类型</a:t>
                      </a:r>
                      <a:endParaRPr lang="zh-CN" altLang="en-US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ym typeface="+mn-ea"/>
                        </a:rPr>
                        <a:t>C51</a:t>
                      </a:r>
                      <a:r>
                        <a:rPr lang="zh-CN" altLang="en-US" sz="1400" b="1">
                          <a:sym typeface="+mn-ea"/>
                        </a:rPr>
                        <a:t>、</a:t>
                      </a:r>
                      <a:r>
                        <a:rPr lang="en-US" altLang="zh-CN" sz="1400" b="1">
                          <a:sym typeface="+mn-ea"/>
                        </a:rPr>
                        <a:t>C251</a:t>
                      </a:r>
                      <a:endParaRPr lang="en-US" altLang="zh-CN" sz="1400" b="1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bit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  <a:sym typeface="+mn-ea"/>
                        </a:rPr>
                        <a:t>bit</a:t>
                      </a:r>
                      <a:endParaRPr lang="en-US" altLang="zh-CN" sz="1400" b="1">
                        <a:solidFill>
                          <a:srgbClr val="00206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1/8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1/8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zh-CN" altLang="en-US" sz="1400" b="1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 hMerge="1">
                  <a:tcPr anchor="ctr" anchorCtr="0"/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z="3600" b="1"/>
              <a:t>C99</a:t>
            </a:r>
            <a:r>
              <a:rPr lang="zh-CN" altLang="en-US" sz="3600" b="1">
                <a:sym typeface="+mn-ea"/>
              </a:rPr>
              <a:t>别名</a:t>
            </a:r>
            <a:r>
              <a:rPr lang="zh-CN" altLang="en-US" sz="3600" b="1"/>
              <a:t>整型的原子</a:t>
            </a:r>
            <a:r>
              <a:rPr lang="zh-CN" altLang="en-US" sz="3600" b="1"/>
              <a:t>性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C99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别名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整型具有良好的可移植性，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可方便不同编译环境下的移植，建议用户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采用。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7665"/>
                <a:gridCol w="1367790"/>
                <a:gridCol w="1325880"/>
                <a:gridCol w="1524000"/>
                <a:gridCol w="1421130"/>
              </a:tblGrid>
              <a:tr h="10007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C99</a:t>
                      </a:r>
                      <a:r>
                        <a:rPr lang="zh-CN" altLang="en-US" sz="2000" spc="130"/>
                        <a:t>别名</a:t>
                      </a:r>
                      <a:r>
                        <a:rPr lang="zh-CN" altLang="en-US" sz="2000" spc="130">
                          <a:sym typeface="+mn-ea"/>
                        </a:rPr>
                        <a:t>整型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spc="130"/>
                        <a:t>字节</a:t>
                      </a:r>
                      <a:endParaRPr lang="zh-CN" altLang="en-US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C51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C251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spc="130"/>
                        <a:t>MDK</a:t>
                      </a:r>
                      <a:endParaRPr lang="en-US" altLang="zh-CN" sz="2000" spc="130"/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int8_t / uint8_t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1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int16_t / uint16_t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2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690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int32_t / uint32_t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4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altLang="zh-CN" sz="1800" b="1" spc="13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@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 altLang="zh-CN" sz="1800" b="1" spc="130">
                        <a:solidFill>
                          <a:srgbClr val="00B05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  <a:tr h="59753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002060"/>
                          </a:solidFill>
                        </a:rPr>
                        <a:t>int64_t / uint64_t</a:t>
                      </a:r>
                      <a:endParaRPr lang="en-US" altLang="zh-CN" sz="18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/>
                        <a:t>8</a:t>
                      </a:r>
                      <a:endParaRPr lang="en-US" altLang="zh-CN" sz="1800" spc="130"/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FF0000"/>
                          </a:solidFill>
                        </a:rPr>
                        <a:t>✘</a:t>
                      </a:r>
                      <a:endParaRPr lang="zh-CN" altLang="en-US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altLang="zh-CN" sz="18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指针类型的原子性</a:t>
            </a:r>
            <a:endParaRPr lang="zh-CN" altLang="en-US" sz="40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指针的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size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和原子性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，仅与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指针域</a:t>
            </a:r>
            <a:r>
              <a:rPr lang="en-US" altLang="zh-CN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相关，与指针所指向的数据类型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无关。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下面，将分为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b="1" spc="130" dirty="0">
                <a:ln>
                  <a:noFill/>
                  <a:prstDash val="sysDot"/>
                </a:ln>
                <a:sym typeface="+mn-ea"/>
              </a:rPr>
              <a:t>未指定指针域（泛指针域）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和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“</a:t>
            </a:r>
            <a:r>
              <a:rPr lang="zh-CN" altLang="en-US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指定指针域</a:t>
            </a:r>
            <a:r>
              <a:rPr lang="en-US" altLang="zh-CN" sz="1400" b="1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”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两种情况来分别</a:t>
            </a: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讨论。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175"/>
                <a:gridCol w="4025265"/>
                <a:gridCol w="1009015"/>
                <a:gridCol w="1985010"/>
              </a:tblGrid>
              <a:tr h="7010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泛指针域</a:t>
                      </a:r>
                      <a:r>
                        <a:rPr lang="en-US" altLang="zh-CN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altLang="zh-CN" sz="21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*</a:t>
                      </a:r>
                      <a:endParaRPr lang="en-US" altLang="zh-CN" sz="21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字节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原子</a:t>
                      </a:r>
                      <a:endParaRPr lang="zh-CN" altLang="en-US" sz="21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70231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C51</a:t>
                      </a:r>
                      <a:endParaRPr lang="en-US" altLang="zh-CN" sz="19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9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No</a:t>
                      </a:r>
                      <a:endParaRPr lang="en-US" altLang="zh-CN" sz="19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 row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C251</a:t>
                      </a:r>
                      <a:endParaRPr lang="en-US" altLang="zh-CN" sz="19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Tiny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XTiny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Yes</a:t>
                      </a:r>
                      <a:endParaRPr lang="en-US" altLang="zh-CN" sz="1900" b="1" spc="13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 v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Small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XSmall</a:t>
                      </a:r>
                      <a:r>
                        <a:rPr lang="zh-CN" altLang="en-US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Large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|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@</a:t>
                      </a:r>
                      <a:endParaRPr lang="en-US" altLang="zh-CN" sz="1900" b="1" spc="13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66230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MDK</a:t>
                      </a:r>
                      <a:endParaRPr lang="en-US" altLang="zh-CN" sz="19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gridSpan="2"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900" b="0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Yes</a:t>
                      </a:r>
                      <a:endParaRPr lang="en-US" altLang="zh-CN" sz="1900" b="1" spc="130">
                        <a:solidFill>
                          <a:srgbClr val="00B05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内容占位符 5"/>
          <p:cNvGraphicFramePr/>
          <p:nvPr>
            <p:ph idx="1"/>
          </p:nvPr>
        </p:nvGraphicFramePr>
        <p:xfrm>
          <a:off x="838200" y="1008000"/>
          <a:ext cx="10515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762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指定指针</a:t>
                      </a:r>
                      <a:r>
                        <a:rPr lang="zh-CN" altLang="en-US" sz="1600"/>
                        <a:t>域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600"/>
                        <a:t>字节</a:t>
                      </a:r>
                      <a:endParaRPr lang="zh-CN" altLang="en-US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C251</a:t>
                      </a:r>
                      <a:endParaRPr lang="en-US" altLang="zh-CN" sz="1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/>
                        <a:t>C51</a:t>
                      </a:r>
                      <a:endParaRPr lang="en-US" altLang="zh-CN" sz="1600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idata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pdata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1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xdata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code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en-US" altLang="zh-CN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No</a:t>
                      </a: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edata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rowSpan="5">
                  <a:txBody>
                    <a:bodyPr/>
                    <a:p>
                      <a:pPr algn="ctr">
                        <a:buNone/>
                      </a:pPr>
                      <a:endParaRPr lang="en-US" altLang="zh-CN" sz="1400" b="1" spc="130">
                        <a:solidFill>
                          <a:srgbClr val="00B050"/>
                        </a:solidFill>
                        <a:sym typeface="+mn-ea"/>
                      </a:endParaRPr>
                    </a:p>
                  </a:txBody>
                  <a:tcPr anchor="ctr" anchorCtr="0"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ecode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near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2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Yes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vMerge="1">
                  <a:tcPr anchor="ctr" anchorCtr="0">
                    <a:solidFill>
                      <a:srgbClr val="E9ECF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far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CFD6EC"/>
                    </a:solidFill>
                  </a:tcPr>
                </a:tc>
                <a:tc vMerge="1">
                  <a:tcPr anchor="ctr" anchorCtr="0"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rgbClr val="002060"/>
                          </a:solidFill>
                        </a:rPr>
                        <a:t>huge 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altLang="zh-CN" sz="14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/>
                        <a:t>4</a:t>
                      </a:r>
                      <a:endParaRPr lang="en-US" altLang="zh-CN" sz="1400"/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spc="130">
                          <a:solidFill>
                            <a:srgbClr val="00B050"/>
                          </a:solidFill>
                          <a:sym typeface="+mn-ea"/>
                        </a:rPr>
                        <a:t>d</a:t>
                      </a:r>
                      <a:r>
                        <a:rPr lang="en-US" altLang="zh-CN" sz="1400" b="1" spc="13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r>
                        <a:rPr lang="en-US" altLang="zh-CN" sz="1400" b="1" spc="130">
                          <a:solidFill>
                            <a:srgbClr val="FF0000"/>
                          </a:solidFill>
                          <a:sym typeface="+mn-ea"/>
                        </a:rPr>
                        <a:t>@</a:t>
                      </a:r>
                      <a:endParaRPr lang="zh-CN" altLang="en-US" sz="1400" b="1" spc="13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anchorCtr="0">
                    <a:solidFill>
                      <a:srgbClr val="E9ECF6"/>
                    </a:solidFill>
                  </a:tcPr>
                </a:tc>
                <a:tc vMerge="1">
                  <a:tcPr anchor="ctr" anchorCtr="0">
                    <a:solidFill>
                      <a:srgbClr val="E9ECF6"/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600" b="1"/>
              <a:t>结构类型的原子</a:t>
            </a:r>
            <a:r>
              <a:rPr lang="zh-CN" altLang="en-US" sz="3600" b="1"/>
              <a:t>性</a:t>
            </a:r>
            <a:endParaRPr lang="zh-CN" altLang="en-US" sz="3600" b="1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单击此处添加文本具体内容，简明扼要地阐述您的观点。根据需要可酌情增减文字，以便观者准确地理解您传达的思想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820"/>
                <a:gridCol w="1759585"/>
                <a:gridCol w="1735455"/>
                <a:gridCol w="4586605"/>
              </a:tblGrid>
              <a:tr h="88455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结构类型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关键字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原子访问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100"/>
                        <a:t>补充说明</a:t>
                      </a:r>
                      <a:endParaRPr lang="zh-CN" altLang="en-US" sz="210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共用体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2060"/>
                          </a:solidFill>
                        </a:rPr>
                        <a:t>union</a:t>
                      </a:r>
                      <a:endParaRPr lang="en-US" altLang="zh-CN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B050"/>
                          </a:solidFill>
                        </a:rPr>
                        <a:t>Y</a:t>
                      </a:r>
                      <a:r>
                        <a:rPr lang="en-US" altLang="zh-CN" sz="1900" b="1" spc="130"/>
                        <a:t>/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en-US" altLang="zh-CN" sz="1900" b="1" spc="130">
                        <a:solidFill>
                          <a:srgbClr val="FF000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由各成员的数据类型分别决定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  <a:tr h="8356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结构体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002060"/>
                          </a:solidFill>
                        </a:rPr>
                        <a:t>struct</a:t>
                      </a:r>
                      <a:endParaRPr lang="en-US" altLang="zh-CN" sz="1900" b="1" spc="130">
                        <a:solidFill>
                          <a:srgbClr val="002060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ym typeface="+mn-ea"/>
                        </a:rPr>
                        <a:t>[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n-US" altLang="zh-CN" sz="1900" b="1" spc="13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altLang="zh-CN" sz="1900" b="1" spc="130">
                        <a:solidFill>
                          <a:schemeClr val="tx1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通常</a:t>
                      </a:r>
                      <a:r>
                        <a:rPr lang="zh-CN" altLang="en-US" sz="1900" spc="130"/>
                        <a:t>需要考虑整体性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  <a:tr h="83502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/>
                        <a:t>数</a:t>
                      </a:r>
                      <a:r>
                        <a:rPr lang="en-US" altLang="zh-CN" sz="1900" b="1" spc="130"/>
                        <a:t>    </a:t>
                      </a:r>
                      <a:r>
                        <a:rPr lang="zh-CN" altLang="en-US" sz="1900" b="1" spc="130"/>
                        <a:t>组</a:t>
                      </a:r>
                      <a:endParaRPr lang="zh-CN" altLang="en-US" sz="1900" b="1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ym typeface="+mn-ea"/>
                        </a:rPr>
                        <a:t>[</a:t>
                      </a:r>
                      <a:r>
                        <a:rPr lang="en-US" altLang="zh-CN" sz="1900" b="1" spc="13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n-US" altLang="zh-CN" sz="1900" b="1" spc="13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altLang="zh-CN" sz="1900" b="1" spc="130">
                        <a:solidFill>
                          <a:schemeClr val="tx1"/>
                        </a:solidFill>
                      </a:endParaRPr>
                    </a:p>
                  </a:txBody>
                  <a:tcPr marL="215900" marR="215900" marT="133350" marB="133350" anchor="ctr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spc="130"/>
                        <a:t>必须考虑整体性</a:t>
                      </a:r>
                      <a:endParaRPr lang="zh-CN" altLang="en-US" sz="1900" spc="130"/>
                    </a:p>
                  </a:txBody>
                  <a:tcPr marL="215900" marR="215900" marT="133350" marB="133350" anchor="ctr"/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10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1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2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1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1"/>
</p:tagLst>
</file>

<file path=ppt/tags/tag12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1"/>
</p:tagLst>
</file>

<file path=ppt/tags/tag13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49.xml><?xml version="1.0" encoding="utf-8"?>
<p:tagLst xmlns:p="http://schemas.openxmlformats.org/presentationml/2006/main"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BEAUTIFY_FLAG" val="#wm#"/>
  <p:tag name="KSO_WM_TEMPLATE_CATEGORY" val="custom"/>
  <p:tag name="KSO_WM_TEMPLATE_INDEX" val="2018182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1078_1"/>
  <p:tag name="KSO_WM_TEMPLATE_CATEGORY" val="custom"/>
  <p:tag name="KSO_WM_TEMPLATE_INDEX" val="20181822"/>
  <p:tag name="KSO_WM_TEMPLATE_SUBCATEGORY" val="0"/>
  <p:tag name="KSO_WM_TEMPLATE_THUMBS_INDEX" val="1、8、11、15、21、24、25、28、33、34"/>
  <p:tag name="KSO_WM_TEMPLATE_MASTER_TYPE" val="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TABLE_ENDDRAG_ORIGIN_RECT" val="828*120"/>
  <p:tag name="TABLE_ENDDRAG_RECT" val="66*375*828*120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185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19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3665_1*y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65_1*a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单击此处添加大标题内容"/>
</p:tagLst>
</file>

<file path=ppt/tags/tag204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65_1*f*1"/>
  <p:tag name="KSO_WM_TEMPLATE_CATEGORY" val="diagram"/>
  <p:tag name="KSO_WM_TEMPLATE_INDEX" val="20203665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65_1*i*1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65_1*i*3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65_1*i*4"/>
  <p:tag name="KSO_WM_TEMPLATE_CATEGORY" val="diagram"/>
  <p:tag name="KSO_WM_TEMPLATE_INDEX" val="20203665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ID" val="diagram2020366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5"/>
  <p:tag name="KSO_WM_SLIDE_POSITION" val="0*30"/>
  <p:tag name="KSO_WM_TAG_VERSION" val="1.0"/>
  <p:tag name="KSO_WM_BEAUTIFY_FLAG" val="#wm#"/>
  <p:tag name="KSO_WM_TEMPLATE_CATEGORY" val="diagram"/>
  <p:tag name="KSO_WM_TEMPLATE_INDEX" val="20203665"/>
  <p:tag name="KSO_WM_SLIDE_LAYOUT" val="a_f_y"/>
  <p:tag name="KSO_WM_SLIDE_LAYOUT_CNT" val="1_1_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021_1*i*5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021_1*i*4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021_1*i*1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021_1*i*2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021_1*i*3"/>
  <p:tag name="KSO_WM_TEMPLATE_CATEGORY" val="diagram"/>
  <p:tag name="KSO_WM_TEMPLATE_INDEX" val="20204021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ISCONTENTS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021_1*a*1"/>
  <p:tag name="KSO_WM_TEMPLATE_CATEGORY" val="diagram"/>
  <p:tag name="KSO_WM_TEMPLATE_INDEX" val="20204021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215.xml><?xml version="1.0" encoding="utf-8"?>
<p:tagLst xmlns:p="http://schemas.openxmlformats.org/presentationml/2006/main"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021_1*f*1"/>
  <p:tag name="KSO_WM_TEMPLATE_CATEGORY" val="diagram"/>
  <p:tag name="KSO_WM_TEMPLATE_INDEX" val="20204021"/>
  <p:tag name="KSO_WM_UNIT_LAYERLEVEL" val="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SUBTYPE" val="a"/>
</p:tagLst>
</file>

<file path=ppt/tags/tag216.xml><?xml version="1.0" encoding="utf-8"?>
<p:tagLst xmlns:p="http://schemas.openxmlformats.org/presentationml/2006/main">
  <p:tag name="KSO_WM_SLIDE_ID" val="diagram2020402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26"/>
  <p:tag name="KSO_WM_SLIDE_POSITION" val="0*-2"/>
  <p:tag name="KSO_WM_TAG_VERSION" val="1.0"/>
  <p:tag name="KSO_WM_BEAUTIFY_FLAG" val="#wm#"/>
  <p:tag name="KSO_WM_TEMPLATE_CATEGORY" val="diagram"/>
  <p:tag name="KSO_WM_TEMPLATE_INDEX" val="20204021"/>
  <p:tag name="KSO_WM_SLIDE_LAYOUT" val="a_f"/>
  <p:tag name="KSO_WM_SLIDE_LAYOUT_CNT" val="1_1"/>
</p:tagLst>
</file>

<file path=ppt/tags/tag2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181822"/>
</p:tagLst>
</file>

<file path=ppt/tags/tag236.xml><?xml version="1.0" encoding="utf-8"?>
<p:tagLst xmlns:p="http://schemas.openxmlformats.org/presentationml/2006/main">
  <p:tag name="commondata" val="eyJoZGlkIjoiNTdiNmNiYTczYmZhNDAwMmU3NzU1ZDYxMzgyZWY1MTkifQ=="/>
  <p:tag name="resource_record_key" val="{&quot;13&quot;:[4721934,4364974],&quot;65&quot;:[20182960],&quot;70&quot;:[3312359,3317056,3312361,3317082,3313650]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92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1"/>
  <p:tag name="KSO_WM_UNIT_SUBTYPE" val="h"/>
  <p:tag name="KSO_WM_UNIT_TYPE" val="i"/>
  <p:tag name="KSO_WM_UNIT_INDEX" val="1"/>
  <p:tag name="KSO_WM_UNIT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ags/tag99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20181822">
      <a:dk1>
        <a:srgbClr val="000000"/>
      </a:dk1>
      <a:lt1>
        <a:srgbClr val="FFFFFF"/>
      </a:lt1>
      <a:dk2>
        <a:srgbClr val="262626"/>
      </a:dk2>
      <a:lt2>
        <a:srgbClr val="454545"/>
      </a:lt2>
      <a:accent1>
        <a:srgbClr val="095492"/>
      </a:accent1>
      <a:accent2>
        <a:srgbClr val="1A63A8"/>
      </a:accent2>
      <a:accent3>
        <a:srgbClr val="2B72BE"/>
      </a:accent3>
      <a:accent4>
        <a:srgbClr val="3D80D3"/>
      </a:accent4>
      <a:accent5>
        <a:srgbClr val="4E8FE9"/>
      </a:accent5>
      <a:accent6>
        <a:srgbClr val="5F9EFF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5797</Words>
  <Application>WPS 演示</Application>
  <PresentationFormat>宽屏</PresentationFormat>
  <Paragraphs>893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黑体</vt:lpstr>
      <vt:lpstr>Arial Unicode MS</vt:lpstr>
      <vt:lpstr>Calibri</vt:lpstr>
      <vt:lpstr>微软雅黑 Light</vt:lpstr>
      <vt:lpstr>WPS</vt:lpstr>
      <vt:lpstr>1_Office 主题​​</vt:lpstr>
      <vt:lpstr>第三章  CosyOS 互斥访问</vt:lpstr>
      <vt:lpstr>资源与访问</vt:lpstr>
      <vt:lpstr>全局变量访问</vt:lpstr>
      <vt:lpstr>PowerPoint 演示文稿</vt:lpstr>
      <vt:lpstr>PowerPoint 演示文稿</vt:lpstr>
      <vt:lpstr>C99别名整型的原子性</vt:lpstr>
      <vt:lpstr>指针类型的原子性</vt:lpstr>
      <vt:lpstr>PowerPoint 演示文稿</vt:lpstr>
      <vt:lpstr>结构类型的原子性</vt:lpstr>
      <vt:lpstr>寄存器访问</vt:lpstr>
      <vt:lpstr>PowerPoint 演示文稿</vt:lpstr>
      <vt:lpstr>PowerPoint 演示文稿</vt:lpstr>
      <vt:lpstr>C51的可重入栈</vt:lpstr>
      <vt:lpstr>PowerPoint 演示文稿</vt:lpstr>
      <vt:lpstr>PowerPoint 演示文稿</vt:lpstr>
      <vt:lpstr>C51 / C251 standard library functions</vt:lpstr>
      <vt:lpstr>ARM C and C++ library functions</vt:lpstr>
      <vt:lpstr>CosyOS-II 调用函数注意事项</vt:lpstr>
      <vt:lpstr>等效替换法</vt:lpstr>
      <vt:lpstr>其它方法</vt:lpstr>
      <vt:lpstr>CosyOS-II 临界区</vt:lpstr>
      <vt:lpstr>CosyOS-II 互斥访问方案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我是谁？</cp:lastModifiedBy>
  <cp:revision>4949</cp:revision>
  <dcterms:created xsi:type="dcterms:W3CDTF">2023-08-09T12:44:00Z</dcterms:created>
  <dcterms:modified xsi:type="dcterms:W3CDTF">2024-05-18T06:14:14Z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2052-12.1.0.16417</vt:lpwstr>
  </property>
</Properties>
</file>