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24"/>
  </p:handoutMasterIdLst>
  <p:sldIdLst>
    <p:sldId id="846" r:id="rId4"/>
    <p:sldId id="1477" r:id="rId6"/>
    <p:sldId id="2861" r:id="rId7"/>
    <p:sldId id="2902" r:id="rId8"/>
    <p:sldId id="2730" r:id="rId9"/>
    <p:sldId id="2729" r:id="rId10"/>
    <p:sldId id="2728" r:id="rId11"/>
    <p:sldId id="2662" r:id="rId12"/>
    <p:sldId id="2903" r:id="rId13"/>
    <p:sldId id="2731" r:id="rId14"/>
    <p:sldId id="2732" r:id="rId15"/>
    <p:sldId id="2733" r:id="rId16"/>
    <p:sldId id="2734" r:id="rId17"/>
    <p:sldId id="2735" r:id="rId18"/>
    <p:sldId id="2986" r:id="rId19"/>
    <p:sldId id="1478" r:id="rId20"/>
    <p:sldId id="1562" r:id="rId21"/>
    <p:sldId id="1597" r:id="rId22"/>
    <p:sldId id="3017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9ECF6"/>
    <a:srgbClr val="CFD6E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8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D7FB6-33A6-4B46-9D9E-B7F8393CCC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0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/>
          <p:cNvSpPr/>
          <p:nvPr>
            <p:custDataLst>
              <p:tags r:id="rId2"/>
            </p:custDataLst>
          </p:nvPr>
        </p:nvSpPr>
        <p:spPr>
          <a:xfrm rot="20096407">
            <a:off x="1991458" y="4558282"/>
            <a:ext cx="10797331" cy="407869"/>
          </a:xfrm>
          <a:custGeom>
            <a:avLst/>
            <a:gdLst>
              <a:gd name="connsiteX0" fmla="*/ 10797331 w 10797331"/>
              <a:gd name="connsiteY0" fmla="*/ 0 h 407869"/>
              <a:gd name="connsiteX1" fmla="*/ 10768725 w 10797331"/>
              <a:gd name="connsiteY1" fmla="*/ 49370 h 407869"/>
              <a:gd name="connsiteX2" fmla="*/ 7791272 w 10797331"/>
              <a:gd name="connsiteY2" fmla="*/ 49370 h 407869"/>
              <a:gd name="connsiteX3" fmla="*/ 7583976 w 10797331"/>
              <a:gd name="connsiteY3" fmla="*/ 156716 h 407869"/>
              <a:gd name="connsiteX4" fmla="*/ 7369408 w 10797331"/>
              <a:gd name="connsiteY4" fmla="*/ 322541 h 407869"/>
              <a:gd name="connsiteX5" fmla="*/ 7296546 w 10797331"/>
              <a:gd name="connsiteY5" fmla="*/ 407869 h 407869"/>
              <a:gd name="connsiteX6" fmla="*/ 872294 w 10797331"/>
              <a:gd name="connsiteY6" fmla="*/ 407869 h 407869"/>
              <a:gd name="connsiteX7" fmla="*/ 0 w 10797331"/>
              <a:gd name="connsiteY7" fmla="*/ 1 h 407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7331" h="407869">
                <a:moveTo>
                  <a:pt x="10797331" y="0"/>
                </a:moveTo>
                <a:lnTo>
                  <a:pt x="10768725" y="49370"/>
                </a:lnTo>
                <a:lnTo>
                  <a:pt x="7791272" y="49370"/>
                </a:lnTo>
                <a:lnTo>
                  <a:pt x="7583976" y="156716"/>
                </a:lnTo>
                <a:cubicBezTo>
                  <a:pt x="7506140" y="206014"/>
                  <a:pt x="7434144" y="261405"/>
                  <a:pt x="7369408" y="322541"/>
                </a:cubicBezTo>
                <a:lnTo>
                  <a:pt x="7296546" y="407869"/>
                </a:lnTo>
                <a:lnTo>
                  <a:pt x="872294" y="407869"/>
                </a:lnTo>
                <a:lnTo>
                  <a:pt x="0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>
            <p:custDataLst>
              <p:tags r:id="rId3"/>
            </p:custDataLst>
          </p:nvPr>
        </p:nvSpPr>
        <p:spPr>
          <a:xfrm rot="9393631">
            <a:off x="-521384" y="1732565"/>
            <a:ext cx="10673913" cy="407171"/>
          </a:xfrm>
          <a:custGeom>
            <a:avLst/>
            <a:gdLst>
              <a:gd name="connsiteX0" fmla="*/ 0 w 10673913"/>
              <a:gd name="connsiteY0" fmla="*/ 1 h 407171"/>
              <a:gd name="connsiteX1" fmla="*/ 10673913 w 10673913"/>
              <a:gd name="connsiteY1" fmla="*/ 0 h 407171"/>
              <a:gd name="connsiteX2" fmla="*/ 10652544 w 10673913"/>
              <a:gd name="connsiteY2" fmla="*/ 49286 h 407171"/>
              <a:gd name="connsiteX3" fmla="*/ 7466400 w 10673913"/>
              <a:gd name="connsiteY3" fmla="*/ 49286 h 407171"/>
              <a:gd name="connsiteX4" fmla="*/ 7285887 w 10673913"/>
              <a:gd name="connsiteY4" fmla="*/ 156448 h 407171"/>
              <a:gd name="connsiteX5" fmla="*/ 7099040 w 10673913"/>
              <a:gd name="connsiteY5" fmla="*/ 321988 h 407171"/>
              <a:gd name="connsiteX6" fmla="*/ 7035594 w 10673913"/>
              <a:gd name="connsiteY6" fmla="*/ 407171 h 407171"/>
              <a:gd name="connsiteX7" fmla="*/ 939139 w 10673913"/>
              <a:gd name="connsiteY7" fmla="*/ 407171 h 40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3913" h="407171">
                <a:moveTo>
                  <a:pt x="0" y="1"/>
                </a:moveTo>
                <a:lnTo>
                  <a:pt x="10673913" y="0"/>
                </a:lnTo>
                <a:lnTo>
                  <a:pt x="10652544" y="49286"/>
                </a:lnTo>
                <a:lnTo>
                  <a:pt x="7466400" y="49286"/>
                </a:lnTo>
                <a:lnTo>
                  <a:pt x="7285887" y="156448"/>
                </a:lnTo>
                <a:cubicBezTo>
                  <a:pt x="7218107" y="205661"/>
                  <a:pt x="7155414" y="260957"/>
                  <a:pt x="7099040" y="321988"/>
                </a:cubicBezTo>
                <a:lnTo>
                  <a:pt x="7035594" y="407171"/>
                </a:lnTo>
                <a:lnTo>
                  <a:pt x="939139" y="407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Freeform 60"/>
          <p:cNvSpPr/>
          <p:nvPr>
            <p:custDataLst>
              <p:tags r:id="rId4"/>
            </p:custDataLst>
          </p:nvPr>
        </p:nvSpPr>
        <p:spPr bwMode="auto">
          <a:xfrm rot="16200000">
            <a:off x="10897708" y="5555360"/>
            <a:ext cx="791131" cy="1797457"/>
          </a:xfrm>
          <a:custGeom>
            <a:avLst/>
            <a:gdLst>
              <a:gd name="T0" fmla="*/ 0 w 1993"/>
              <a:gd name="T1" fmla="*/ 0 h 3650"/>
              <a:gd name="T2" fmla="*/ 0 w 1993"/>
              <a:gd name="T3" fmla="*/ 2389187 h 3650"/>
              <a:gd name="T4" fmla="*/ 1304573 w 1993"/>
              <a:gd name="T5" fmla="*/ 0 h 3650"/>
              <a:gd name="T6" fmla="*/ 0 w 1993"/>
              <a:gd name="T7" fmla="*/ 0 h 36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" h="3650">
                <a:moveTo>
                  <a:pt x="0" y="0"/>
                </a:moveTo>
                <a:lnTo>
                  <a:pt x="0" y="3650"/>
                </a:lnTo>
                <a:lnTo>
                  <a:pt x="199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任意多边形: 形状 9"/>
          <p:cNvSpPr/>
          <p:nvPr>
            <p:custDataLst>
              <p:tags r:id="rId5"/>
            </p:custDataLst>
          </p:nvPr>
        </p:nvSpPr>
        <p:spPr bwMode="auto">
          <a:xfrm rot="16200000">
            <a:off x="10694421" y="4954998"/>
            <a:ext cx="1384561" cy="1610598"/>
          </a:xfrm>
          <a:custGeom>
            <a:avLst/>
            <a:gdLst>
              <a:gd name="connsiteX0" fmla="*/ 1384561 w 1384561"/>
              <a:gd name="connsiteY0" fmla="*/ 1438008 h 1610598"/>
              <a:gd name="connsiteX1" fmla="*/ 977219 w 1384561"/>
              <a:gd name="connsiteY1" fmla="*/ 1610598 h 1610598"/>
              <a:gd name="connsiteX2" fmla="*/ 0 w 1384561"/>
              <a:gd name="connsiteY2" fmla="*/ 1610598 h 1610598"/>
              <a:gd name="connsiteX3" fmla="*/ 130095 w 1384561"/>
              <a:gd name="connsiteY3" fmla="*/ 1322769 h 1610598"/>
              <a:gd name="connsiteX4" fmla="*/ 649656 w 1384561"/>
              <a:gd name="connsiteY4" fmla="*/ 1135418 h 1610598"/>
              <a:gd name="connsiteX5" fmla="*/ 393863 w 1384561"/>
              <a:gd name="connsiteY5" fmla="*/ 697794 h 1610598"/>
              <a:gd name="connsiteX6" fmla="*/ 707765 w 1384561"/>
              <a:gd name="connsiteY6" fmla="*/ 0 h 161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84561" h="1610598">
                <a:moveTo>
                  <a:pt x="1384561" y="1438008"/>
                </a:moveTo>
                <a:lnTo>
                  <a:pt x="977219" y="1610598"/>
                </a:lnTo>
                <a:lnTo>
                  <a:pt x="0" y="1610598"/>
                </a:lnTo>
                <a:lnTo>
                  <a:pt x="130095" y="1322769"/>
                </a:lnTo>
                <a:lnTo>
                  <a:pt x="649656" y="1135418"/>
                </a:lnTo>
                <a:lnTo>
                  <a:pt x="393863" y="697794"/>
                </a:lnTo>
                <a:lnTo>
                  <a:pt x="707765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/>
          <p:cNvSpPr/>
          <p:nvPr>
            <p:custDataLst>
              <p:tags r:id="rId6"/>
            </p:custDataLst>
          </p:nvPr>
        </p:nvSpPr>
        <p:spPr bwMode="auto">
          <a:xfrm rot="5608145">
            <a:off x="276544" y="-371533"/>
            <a:ext cx="1104282" cy="1714754"/>
          </a:xfrm>
          <a:custGeom>
            <a:avLst/>
            <a:gdLst>
              <a:gd name="connsiteX0" fmla="*/ 0 w 1104282"/>
              <a:gd name="connsiteY0" fmla="*/ 0 h 1714754"/>
              <a:gd name="connsiteX1" fmla="*/ 1104282 w 1104282"/>
              <a:gd name="connsiteY1" fmla="*/ 0 h 1714754"/>
              <a:gd name="connsiteX2" fmla="*/ 487110 w 1104282"/>
              <a:gd name="connsiteY2" fmla="*/ 1691526 h 1714754"/>
              <a:gd name="connsiteX3" fmla="*/ 103950 w 1104282"/>
              <a:gd name="connsiteY3" fmla="*/ 1714754 h 1714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282" h="1714754">
                <a:moveTo>
                  <a:pt x="0" y="0"/>
                </a:moveTo>
                <a:lnTo>
                  <a:pt x="1104282" y="0"/>
                </a:lnTo>
                <a:lnTo>
                  <a:pt x="487110" y="1691526"/>
                </a:lnTo>
                <a:lnTo>
                  <a:pt x="103950" y="1714754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/>
          <p:cNvSpPr/>
          <p:nvPr>
            <p:custDataLst>
              <p:tags r:id="rId7"/>
            </p:custDataLst>
          </p:nvPr>
        </p:nvSpPr>
        <p:spPr bwMode="auto">
          <a:xfrm rot="5608145">
            <a:off x="215709" y="628747"/>
            <a:ext cx="1360921" cy="1881608"/>
          </a:xfrm>
          <a:custGeom>
            <a:avLst/>
            <a:gdLst>
              <a:gd name="connsiteX0" fmla="*/ 0 w 1360921"/>
              <a:gd name="connsiteY0" fmla="*/ 1881608 h 1881608"/>
              <a:gd name="connsiteX1" fmla="*/ 107746 w 1360921"/>
              <a:gd name="connsiteY1" fmla="*/ 1594042 h 1881608"/>
              <a:gd name="connsiteX2" fmla="*/ 626772 w 1360921"/>
              <a:gd name="connsiteY2" fmla="*/ 1368269 h 1881608"/>
              <a:gd name="connsiteX3" fmla="*/ 371243 w 1360921"/>
              <a:gd name="connsiteY3" fmla="*/ 840897 h 1881608"/>
              <a:gd name="connsiteX4" fmla="*/ 684821 w 1360921"/>
              <a:gd name="connsiteY4" fmla="*/ 0 h 1881608"/>
              <a:gd name="connsiteX5" fmla="*/ 1360921 w 1360921"/>
              <a:gd name="connsiteY5" fmla="*/ 1732913 h 1881608"/>
              <a:gd name="connsiteX6" fmla="*/ 1213985 w 1360921"/>
              <a:gd name="connsiteY6" fmla="*/ 1808015 h 1881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0921" h="1881608">
                <a:moveTo>
                  <a:pt x="0" y="1881608"/>
                </a:moveTo>
                <a:lnTo>
                  <a:pt x="107746" y="1594042"/>
                </a:lnTo>
                <a:lnTo>
                  <a:pt x="626772" y="1368269"/>
                </a:lnTo>
                <a:lnTo>
                  <a:pt x="371243" y="840897"/>
                </a:lnTo>
                <a:lnTo>
                  <a:pt x="684821" y="0"/>
                </a:lnTo>
                <a:lnTo>
                  <a:pt x="1360921" y="1732913"/>
                </a:lnTo>
                <a:lnTo>
                  <a:pt x="1213985" y="1808015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 rot="20112519">
            <a:off x="3245293" y="2186538"/>
            <a:ext cx="5571571" cy="2300736"/>
          </a:xfrm>
          <a:prstGeom prst="rect">
            <a:avLst/>
          </a:prstGeom>
        </p:spPr>
      </p:pic>
      <p:sp>
        <p:nvSpPr>
          <p:cNvPr id="14" name="等腰三角形 13"/>
          <p:cNvSpPr/>
          <p:nvPr>
            <p:custDataLst>
              <p:tags r:id="rId10"/>
            </p:custDataLst>
          </p:nvPr>
        </p:nvSpPr>
        <p:spPr>
          <a:xfrm rot="12480991">
            <a:off x="11268" y="835677"/>
            <a:ext cx="906141" cy="11453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>
            <p:custDataLst>
              <p:tags r:id="rId11"/>
            </p:custDataLst>
          </p:nvPr>
        </p:nvSpPr>
        <p:spPr>
          <a:xfrm rot="1687040">
            <a:off x="11379570" y="5224997"/>
            <a:ext cx="819190" cy="11453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 rot="20202127">
            <a:off x="8206" y="2865729"/>
            <a:ext cx="3157901" cy="609398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 rot="20090471">
            <a:off x="9129746" y="3082739"/>
            <a:ext cx="3059555" cy="609398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0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967485" y="2973058"/>
            <a:ext cx="4716515" cy="805874"/>
          </a:xfrm>
          <a:prstGeom prst="rect">
            <a:avLst/>
          </a:prstGeom>
          <a:gradFill>
            <a:gsLst>
              <a:gs pos="100000">
                <a:schemeClr val="accent1">
                  <a:lumMod val="50000"/>
                </a:schemeClr>
              </a:gs>
              <a:gs pos="79000">
                <a:schemeClr val="accent1">
                  <a:lumMod val="60000"/>
                  <a:lumOff val="40000"/>
                </a:schemeClr>
              </a:gs>
              <a:gs pos="33000">
                <a:schemeClr val="accent1"/>
              </a:gs>
              <a:gs pos="59000">
                <a:schemeClr val="accent1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任意多边形 30"/>
          <p:cNvSpPr/>
          <p:nvPr>
            <p:custDataLst>
              <p:tags r:id="rId3"/>
            </p:custDataLst>
          </p:nvPr>
        </p:nvSpPr>
        <p:spPr>
          <a:xfrm rot="21177815">
            <a:off x="1631511" y="2913873"/>
            <a:ext cx="3205142" cy="3788873"/>
          </a:xfrm>
          <a:custGeom>
            <a:avLst/>
            <a:gdLst>
              <a:gd name="connsiteX0" fmla="*/ 1989438 w 1989438"/>
              <a:gd name="connsiteY0" fmla="*/ 0 h 2866768"/>
              <a:gd name="connsiteX1" fmla="*/ 0 w 1989438"/>
              <a:gd name="connsiteY1" fmla="*/ 2866768 h 2866768"/>
              <a:gd name="connsiteX2" fmla="*/ 1495168 w 1989438"/>
              <a:gd name="connsiteY2" fmla="*/ 0 h 2866768"/>
              <a:gd name="connsiteX3" fmla="*/ 1989438 w 1989438"/>
              <a:gd name="connsiteY3" fmla="*/ 0 h 2866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9438" h="2866768">
                <a:moveTo>
                  <a:pt x="1989438" y="0"/>
                </a:moveTo>
                <a:lnTo>
                  <a:pt x="0" y="2866768"/>
                </a:lnTo>
                <a:lnTo>
                  <a:pt x="1495168" y="0"/>
                </a:lnTo>
                <a:lnTo>
                  <a:pt x="198943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>
            <p:custDataLst>
              <p:tags r:id="rId4"/>
            </p:custDataLst>
          </p:nvPr>
        </p:nvSpPr>
        <p:spPr>
          <a:xfrm>
            <a:off x="0" y="186596"/>
            <a:ext cx="3979330" cy="6671405"/>
          </a:xfrm>
          <a:custGeom>
            <a:avLst/>
            <a:gdLst>
              <a:gd name="connsiteX0" fmla="*/ 3979330 w 3979330"/>
              <a:gd name="connsiteY0" fmla="*/ 0 h 6671405"/>
              <a:gd name="connsiteX1" fmla="*/ 3739501 w 3979330"/>
              <a:gd name="connsiteY1" fmla="*/ 2920713 h 6671405"/>
              <a:gd name="connsiteX2" fmla="*/ 1888643 w 3979330"/>
              <a:gd name="connsiteY2" fmla="*/ 6671405 h 6671405"/>
              <a:gd name="connsiteX3" fmla="*/ 0 w 3979330"/>
              <a:gd name="connsiteY3" fmla="*/ 6671405 h 6671405"/>
              <a:gd name="connsiteX4" fmla="*/ 0 w 3979330"/>
              <a:gd name="connsiteY4" fmla="*/ 4898616 h 6671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9330" h="6671405">
                <a:moveTo>
                  <a:pt x="3979330" y="0"/>
                </a:moveTo>
                <a:lnTo>
                  <a:pt x="3739501" y="2920713"/>
                </a:lnTo>
                <a:lnTo>
                  <a:pt x="1888643" y="6671405"/>
                </a:lnTo>
                <a:lnTo>
                  <a:pt x="0" y="6671405"/>
                </a:lnTo>
                <a:lnTo>
                  <a:pt x="0" y="4898616"/>
                </a:lnTo>
                <a:close/>
              </a:path>
            </a:pathLst>
          </a:custGeom>
          <a:solidFill>
            <a:schemeClr val="accent2"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967485" y="2920893"/>
            <a:ext cx="4716515" cy="904863"/>
          </a:xfrm>
        </p:spPr>
        <p:txBody>
          <a:bodyPr anchor="ctr" anchorCtr="0">
            <a:normAutofit/>
          </a:bodyPr>
          <a:lstStyle>
            <a:lvl1pPr algn="ctr">
              <a:defRPr sz="4000" b="1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164113" y="4392480"/>
            <a:ext cx="6618516" cy="1865126"/>
          </a:xfrm>
        </p:spPr>
        <p:txBody>
          <a:bodyPr wrap="square" anchor="ctr" anchorCtr="0">
            <a:normAutofit/>
          </a:bodyPr>
          <a:lstStyle>
            <a:lvl1pPr marL="0" indent="0" algn="ctr">
              <a:buNone/>
              <a:defRPr sz="9600" b="1">
                <a:solidFill>
                  <a:schemeClr val="bg1">
                    <a:alpha val="24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10"/>
            </p:custDataLst>
          </p:nvPr>
        </p:nvCxnSpPr>
        <p:spPr>
          <a:xfrm flipV="1">
            <a:off x="5734501" y="3378937"/>
            <a:ext cx="1145951" cy="4389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1"/>
            </p:custDataLst>
          </p:nvPr>
        </p:nvCxnSpPr>
        <p:spPr>
          <a:xfrm flipH="1">
            <a:off x="4875967" y="3385728"/>
            <a:ext cx="858537" cy="1389472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8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292553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标题 14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9743382" y="1"/>
            <a:ext cx="2448619" cy="1103086"/>
            <a:chOff x="8167688" y="0"/>
            <a:chExt cx="4024313" cy="1812925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10544176" y="650875"/>
              <a:ext cx="1647825" cy="1162050"/>
            </a:xfrm>
            <a:custGeom>
              <a:avLst/>
              <a:gdLst>
                <a:gd name="connsiteX0" fmla="*/ 0 w 1647825"/>
                <a:gd name="connsiteY0" fmla="*/ 0 h 1162050"/>
                <a:gd name="connsiteX1" fmla="*/ 1647825 w 1647825"/>
                <a:gd name="connsiteY1" fmla="*/ 411956 h 1162050"/>
                <a:gd name="connsiteX2" fmla="*/ 1647825 w 1647825"/>
                <a:gd name="connsiteY2" fmla="*/ 1062264 h 1162050"/>
                <a:gd name="connsiteX3" fmla="*/ 1123950 w 1647825"/>
                <a:gd name="connsiteY3" fmla="*/ 11620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7825" h="1162050">
                  <a:moveTo>
                    <a:pt x="0" y="0"/>
                  </a:moveTo>
                  <a:lnTo>
                    <a:pt x="1647825" y="411956"/>
                  </a:lnTo>
                  <a:lnTo>
                    <a:pt x="1647825" y="1062264"/>
                  </a:lnTo>
                  <a:lnTo>
                    <a:pt x="1123950" y="11620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>
              <p:custDataLst>
                <p:tags r:id="rId4"/>
              </p:custDataLst>
            </p:nvPr>
          </p:nvSpPr>
          <p:spPr>
            <a:xfrm flipH="1" flipV="1">
              <a:off x="8167688" y="0"/>
              <a:ext cx="4017417" cy="1116013"/>
            </a:xfrm>
            <a:prstGeom prst="rtTriangle">
              <a:avLst/>
            </a:prstGeom>
            <a:solidFill>
              <a:schemeClr val="accent2">
                <a:alpha val="14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6"/>
            </p:custDataLst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9743382" y="1"/>
            <a:ext cx="2448619" cy="1103086"/>
            <a:chOff x="8167688" y="0"/>
            <a:chExt cx="4024313" cy="181292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10544176" y="650875"/>
              <a:ext cx="1647825" cy="1162050"/>
            </a:xfrm>
            <a:custGeom>
              <a:avLst/>
              <a:gdLst>
                <a:gd name="connsiteX0" fmla="*/ 0 w 1647825"/>
                <a:gd name="connsiteY0" fmla="*/ 0 h 1162050"/>
                <a:gd name="connsiteX1" fmla="*/ 1647825 w 1647825"/>
                <a:gd name="connsiteY1" fmla="*/ 411956 h 1162050"/>
                <a:gd name="connsiteX2" fmla="*/ 1647825 w 1647825"/>
                <a:gd name="connsiteY2" fmla="*/ 1062264 h 1162050"/>
                <a:gd name="connsiteX3" fmla="*/ 1123950 w 1647825"/>
                <a:gd name="connsiteY3" fmla="*/ 11620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7825" h="1162050">
                  <a:moveTo>
                    <a:pt x="0" y="0"/>
                  </a:moveTo>
                  <a:lnTo>
                    <a:pt x="1647825" y="411956"/>
                  </a:lnTo>
                  <a:lnTo>
                    <a:pt x="1647825" y="1062264"/>
                  </a:lnTo>
                  <a:lnTo>
                    <a:pt x="1123950" y="11620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/>
            <p:cNvSpPr/>
            <p:nvPr>
              <p:custDataLst>
                <p:tags r:id="rId4"/>
              </p:custDataLst>
            </p:nvPr>
          </p:nvSpPr>
          <p:spPr>
            <a:xfrm flipH="1" flipV="1">
              <a:off x="8167688" y="0"/>
              <a:ext cx="4017417" cy="1116013"/>
            </a:xfrm>
            <a:prstGeom prst="rtTriangle">
              <a:avLst/>
            </a:prstGeom>
            <a:solidFill>
              <a:schemeClr val="accent2">
                <a:alpha val="14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319656" y="365125"/>
            <a:ext cx="1034143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838199" y="365125"/>
            <a:ext cx="9365343" cy="581183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9743382" y="1"/>
            <a:ext cx="2448619" cy="1103086"/>
            <a:chOff x="8167688" y="0"/>
            <a:chExt cx="4024313" cy="1812925"/>
          </a:xfrm>
        </p:grpSpPr>
        <p:sp>
          <p:nvSpPr>
            <p:cNvPr id="6" name="任意多边形: 形状 5"/>
            <p:cNvSpPr/>
            <p:nvPr>
              <p:custDataLst>
                <p:tags r:id="rId3"/>
              </p:custDataLst>
            </p:nvPr>
          </p:nvSpPr>
          <p:spPr>
            <a:xfrm>
              <a:off x="10544176" y="650875"/>
              <a:ext cx="1647825" cy="1162050"/>
            </a:xfrm>
            <a:custGeom>
              <a:avLst/>
              <a:gdLst>
                <a:gd name="connsiteX0" fmla="*/ 0 w 1647825"/>
                <a:gd name="connsiteY0" fmla="*/ 0 h 1162050"/>
                <a:gd name="connsiteX1" fmla="*/ 1647825 w 1647825"/>
                <a:gd name="connsiteY1" fmla="*/ 411956 h 1162050"/>
                <a:gd name="connsiteX2" fmla="*/ 1647825 w 1647825"/>
                <a:gd name="connsiteY2" fmla="*/ 1062264 h 1162050"/>
                <a:gd name="connsiteX3" fmla="*/ 1123950 w 1647825"/>
                <a:gd name="connsiteY3" fmla="*/ 11620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7825" h="1162050">
                  <a:moveTo>
                    <a:pt x="0" y="0"/>
                  </a:moveTo>
                  <a:lnTo>
                    <a:pt x="1647825" y="411956"/>
                  </a:lnTo>
                  <a:lnTo>
                    <a:pt x="1647825" y="1062264"/>
                  </a:lnTo>
                  <a:lnTo>
                    <a:pt x="1123950" y="11620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>
              <p:custDataLst>
                <p:tags r:id="rId4"/>
              </p:custDataLst>
            </p:nvPr>
          </p:nvSpPr>
          <p:spPr>
            <a:xfrm flipH="1" flipV="1">
              <a:off x="8167688" y="0"/>
              <a:ext cx="4017417" cy="1116013"/>
            </a:xfrm>
            <a:prstGeom prst="rtTriangle">
              <a:avLst/>
            </a:prstGeom>
            <a:solidFill>
              <a:schemeClr val="accent2">
                <a:alpha val="14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>
            <p:custDataLst>
              <p:tags r:id="rId2"/>
            </p:custDataLst>
          </p:nvPr>
        </p:nvSpPr>
        <p:spPr>
          <a:xfrm rot="20096407">
            <a:off x="1991458" y="4558282"/>
            <a:ext cx="10797331" cy="407869"/>
          </a:xfrm>
          <a:custGeom>
            <a:avLst/>
            <a:gdLst>
              <a:gd name="connsiteX0" fmla="*/ 10797331 w 10797331"/>
              <a:gd name="connsiteY0" fmla="*/ 0 h 407869"/>
              <a:gd name="connsiteX1" fmla="*/ 10768725 w 10797331"/>
              <a:gd name="connsiteY1" fmla="*/ 49370 h 407869"/>
              <a:gd name="connsiteX2" fmla="*/ 7791272 w 10797331"/>
              <a:gd name="connsiteY2" fmla="*/ 49370 h 407869"/>
              <a:gd name="connsiteX3" fmla="*/ 7583976 w 10797331"/>
              <a:gd name="connsiteY3" fmla="*/ 156716 h 407869"/>
              <a:gd name="connsiteX4" fmla="*/ 7369408 w 10797331"/>
              <a:gd name="connsiteY4" fmla="*/ 322541 h 407869"/>
              <a:gd name="connsiteX5" fmla="*/ 7296546 w 10797331"/>
              <a:gd name="connsiteY5" fmla="*/ 407869 h 407869"/>
              <a:gd name="connsiteX6" fmla="*/ 872294 w 10797331"/>
              <a:gd name="connsiteY6" fmla="*/ 407869 h 407869"/>
              <a:gd name="connsiteX7" fmla="*/ 0 w 10797331"/>
              <a:gd name="connsiteY7" fmla="*/ 1 h 407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7331" h="407869">
                <a:moveTo>
                  <a:pt x="10797331" y="0"/>
                </a:moveTo>
                <a:lnTo>
                  <a:pt x="10768725" y="49370"/>
                </a:lnTo>
                <a:lnTo>
                  <a:pt x="7791272" y="49370"/>
                </a:lnTo>
                <a:lnTo>
                  <a:pt x="7583976" y="156716"/>
                </a:lnTo>
                <a:cubicBezTo>
                  <a:pt x="7506140" y="206014"/>
                  <a:pt x="7434144" y="261405"/>
                  <a:pt x="7369408" y="322541"/>
                </a:cubicBezTo>
                <a:lnTo>
                  <a:pt x="7296546" y="407869"/>
                </a:lnTo>
                <a:lnTo>
                  <a:pt x="872294" y="407869"/>
                </a:lnTo>
                <a:lnTo>
                  <a:pt x="0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>
            <p:custDataLst>
              <p:tags r:id="rId3"/>
            </p:custDataLst>
          </p:nvPr>
        </p:nvSpPr>
        <p:spPr>
          <a:xfrm rot="9393631">
            <a:off x="-521384" y="1732565"/>
            <a:ext cx="10673913" cy="407171"/>
          </a:xfrm>
          <a:custGeom>
            <a:avLst/>
            <a:gdLst>
              <a:gd name="connsiteX0" fmla="*/ 0 w 10673913"/>
              <a:gd name="connsiteY0" fmla="*/ 1 h 407171"/>
              <a:gd name="connsiteX1" fmla="*/ 10673913 w 10673913"/>
              <a:gd name="connsiteY1" fmla="*/ 0 h 407171"/>
              <a:gd name="connsiteX2" fmla="*/ 10652544 w 10673913"/>
              <a:gd name="connsiteY2" fmla="*/ 49286 h 407171"/>
              <a:gd name="connsiteX3" fmla="*/ 7466400 w 10673913"/>
              <a:gd name="connsiteY3" fmla="*/ 49286 h 407171"/>
              <a:gd name="connsiteX4" fmla="*/ 7285887 w 10673913"/>
              <a:gd name="connsiteY4" fmla="*/ 156448 h 407171"/>
              <a:gd name="connsiteX5" fmla="*/ 7099040 w 10673913"/>
              <a:gd name="connsiteY5" fmla="*/ 321988 h 407171"/>
              <a:gd name="connsiteX6" fmla="*/ 7035594 w 10673913"/>
              <a:gd name="connsiteY6" fmla="*/ 407171 h 407171"/>
              <a:gd name="connsiteX7" fmla="*/ 939139 w 10673913"/>
              <a:gd name="connsiteY7" fmla="*/ 407171 h 40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3913" h="407171">
                <a:moveTo>
                  <a:pt x="0" y="1"/>
                </a:moveTo>
                <a:lnTo>
                  <a:pt x="10673913" y="0"/>
                </a:lnTo>
                <a:lnTo>
                  <a:pt x="10652544" y="49286"/>
                </a:lnTo>
                <a:lnTo>
                  <a:pt x="7466400" y="49286"/>
                </a:lnTo>
                <a:lnTo>
                  <a:pt x="7285887" y="156448"/>
                </a:lnTo>
                <a:cubicBezTo>
                  <a:pt x="7218107" y="205661"/>
                  <a:pt x="7155414" y="260957"/>
                  <a:pt x="7099040" y="321988"/>
                </a:cubicBezTo>
                <a:lnTo>
                  <a:pt x="7035594" y="407171"/>
                </a:lnTo>
                <a:lnTo>
                  <a:pt x="939139" y="407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>
            <p:custDataLst>
              <p:tags r:id="rId4"/>
            </p:custDataLst>
          </p:nvPr>
        </p:nvSpPr>
        <p:spPr bwMode="auto">
          <a:xfrm rot="6409530">
            <a:off x="373726" y="-503103"/>
            <a:ext cx="1411271" cy="2498172"/>
          </a:xfrm>
          <a:custGeom>
            <a:avLst/>
            <a:gdLst>
              <a:gd name="connsiteX0" fmla="*/ 0 w 1411271"/>
              <a:gd name="connsiteY0" fmla="*/ 1492834 h 2498172"/>
              <a:gd name="connsiteX1" fmla="*/ 0 w 1411271"/>
              <a:gd name="connsiteY1" fmla="*/ 0 h 2498172"/>
              <a:gd name="connsiteX2" fmla="*/ 1411271 w 1411271"/>
              <a:gd name="connsiteY2" fmla="*/ 0 h 2498172"/>
              <a:gd name="connsiteX3" fmla="*/ 373250 w 1411271"/>
              <a:gd name="connsiteY3" fmla="*/ 2477236 h 2498172"/>
              <a:gd name="connsiteX4" fmla="*/ 304018 w 1411271"/>
              <a:gd name="connsiteY4" fmla="*/ 2498172 h 249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1271" h="2498172">
                <a:moveTo>
                  <a:pt x="0" y="1492834"/>
                </a:moveTo>
                <a:lnTo>
                  <a:pt x="0" y="0"/>
                </a:lnTo>
                <a:lnTo>
                  <a:pt x="1411271" y="0"/>
                </a:lnTo>
                <a:lnTo>
                  <a:pt x="373250" y="2477236"/>
                </a:lnTo>
                <a:lnTo>
                  <a:pt x="304018" y="2498172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/>
          <p:cNvSpPr/>
          <p:nvPr>
            <p:custDataLst>
              <p:tags r:id="rId5"/>
            </p:custDataLst>
          </p:nvPr>
        </p:nvSpPr>
        <p:spPr bwMode="auto">
          <a:xfrm rot="6409530">
            <a:off x="-19088" y="734042"/>
            <a:ext cx="1902036" cy="2523860"/>
          </a:xfrm>
          <a:custGeom>
            <a:avLst/>
            <a:gdLst>
              <a:gd name="connsiteX0" fmla="*/ 0 w 1902036"/>
              <a:gd name="connsiteY0" fmla="*/ 2523860 h 2523860"/>
              <a:gd name="connsiteX1" fmla="*/ 342988 w 1902036"/>
              <a:gd name="connsiteY1" fmla="*/ 1726775 h 2523860"/>
              <a:gd name="connsiteX2" fmla="*/ 988697 w 1902036"/>
              <a:gd name="connsiteY2" fmla="*/ 1482202 h 2523860"/>
              <a:gd name="connsiteX3" fmla="*/ 670799 w 1902036"/>
              <a:gd name="connsiteY3" fmla="*/ 910918 h 2523860"/>
              <a:gd name="connsiteX4" fmla="*/ 1060915 w 1902036"/>
              <a:gd name="connsiteY4" fmla="*/ 0 h 2523860"/>
              <a:gd name="connsiteX5" fmla="*/ 1902036 w 1902036"/>
              <a:gd name="connsiteY5" fmla="*/ 1877210 h 2523860"/>
              <a:gd name="connsiteX6" fmla="*/ 1401022 w 1902036"/>
              <a:gd name="connsiteY6" fmla="*/ 2100186 h 252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02036" h="2523860">
                <a:moveTo>
                  <a:pt x="0" y="2523860"/>
                </a:moveTo>
                <a:lnTo>
                  <a:pt x="342988" y="1726775"/>
                </a:lnTo>
                <a:lnTo>
                  <a:pt x="988697" y="1482202"/>
                </a:lnTo>
                <a:lnTo>
                  <a:pt x="670799" y="910918"/>
                </a:lnTo>
                <a:lnTo>
                  <a:pt x="1060915" y="0"/>
                </a:lnTo>
                <a:lnTo>
                  <a:pt x="1902036" y="1877210"/>
                </a:lnTo>
                <a:lnTo>
                  <a:pt x="1401022" y="2100186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 rot="20200135">
            <a:off x="1774595" y="2220748"/>
            <a:ext cx="8752173" cy="221599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90000"/>
              </a:lnSpc>
              <a:buNone/>
              <a:defRPr kumimoji="0" lang="zh-CN" altLang="en-US" sz="11500" b="1" i="0" u="none" strike="noStrike" kern="1200" cap="none" spc="0" normalizeH="0" baseline="0" noProof="1" dirty="0">
                <a:ln w="38100" cmpd="sng">
                  <a:solidFill>
                    <a:schemeClr val="tx2"/>
                  </a:solidFill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 rot="20195639">
            <a:off x="11113" y="2868613"/>
            <a:ext cx="3178175" cy="6096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4" hasCustomPrompt="1"/>
            <p:custDataLst>
              <p:tags r:id="rId11"/>
            </p:custDataLst>
          </p:nvPr>
        </p:nvSpPr>
        <p:spPr>
          <a:xfrm rot="20024516">
            <a:off x="9105900" y="3079750"/>
            <a:ext cx="3074988" cy="6096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 flipH="1">
            <a:off x="-521384" y="1732565"/>
            <a:ext cx="13310173" cy="3233586"/>
            <a:chOff x="-521384" y="1732565"/>
            <a:chExt cx="13310173" cy="3233586"/>
          </a:xfrm>
        </p:grpSpPr>
        <p:sp>
          <p:nvSpPr>
            <p:cNvPr id="7" name="任意多边形: 形状 6"/>
            <p:cNvSpPr/>
            <p:nvPr>
              <p:custDataLst>
                <p:tags r:id="rId3"/>
              </p:custDataLst>
            </p:nvPr>
          </p:nvSpPr>
          <p:spPr>
            <a:xfrm rot="20096407">
              <a:off x="1991458" y="4558282"/>
              <a:ext cx="10797331" cy="407869"/>
            </a:xfrm>
            <a:custGeom>
              <a:avLst/>
              <a:gdLst>
                <a:gd name="connsiteX0" fmla="*/ 10797331 w 10797331"/>
                <a:gd name="connsiteY0" fmla="*/ 0 h 407869"/>
                <a:gd name="connsiteX1" fmla="*/ 10768725 w 10797331"/>
                <a:gd name="connsiteY1" fmla="*/ 49370 h 407869"/>
                <a:gd name="connsiteX2" fmla="*/ 7791272 w 10797331"/>
                <a:gd name="connsiteY2" fmla="*/ 49370 h 407869"/>
                <a:gd name="connsiteX3" fmla="*/ 7583976 w 10797331"/>
                <a:gd name="connsiteY3" fmla="*/ 156716 h 407869"/>
                <a:gd name="connsiteX4" fmla="*/ 7369408 w 10797331"/>
                <a:gd name="connsiteY4" fmla="*/ 322541 h 407869"/>
                <a:gd name="connsiteX5" fmla="*/ 7296546 w 10797331"/>
                <a:gd name="connsiteY5" fmla="*/ 407869 h 407869"/>
                <a:gd name="connsiteX6" fmla="*/ 872294 w 10797331"/>
                <a:gd name="connsiteY6" fmla="*/ 407869 h 407869"/>
                <a:gd name="connsiteX7" fmla="*/ 0 w 10797331"/>
                <a:gd name="connsiteY7" fmla="*/ 1 h 40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7331" h="407869">
                  <a:moveTo>
                    <a:pt x="10797331" y="0"/>
                  </a:moveTo>
                  <a:lnTo>
                    <a:pt x="10768725" y="49370"/>
                  </a:lnTo>
                  <a:lnTo>
                    <a:pt x="7791272" y="49370"/>
                  </a:lnTo>
                  <a:lnTo>
                    <a:pt x="7583976" y="156716"/>
                  </a:lnTo>
                  <a:cubicBezTo>
                    <a:pt x="7506140" y="206014"/>
                    <a:pt x="7434144" y="261405"/>
                    <a:pt x="7369408" y="322541"/>
                  </a:cubicBezTo>
                  <a:lnTo>
                    <a:pt x="7296546" y="407869"/>
                  </a:lnTo>
                  <a:lnTo>
                    <a:pt x="872294" y="4078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/>
            <p:cNvSpPr/>
            <p:nvPr>
              <p:custDataLst>
                <p:tags r:id="rId4"/>
              </p:custDataLst>
            </p:nvPr>
          </p:nvSpPr>
          <p:spPr>
            <a:xfrm rot="9393631">
              <a:off x="-521384" y="1732565"/>
              <a:ext cx="10673913" cy="407171"/>
            </a:xfrm>
            <a:custGeom>
              <a:avLst/>
              <a:gdLst>
                <a:gd name="connsiteX0" fmla="*/ 0 w 10673913"/>
                <a:gd name="connsiteY0" fmla="*/ 1 h 407171"/>
                <a:gd name="connsiteX1" fmla="*/ 10673913 w 10673913"/>
                <a:gd name="connsiteY1" fmla="*/ 0 h 407171"/>
                <a:gd name="connsiteX2" fmla="*/ 10652544 w 10673913"/>
                <a:gd name="connsiteY2" fmla="*/ 49286 h 407171"/>
                <a:gd name="connsiteX3" fmla="*/ 7466400 w 10673913"/>
                <a:gd name="connsiteY3" fmla="*/ 49286 h 407171"/>
                <a:gd name="connsiteX4" fmla="*/ 7285887 w 10673913"/>
                <a:gd name="connsiteY4" fmla="*/ 156448 h 407171"/>
                <a:gd name="connsiteX5" fmla="*/ 7099040 w 10673913"/>
                <a:gd name="connsiteY5" fmla="*/ 321988 h 407171"/>
                <a:gd name="connsiteX6" fmla="*/ 7035594 w 10673913"/>
                <a:gd name="connsiteY6" fmla="*/ 407171 h 407171"/>
                <a:gd name="connsiteX7" fmla="*/ 939139 w 10673913"/>
                <a:gd name="connsiteY7" fmla="*/ 407171 h 40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73913" h="407171">
                  <a:moveTo>
                    <a:pt x="0" y="1"/>
                  </a:moveTo>
                  <a:lnTo>
                    <a:pt x="10673913" y="0"/>
                  </a:lnTo>
                  <a:lnTo>
                    <a:pt x="10652544" y="49286"/>
                  </a:lnTo>
                  <a:lnTo>
                    <a:pt x="7466400" y="49286"/>
                  </a:lnTo>
                  <a:lnTo>
                    <a:pt x="7285887" y="156448"/>
                  </a:lnTo>
                  <a:cubicBezTo>
                    <a:pt x="7218107" y="205661"/>
                    <a:pt x="7155414" y="260957"/>
                    <a:pt x="7099040" y="321988"/>
                  </a:cubicBezTo>
                  <a:lnTo>
                    <a:pt x="7035594" y="407171"/>
                  </a:lnTo>
                  <a:lnTo>
                    <a:pt x="939139" y="4071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>
            <p:custDataLst>
              <p:tags r:id="rId3"/>
            </p:custDataLst>
          </p:nvPr>
        </p:nvSpPr>
        <p:spPr>
          <a:xfrm rot="12480991">
            <a:off x="30667" y="220825"/>
            <a:ext cx="524267" cy="662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>
            <p:custDataLst>
              <p:tags r:id="rId4"/>
            </p:custDataLst>
          </p:nvPr>
        </p:nvSpPr>
        <p:spPr>
          <a:xfrm rot="9119009" flipV="1">
            <a:off x="11522713" y="6025011"/>
            <a:ext cx="524267" cy="662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10" name="等腰三角形 9"/>
          <p:cNvSpPr/>
          <p:nvPr userDrawn="1">
            <p:custDataLst>
              <p:tags r:id="rId3"/>
            </p:custDataLst>
          </p:nvPr>
        </p:nvSpPr>
        <p:spPr>
          <a:xfrm rot="12480991">
            <a:off x="-8741" y="223353"/>
            <a:ext cx="906141" cy="11453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1" name="等腰三角形 10"/>
          <p:cNvSpPr/>
          <p:nvPr userDrawn="1">
            <p:custDataLst>
              <p:tags r:id="rId3"/>
            </p:custDataLst>
          </p:nvPr>
        </p:nvSpPr>
        <p:spPr>
          <a:xfrm rot="12480991">
            <a:off x="56535" y="309753"/>
            <a:ext cx="906141" cy="11453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多边形: 形状 9"/>
          <p:cNvSpPr/>
          <p:nvPr userDrawn="1">
            <p:custDataLst>
              <p:tags r:id="rId3"/>
            </p:custDataLst>
          </p:nvPr>
        </p:nvSpPr>
        <p:spPr>
          <a:xfrm rot="10800000">
            <a:off x="2118" y="6450829"/>
            <a:ext cx="12196237" cy="407171"/>
          </a:xfrm>
          <a:custGeom>
            <a:avLst/>
            <a:gdLst>
              <a:gd name="connsiteX0" fmla="*/ 0 w 10673913"/>
              <a:gd name="connsiteY0" fmla="*/ 1 h 407171"/>
              <a:gd name="connsiteX1" fmla="*/ 10673913 w 10673913"/>
              <a:gd name="connsiteY1" fmla="*/ 0 h 407171"/>
              <a:gd name="connsiteX2" fmla="*/ 10652544 w 10673913"/>
              <a:gd name="connsiteY2" fmla="*/ 49286 h 407171"/>
              <a:gd name="connsiteX3" fmla="*/ 7466400 w 10673913"/>
              <a:gd name="connsiteY3" fmla="*/ 49286 h 407171"/>
              <a:gd name="connsiteX4" fmla="*/ 7285887 w 10673913"/>
              <a:gd name="connsiteY4" fmla="*/ 156448 h 407171"/>
              <a:gd name="connsiteX5" fmla="*/ 7099040 w 10673913"/>
              <a:gd name="connsiteY5" fmla="*/ 321988 h 407171"/>
              <a:gd name="connsiteX6" fmla="*/ 7035594 w 10673913"/>
              <a:gd name="connsiteY6" fmla="*/ 407171 h 407171"/>
              <a:gd name="connsiteX7" fmla="*/ 939139 w 10673913"/>
              <a:gd name="connsiteY7" fmla="*/ 407171 h 40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3913" h="407171">
                <a:moveTo>
                  <a:pt x="0" y="1"/>
                </a:moveTo>
                <a:lnTo>
                  <a:pt x="10673913" y="0"/>
                </a:lnTo>
                <a:lnTo>
                  <a:pt x="10652544" y="49286"/>
                </a:lnTo>
                <a:lnTo>
                  <a:pt x="7466400" y="49286"/>
                </a:lnTo>
                <a:lnTo>
                  <a:pt x="7285887" y="156448"/>
                </a:lnTo>
                <a:cubicBezTo>
                  <a:pt x="7218107" y="205661"/>
                  <a:pt x="7155414" y="260957"/>
                  <a:pt x="7099040" y="321988"/>
                </a:cubicBezTo>
                <a:lnTo>
                  <a:pt x="7035594" y="407171"/>
                </a:lnTo>
                <a:lnTo>
                  <a:pt x="939139" y="407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2" name="任意多边形: 形状 11"/>
          <p:cNvSpPr/>
          <p:nvPr userDrawn="1">
            <p:custDataLst>
              <p:tags r:id="rId3"/>
            </p:custDataLst>
          </p:nvPr>
        </p:nvSpPr>
        <p:spPr>
          <a:xfrm rot="10800000">
            <a:off x="-2" y="512939"/>
            <a:ext cx="12192001" cy="407171"/>
          </a:xfrm>
          <a:custGeom>
            <a:avLst/>
            <a:gdLst>
              <a:gd name="connsiteX0" fmla="*/ 0 w 10673913"/>
              <a:gd name="connsiteY0" fmla="*/ 1 h 407171"/>
              <a:gd name="connsiteX1" fmla="*/ 10673913 w 10673913"/>
              <a:gd name="connsiteY1" fmla="*/ 0 h 407171"/>
              <a:gd name="connsiteX2" fmla="*/ 10652544 w 10673913"/>
              <a:gd name="connsiteY2" fmla="*/ 49286 h 407171"/>
              <a:gd name="connsiteX3" fmla="*/ 7466400 w 10673913"/>
              <a:gd name="connsiteY3" fmla="*/ 49286 h 407171"/>
              <a:gd name="connsiteX4" fmla="*/ 7285887 w 10673913"/>
              <a:gd name="connsiteY4" fmla="*/ 156448 h 407171"/>
              <a:gd name="connsiteX5" fmla="*/ 7099040 w 10673913"/>
              <a:gd name="connsiteY5" fmla="*/ 321988 h 407171"/>
              <a:gd name="connsiteX6" fmla="*/ 7035594 w 10673913"/>
              <a:gd name="connsiteY6" fmla="*/ 407171 h 407171"/>
              <a:gd name="connsiteX7" fmla="*/ 939139 w 10673913"/>
              <a:gd name="connsiteY7" fmla="*/ 407171 h 40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3913" h="407171">
                <a:moveTo>
                  <a:pt x="0" y="1"/>
                </a:moveTo>
                <a:lnTo>
                  <a:pt x="10673913" y="0"/>
                </a:lnTo>
                <a:lnTo>
                  <a:pt x="10652544" y="49286"/>
                </a:lnTo>
                <a:lnTo>
                  <a:pt x="7466400" y="49286"/>
                </a:lnTo>
                <a:lnTo>
                  <a:pt x="7285887" y="156448"/>
                </a:lnTo>
                <a:cubicBezTo>
                  <a:pt x="7218107" y="205661"/>
                  <a:pt x="7155414" y="260957"/>
                  <a:pt x="7099040" y="321988"/>
                </a:cubicBezTo>
                <a:lnTo>
                  <a:pt x="7035594" y="407171"/>
                </a:lnTo>
                <a:lnTo>
                  <a:pt x="939139" y="407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-102604" y="174460"/>
            <a:ext cx="1881608" cy="1414334"/>
            <a:chOff x="-119127" y="-71033"/>
            <a:chExt cx="1881608" cy="1414334"/>
          </a:xfrm>
        </p:grpSpPr>
        <p:sp>
          <p:nvSpPr>
            <p:cNvPr id="9" name="任意多边形: 形状 8"/>
            <p:cNvSpPr/>
            <p:nvPr userDrawn="1">
              <p:custDataLst>
                <p:tags r:id="rId4"/>
              </p:custDataLst>
            </p:nvPr>
          </p:nvSpPr>
          <p:spPr bwMode="auto">
            <a:xfrm rot="5608145">
              <a:off x="141216" y="-277963"/>
              <a:ext cx="1360921" cy="1881608"/>
            </a:xfrm>
            <a:custGeom>
              <a:avLst/>
              <a:gdLst>
                <a:gd name="connsiteX0" fmla="*/ 0 w 1360921"/>
                <a:gd name="connsiteY0" fmla="*/ 1881608 h 1881608"/>
                <a:gd name="connsiteX1" fmla="*/ 107746 w 1360921"/>
                <a:gd name="connsiteY1" fmla="*/ 1594042 h 1881608"/>
                <a:gd name="connsiteX2" fmla="*/ 626772 w 1360921"/>
                <a:gd name="connsiteY2" fmla="*/ 1368269 h 1881608"/>
                <a:gd name="connsiteX3" fmla="*/ 371243 w 1360921"/>
                <a:gd name="connsiteY3" fmla="*/ 840897 h 1881608"/>
                <a:gd name="connsiteX4" fmla="*/ 684821 w 1360921"/>
                <a:gd name="connsiteY4" fmla="*/ 0 h 1881608"/>
                <a:gd name="connsiteX5" fmla="*/ 1360921 w 1360921"/>
                <a:gd name="connsiteY5" fmla="*/ 1732913 h 1881608"/>
                <a:gd name="connsiteX6" fmla="*/ 1213985 w 1360921"/>
                <a:gd name="connsiteY6" fmla="*/ 1808015 h 188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0921" h="1881608">
                  <a:moveTo>
                    <a:pt x="0" y="1881608"/>
                  </a:moveTo>
                  <a:lnTo>
                    <a:pt x="107746" y="1594042"/>
                  </a:lnTo>
                  <a:lnTo>
                    <a:pt x="626772" y="1368269"/>
                  </a:lnTo>
                  <a:lnTo>
                    <a:pt x="371243" y="840897"/>
                  </a:lnTo>
                  <a:lnTo>
                    <a:pt x="684821" y="0"/>
                  </a:lnTo>
                  <a:lnTo>
                    <a:pt x="1360921" y="1732913"/>
                  </a:lnTo>
                  <a:lnTo>
                    <a:pt x="1213985" y="1808015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  <a:alpha val="14000"/>
              </a:schemeClr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等腰三角形 10"/>
            <p:cNvSpPr/>
            <p:nvPr userDrawn="1">
              <p:custDataLst>
                <p:tags r:id="rId5"/>
              </p:custDataLst>
            </p:nvPr>
          </p:nvSpPr>
          <p:spPr>
            <a:xfrm rot="12480991">
              <a:off x="-63225" y="-71033"/>
              <a:ext cx="906141" cy="114536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>
            <p:custDataLst>
              <p:tags r:id="rId6"/>
            </p:custDataLst>
          </p:nvPr>
        </p:nvGrpSpPr>
        <p:grpSpPr>
          <a:xfrm flipH="1">
            <a:off x="10412996" y="5570831"/>
            <a:ext cx="1881608" cy="1414334"/>
            <a:chOff x="-119127" y="-71033"/>
            <a:chExt cx="1881608" cy="1414334"/>
          </a:xfrm>
        </p:grpSpPr>
        <p:sp>
          <p:nvSpPr>
            <p:cNvPr id="13" name="任意多边形: 形状 12"/>
            <p:cNvSpPr/>
            <p:nvPr userDrawn="1">
              <p:custDataLst>
                <p:tags r:id="rId7"/>
              </p:custDataLst>
            </p:nvPr>
          </p:nvSpPr>
          <p:spPr bwMode="auto">
            <a:xfrm rot="5608145">
              <a:off x="141216" y="-277963"/>
              <a:ext cx="1360921" cy="1881608"/>
            </a:xfrm>
            <a:custGeom>
              <a:avLst/>
              <a:gdLst>
                <a:gd name="connsiteX0" fmla="*/ 0 w 1360921"/>
                <a:gd name="connsiteY0" fmla="*/ 1881608 h 1881608"/>
                <a:gd name="connsiteX1" fmla="*/ 107746 w 1360921"/>
                <a:gd name="connsiteY1" fmla="*/ 1594042 h 1881608"/>
                <a:gd name="connsiteX2" fmla="*/ 626772 w 1360921"/>
                <a:gd name="connsiteY2" fmla="*/ 1368269 h 1881608"/>
                <a:gd name="connsiteX3" fmla="*/ 371243 w 1360921"/>
                <a:gd name="connsiteY3" fmla="*/ 840897 h 1881608"/>
                <a:gd name="connsiteX4" fmla="*/ 684821 w 1360921"/>
                <a:gd name="connsiteY4" fmla="*/ 0 h 1881608"/>
                <a:gd name="connsiteX5" fmla="*/ 1360921 w 1360921"/>
                <a:gd name="connsiteY5" fmla="*/ 1732913 h 1881608"/>
                <a:gd name="connsiteX6" fmla="*/ 1213985 w 1360921"/>
                <a:gd name="connsiteY6" fmla="*/ 1808015 h 188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0921" h="1881608">
                  <a:moveTo>
                    <a:pt x="0" y="1881608"/>
                  </a:moveTo>
                  <a:lnTo>
                    <a:pt x="107746" y="1594042"/>
                  </a:lnTo>
                  <a:lnTo>
                    <a:pt x="626772" y="1368269"/>
                  </a:lnTo>
                  <a:lnTo>
                    <a:pt x="371243" y="840897"/>
                  </a:lnTo>
                  <a:lnTo>
                    <a:pt x="684821" y="0"/>
                  </a:lnTo>
                  <a:lnTo>
                    <a:pt x="1360921" y="1732913"/>
                  </a:lnTo>
                  <a:lnTo>
                    <a:pt x="1213985" y="1808015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  <a:alpha val="14000"/>
              </a:schemeClr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等腰三角形 13"/>
            <p:cNvSpPr/>
            <p:nvPr userDrawn="1">
              <p:custDataLst>
                <p:tags r:id="rId8"/>
              </p:custDataLst>
            </p:nvPr>
          </p:nvSpPr>
          <p:spPr>
            <a:xfrm rot="12480991">
              <a:off x="-63225" y="-71033"/>
              <a:ext cx="906141" cy="114536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7" Type="http://schemas.openxmlformats.org/officeDocument/2006/relationships/theme" Target="../theme/theme2.xml"/><Relationship Id="rId26" Type="http://schemas.openxmlformats.org/officeDocument/2006/relationships/tags" Target="../tags/tag153.xml"/><Relationship Id="rId25" Type="http://schemas.openxmlformats.org/officeDocument/2006/relationships/tags" Target="../tags/tag152.xml"/><Relationship Id="rId24" Type="http://schemas.openxmlformats.org/officeDocument/2006/relationships/tags" Target="../tags/tag151.xml"/><Relationship Id="rId23" Type="http://schemas.openxmlformats.org/officeDocument/2006/relationships/tags" Target="../tags/tag150.xml"/><Relationship Id="rId22" Type="http://schemas.openxmlformats.org/officeDocument/2006/relationships/tags" Target="../tags/tag149.xml"/><Relationship Id="rId21" Type="http://schemas.openxmlformats.org/officeDocument/2006/relationships/tags" Target="../tags/tag148.xml"/><Relationship Id="rId20" Type="http://schemas.openxmlformats.org/officeDocument/2006/relationships/tags" Target="../tags/tag14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4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>
            <p:custDataLst>
              <p:tags r:id="rId19"/>
            </p:custDataLst>
          </p:nvPr>
        </p:nvSpPr>
        <p:spPr>
          <a:xfrm>
            <a:off x="10544176" y="650875"/>
            <a:ext cx="1647825" cy="1162050"/>
          </a:xfrm>
          <a:custGeom>
            <a:avLst/>
            <a:gdLst>
              <a:gd name="connsiteX0" fmla="*/ 0 w 1647825"/>
              <a:gd name="connsiteY0" fmla="*/ 0 h 1162050"/>
              <a:gd name="connsiteX1" fmla="*/ 1647825 w 1647825"/>
              <a:gd name="connsiteY1" fmla="*/ 411956 h 1162050"/>
              <a:gd name="connsiteX2" fmla="*/ 1647825 w 1647825"/>
              <a:gd name="connsiteY2" fmla="*/ 1062264 h 1162050"/>
              <a:gd name="connsiteX3" fmla="*/ 1123950 w 1647825"/>
              <a:gd name="connsiteY3" fmla="*/ 116205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825" h="1162050">
                <a:moveTo>
                  <a:pt x="0" y="0"/>
                </a:moveTo>
                <a:lnTo>
                  <a:pt x="1647825" y="411956"/>
                </a:lnTo>
                <a:lnTo>
                  <a:pt x="1647825" y="1062264"/>
                </a:lnTo>
                <a:lnTo>
                  <a:pt x="1123950" y="1162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>
            <p:custDataLst>
              <p:tags r:id="rId20"/>
            </p:custDataLst>
          </p:nvPr>
        </p:nvSpPr>
        <p:spPr>
          <a:xfrm flipH="1" flipV="1">
            <a:off x="8167688" y="0"/>
            <a:ext cx="4017417" cy="1116013"/>
          </a:xfrm>
          <a:prstGeom prst="rtTriangle">
            <a:avLst/>
          </a:pr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  <p:sp>
        <p:nvSpPr>
          <p:cNvPr id="9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进阶篇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PART 02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742950" indent="-742950">
              <a:buFont typeface="+mj-lt"/>
              <a:buAutoNum type="arabicPeriod"/>
            </a:pPr>
            <a:r>
              <a:rPr lang="zh-CN" altLang="en-US"/>
              <a:t>私信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典型特征：随意定义、灵活多变。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私信是CosyOS独创的一种任务间通信方式，其实质就是任务线程的形参，并以“调用任务”的方式发送私信。它的主要优势在于易用性，私信参数的数量、名称、类型，都可随意定义，与普通函数定义形参如出一辙。</a:t>
            </a:r>
            <a:r>
              <a:rPr lang="zh-CN" altLang="en-US">
                <a:sym typeface="+mn-ea"/>
              </a:rPr>
              <a:t>推荐在</a:t>
            </a:r>
            <a:r>
              <a:rPr lang="en-US" altLang="zh-CN">
                <a:sym typeface="+mn-ea"/>
              </a:rPr>
              <a:t>C51</a:t>
            </a:r>
            <a:r>
              <a:rPr lang="zh-CN" altLang="en-US">
                <a:sym typeface="+mn-ea"/>
              </a:rPr>
              <a:t>下使用私信，并采用性能创建模式</a:t>
            </a:r>
            <a:r>
              <a:rPr lang="zh-CN" altLang="en-US">
                <a:sym typeface="+mn-ea"/>
              </a:rPr>
              <a:t>以提高</a:t>
            </a:r>
            <a:r>
              <a:rPr lang="zh-CN" altLang="en-US">
                <a:sym typeface="+mn-ea"/>
              </a:rPr>
              <a:t>性能。</a:t>
            </a:r>
            <a:endParaRPr lang="zh-CN" altLang="en-US"/>
          </a:p>
          <a:p>
            <a:r>
              <a:rPr lang="zh-CN" altLang="en-US"/>
              <a:t>注意事项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1、私信只能发送给任务，中断中不能发送私信。</a:t>
            </a:r>
            <a:br>
              <a:rPr lang="zh-CN" altLang="en-US"/>
            </a:br>
            <a:r>
              <a:rPr lang="zh-CN" altLang="en-US"/>
              <a:t>2、如果接收处理速度低于发送速度，会导致私信覆盖。</a:t>
            </a:r>
            <a:br>
              <a:rPr lang="zh-CN" altLang="en-US"/>
            </a:br>
            <a:r>
              <a:rPr lang="en-US" altLang="zh-CN"/>
              <a:t>3</a:t>
            </a:r>
            <a:r>
              <a:rPr lang="zh-CN" altLang="en-US"/>
              <a:t>、当前，私信参数至多可定义</a:t>
            </a:r>
            <a:r>
              <a:rPr lang="en-US" altLang="zh-CN"/>
              <a:t>8</a:t>
            </a:r>
            <a:r>
              <a:rPr lang="zh-CN" altLang="en-US"/>
              <a:t>个，且不可为常量（</a:t>
            </a:r>
            <a:r>
              <a:rPr lang="en-US" altLang="zh-CN"/>
              <a:t>const</a:t>
            </a:r>
            <a:r>
              <a:rPr lang="zh-CN" altLang="en-US"/>
              <a:t>）。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私信报警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0000"/>
          </a:bodyPr>
          <a:p>
            <a:pPr marL="0" indent="0">
              <a:buNone/>
            </a:pPr>
            <a:r>
              <a:rPr lang="zh-CN" altLang="en-US"/>
              <a:t>当您使用私信时，编译后会有报警提示。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具体表现为，您定义的每个私信参数都对应一个未引用的局部变量</a:t>
            </a:r>
            <a:r>
              <a:rPr lang="zh-CN" altLang="en-US"/>
              <a:t>或参数，名称为私信参数的名称后面加_。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如某任务创建了私信，共有三个参数p、a、b，则相应的会有报警p_、a_、b_，三个未引用的局部变量</a:t>
            </a:r>
            <a:r>
              <a:rPr lang="zh-CN" altLang="en-US"/>
              <a:t>或参数。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但这并不会影响私信功能的正常使用，用户可不必理会或在C51、C251、C/C++标签页屏蔽掉相应的报警。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Keil C51，报警为warning C280；</a:t>
            </a:r>
            <a:endParaRPr lang="zh-CN" altLang="en-US"/>
          </a:p>
          <a:p>
            <a:pPr marL="0" indent="0">
              <a:buNone/>
            </a:pPr>
            <a:r>
              <a:rPr lang="zh-CN" altLang="en-US" strike="sngStrike">
                <a:solidFill>
                  <a:schemeClr val="bg1"/>
                </a:solidFill>
                <a:uFillTx/>
              </a:rPr>
              <a:t>Keil C251，报警为warning C47；</a:t>
            </a:r>
            <a:endParaRPr lang="zh-CN" altLang="en-US" strike="sngStrike">
              <a:solidFill>
                <a:schemeClr val="bg1"/>
              </a:solidFill>
              <a:uFillTx/>
            </a:endParaRPr>
          </a:p>
          <a:p>
            <a:pPr marL="0" indent="0">
              <a:buNone/>
            </a:pPr>
            <a:r>
              <a:rPr lang="zh-CN" altLang="en-US" strike="sngStrike">
                <a:solidFill>
                  <a:schemeClr val="bg1"/>
                </a:solidFill>
                <a:uFillTx/>
              </a:rPr>
              <a:t>Keil MDK-Arm，报警为warning： #177-D。</a:t>
            </a:r>
            <a:endParaRPr lang="zh-CN" altLang="en-US" strike="sngStrike">
              <a:solidFill>
                <a:schemeClr val="bg1"/>
              </a:solidFill>
              <a:uFillTx/>
            </a:endParaRPr>
          </a:p>
          <a:p>
            <a:pPr marL="0" indent="0">
              <a:buNone/>
            </a:pPr>
            <a:r>
              <a:rPr lang="zh-CN" altLang="en-US"/>
              <a:t>当私信的创建模式为智能创建模式时：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Keil C51，</a:t>
            </a:r>
            <a:r>
              <a:rPr lang="zh-CN" altLang="en-US"/>
              <a:t>还另有报警R3_、R5_、R7_，三个未引用的局部变量；</a:t>
            </a:r>
            <a:endParaRPr lang="zh-CN" altLang="en-US"/>
          </a:p>
          <a:p>
            <a:pPr marL="0" indent="0">
              <a:buNone/>
            </a:pPr>
            <a:r>
              <a:rPr lang="zh-CN" altLang="en-US" strike="sngStrike">
                <a:solidFill>
                  <a:schemeClr val="bg1"/>
                </a:solidFill>
                <a:uFillTx/>
              </a:rPr>
              <a:t>Keil C251，还另有报警DR0_、DR4_、R11_，三个未引用的参数。</a:t>
            </a:r>
            <a:endParaRPr lang="zh-CN" altLang="en-US" strike="sngStrike">
              <a:solidFill>
                <a:schemeClr val="bg1"/>
              </a:solidFill>
              <a:uFillTx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742950" indent="-742950">
              <a:buFont typeface="+mj-lt"/>
              <a:buAutoNum type="arabicPeriod" startAt="2"/>
            </a:pPr>
            <a:r>
              <a:rPr lang="zh-CN" altLang="en-US"/>
              <a:t>飞信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r>
              <a:rPr lang="zh-CN" altLang="en-US"/>
              <a:t>典型特征：极简类型、极速</a:t>
            </a:r>
            <a:r>
              <a:rPr lang="zh-CN" altLang="en-US"/>
              <a:t>通信。</a:t>
            </a:r>
            <a:endParaRPr lang="zh-CN" altLang="en-US"/>
          </a:p>
          <a:p>
            <a:pPr marL="0" indent="0">
              <a:buFont typeface="+mj-lt"/>
              <a:buNone/>
            </a:pPr>
            <a:r>
              <a:rPr lang="en-US" altLang="zh-CN"/>
              <a:t>   1</a:t>
            </a:r>
            <a:r>
              <a:rPr lang="zh-CN" altLang="en-US"/>
              <a:t>、针对不同的MCU内核，都要求数据类型必须是原子访问类型。</a:t>
            </a:r>
            <a:br>
              <a:rPr lang="zh-CN" altLang="en-US"/>
            </a:br>
            <a:r>
              <a:rPr lang="en-US" altLang="zh-CN"/>
              <a:t>      </a:t>
            </a:r>
            <a:r>
              <a:rPr lang="zh-CN" altLang="en-US"/>
              <a:t>（1）8051内核，飞信固定为1字节无符号整型（uint8_t）；</a:t>
            </a:r>
            <a:br>
              <a:rPr lang="zh-CN" altLang="en-US"/>
            </a:br>
            <a:r>
              <a:rPr lang="en-US" altLang="zh-CN"/>
              <a:t>      </a:t>
            </a:r>
            <a:r>
              <a:rPr lang="zh-CN" altLang="en-US"/>
              <a:t>（</a:t>
            </a:r>
            <a:r>
              <a:rPr lang="zh-CN" altLang="en-US"/>
              <a:t>2）80251内核，飞信固定为2字节无符号整型（uint16_t）；</a:t>
            </a:r>
            <a:br>
              <a:rPr lang="zh-CN" altLang="en-US"/>
            </a:br>
            <a:r>
              <a:rPr lang="en-US" altLang="zh-CN"/>
              <a:t>      </a:t>
            </a:r>
            <a:r>
              <a:rPr lang="zh-CN" altLang="en-US"/>
              <a:t>（</a:t>
            </a:r>
            <a:r>
              <a:rPr lang="zh-CN" altLang="en-US"/>
              <a:t>3）Arm32内核，飞信固定为4字节无符号整型（uint32_t）。</a:t>
            </a:r>
            <a:endParaRPr lang="zh-CN" altLang="en-US"/>
          </a:p>
          <a:p>
            <a:pPr marL="0" indent="0">
              <a:buFont typeface="+mj-lt"/>
              <a:buNone/>
            </a:pPr>
            <a:r>
              <a:rPr lang="en-US" altLang="zh-CN"/>
              <a:t>   2</a:t>
            </a:r>
            <a:r>
              <a:rPr lang="zh-CN" altLang="en-US"/>
              <a:t>、通信速率是极速的，仅使用一个变量，同时即是消息又是新消息标志。</a:t>
            </a:r>
            <a:endParaRPr lang="zh-CN" altLang="en-US"/>
          </a:p>
          <a:p>
            <a:r>
              <a:rPr lang="zh-CN" altLang="en-US"/>
              <a:t>注意事项</a:t>
            </a:r>
            <a:br>
              <a:rPr lang="zh-CN" altLang="en-US"/>
            </a:br>
            <a:r>
              <a:rPr lang="zh-CN" altLang="en-US"/>
              <a:t>1、飞信为0时，表示无消息；飞信非0时，表示有消息；因此，用户传输的有效消息必须为真值。2、信箱仅能保存一条飞信，如果接收处理速度低于发送速度，会导致飞信覆盖。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742950" indent="-742950">
              <a:buFont typeface="+mj-lt"/>
              <a:buAutoNum type="arabicPeriod" startAt="3"/>
            </a:pPr>
            <a:r>
              <a:rPr lang="zh-CN" altLang="en-US"/>
              <a:t>邮箱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典型特征：任意类型、指针引用。</a:t>
            </a:r>
            <a:endParaRPr lang="zh-CN" altLang="en-US"/>
          </a:p>
          <a:p>
            <a:r>
              <a:rPr lang="zh-CN" altLang="en-US"/>
              <a:t>数据类型是任意的，发件时仅是把邮件的指针发送至邮箱，收件时从邮箱读取</a:t>
            </a:r>
            <a:r>
              <a:rPr lang="zh-CN" altLang="en-US">
                <a:sym typeface="+mn-ea"/>
              </a:rPr>
              <a:t>邮件的指针并</a:t>
            </a:r>
            <a:r>
              <a:rPr lang="zh-CN" altLang="en-US"/>
              <a:t>返回。</a:t>
            </a:r>
            <a:endParaRPr lang="zh-CN" altLang="en-US"/>
          </a:p>
          <a:p>
            <a:r>
              <a:rPr lang="zh-CN" altLang="en-US"/>
              <a:t>注意事项</a:t>
            </a:r>
            <a:br>
              <a:rPr lang="zh-CN" altLang="en-US"/>
            </a:br>
            <a:r>
              <a:rPr lang="zh-CN" altLang="en-US"/>
              <a:t>1、消息邮箱仅能保存一封邮件，如果收件处理速度低于发件速度，会导致邮件覆盖。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742950" indent="-742950">
              <a:buFont typeface="+mj-lt"/>
              <a:buAutoNum type="arabicPeriod" startAt="4"/>
            </a:pPr>
            <a:r>
              <a:rPr lang="zh-CN" altLang="en-US"/>
              <a:t>队列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r>
              <a:rPr lang="zh-CN" altLang="en-US"/>
              <a:t>典型特征：并发发送、指针引用。</a:t>
            </a:r>
            <a:endParaRPr lang="zh-CN" altLang="en-US"/>
          </a:p>
          <a:p>
            <a:r>
              <a:rPr lang="zh-CN" altLang="en-US"/>
              <a:t>队列类型</a:t>
            </a:r>
            <a:br>
              <a:rPr lang="zh-CN" altLang="en-US"/>
            </a:br>
            <a:r>
              <a:rPr lang="zh-CN" altLang="en-US"/>
              <a:t>静态队列：收发消息的效率高，队列占用固定的内存；</a:t>
            </a:r>
            <a:br>
              <a:rPr lang="zh-CN" altLang="en-US"/>
            </a:br>
            <a:r>
              <a:rPr lang="zh-CN" altLang="en-US"/>
              <a:t>动态队列：收发消息的效率低，接收消息后，队列内存可被回收。</a:t>
            </a:r>
            <a:endParaRPr lang="zh-CN" altLang="en-US"/>
          </a:p>
          <a:p>
            <a:r>
              <a:rPr lang="zh-CN" altLang="en-US"/>
              <a:t>注意事项</a:t>
            </a:r>
            <a:br>
              <a:rPr lang="zh-CN" altLang="en-US"/>
            </a:br>
            <a:r>
              <a:rPr lang="zh-CN" altLang="en-US"/>
              <a:t>1、每个消息队列，用户应当自己明确消息的类型和size，此事与CosyOS无关。</a:t>
            </a:r>
            <a:br>
              <a:rPr lang="zh-CN" altLang="en-US"/>
            </a:br>
            <a:r>
              <a:rPr lang="zh-CN" altLang="en-US"/>
              <a:t>2、每一处发送消息，消息缓存都是独享的，可静态创建（定义静态数组）或动态创建（动态内存分配）。</a:t>
            </a:r>
            <a:br>
              <a:rPr lang="zh-CN" altLang="en-US"/>
            </a:br>
            <a:r>
              <a:rPr lang="zh-CN" altLang="en-US"/>
              <a:t>3、对于动态创建的消息缓存，在消息使用完以后，用户应当自己释放消息指针。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 startAt="4"/>
            </a:pPr>
            <a:r>
              <a:rPr lang="en-US" altLang="zh-CN" sz="4000" b="1"/>
              <a:t>OS</a:t>
            </a:r>
            <a:r>
              <a:rPr lang="zh-CN" altLang="en-US" sz="4000" b="1"/>
              <a:t>线程通信工具与全局变量的</a:t>
            </a:r>
            <a:r>
              <a:rPr lang="zh-CN" altLang="en-US" sz="4000" b="1"/>
              <a:t>区别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>
              <a:buFont typeface="Arial" panose="020B0604020202020204" pitchFamily="34" charset="0"/>
              <a:buChar char="•"/>
            </a:pPr>
            <a:r>
              <a:rPr lang="zh-CN" altLang="en-US" sz="2000" b="1">
                <a:sym typeface="+mn-ea"/>
              </a:rPr>
              <a:t>身份不同</a:t>
            </a:r>
            <a:br>
              <a:rPr lang="zh-CN" altLang="en-US" sz="2000">
                <a:sym typeface="+mn-ea"/>
              </a:rPr>
            </a:br>
            <a:r>
              <a:rPr lang="en-US" altLang="zh-CN" sz="2000">
                <a:sym typeface="+mn-ea"/>
              </a:rPr>
              <a:t>OS</a:t>
            </a:r>
            <a:r>
              <a:rPr lang="zh-CN" altLang="en-US" sz="2000">
                <a:sym typeface="+mn-ea"/>
              </a:rPr>
              <a:t>线程通信工具：属于</a:t>
            </a:r>
            <a:r>
              <a:rPr lang="zh-CN" altLang="en-US" sz="2000" b="1">
                <a:sym typeface="+mn-ea"/>
              </a:rPr>
              <a:t>内核对象</a:t>
            </a:r>
            <a:r>
              <a:rPr lang="zh-CN" altLang="en-US" sz="2000">
                <a:sym typeface="+mn-ea"/>
              </a:rPr>
              <a:t>，由</a:t>
            </a:r>
            <a:r>
              <a:rPr lang="en-US" altLang="zh-CN" sz="2000">
                <a:sym typeface="+mn-ea"/>
              </a:rPr>
              <a:t>OS</a:t>
            </a:r>
            <a:r>
              <a:rPr lang="zh-CN" altLang="en-US" sz="2000">
                <a:sym typeface="+mn-ea"/>
              </a:rPr>
              <a:t>提供相关服务支持。</a:t>
            </a:r>
            <a:br>
              <a:rPr lang="zh-CN" altLang="en-US" sz="2000">
                <a:sym typeface="+mn-ea"/>
              </a:rPr>
            </a:br>
            <a:r>
              <a:rPr lang="zh-CN" altLang="en-US" sz="2000">
                <a:sym typeface="+mn-ea"/>
              </a:rPr>
              <a:t>全局变量：属于</a:t>
            </a:r>
            <a:r>
              <a:rPr lang="zh-CN" altLang="en-US" sz="2000" b="1">
                <a:sym typeface="+mn-ea"/>
              </a:rPr>
              <a:t>用户对象</a:t>
            </a:r>
            <a:r>
              <a:rPr lang="zh-CN" altLang="en-US" sz="2000">
                <a:sym typeface="+mn-ea"/>
              </a:rPr>
              <a:t>，所有功能都由用户自己实现。</a:t>
            </a:r>
            <a:endParaRPr lang="zh-CN" altLang="en-US" sz="2000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000" b="1"/>
              <a:t>生产与消费关系不同</a:t>
            </a:r>
            <a:br>
              <a:rPr lang="zh-CN" altLang="en-US" sz="2000"/>
            </a:br>
            <a:r>
              <a:rPr lang="en-US" altLang="zh-CN" sz="2000"/>
              <a:t>OS</a:t>
            </a:r>
            <a:r>
              <a:rPr lang="zh-CN" altLang="en-US" sz="2000"/>
              <a:t>线程通信工具：每生产一次即可消费一次，不生产就不能消费。</a:t>
            </a:r>
            <a:br>
              <a:rPr lang="zh-CN" altLang="en-US" sz="2000"/>
            </a:br>
            <a:r>
              <a:rPr lang="zh-CN" altLang="en-US" sz="2000"/>
              <a:t>全局变量：无论是否生产、生产了几次，都可无限次消费。</a:t>
            </a:r>
            <a:endParaRPr lang="zh-CN" altLang="en-US" sz="2000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000" b="1"/>
              <a:t>适用情况不同</a:t>
            </a:r>
            <a:br>
              <a:rPr lang="zh-CN" altLang="en-US" sz="2000"/>
            </a:br>
            <a:r>
              <a:rPr lang="en-US" altLang="zh-CN" sz="2000"/>
              <a:t>OS</a:t>
            </a:r>
            <a:r>
              <a:rPr lang="zh-CN" altLang="en-US" sz="2000"/>
              <a:t>线程通信工具：适用于行为同步、资源同步、资源管理。</a:t>
            </a:r>
            <a:br>
              <a:rPr lang="zh-CN" altLang="en-US" sz="2000"/>
            </a:br>
            <a:r>
              <a:rPr lang="zh-CN" altLang="en-US" sz="2000"/>
              <a:t>全局变量：适用于资源共享，全局公共资源、任务级公共</a:t>
            </a:r>
            <a:r>
              <a:rPr lang="zh-CN" altLang="en-US" sz="2000"/>
              <a:t>资源。</a:t>
            </a:r>
            <a:endParaRPr lang="zh-CN" altLang="en-US" sz="2000"/>
          </a:p>
          <a:p>
            <a:pPr>
              <a:buFont typeface="Arial" panose="020B0604020202020204" pitchFamily="34" charset="0"/>
              <a:buChar char="•"/>
            </a:pPr>
            <a:endParaRPr lang="zh-CN" altLang="en-US" sz="200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4000" b="1"/>
              <a:t>第二章</a:t>
            </a:r>
            <a:r>
              <a:rPr lang="en-US" altLang="zh-CN" sz="4000" b="1"/>
              <a:t>  CosyOS </a:t>
            </a:r>
            <a:r>
              <a:rPr lang="zh-CN" altLang="en-US" sz="4000" b="1"/>
              <a:t>行为</a:t>
            </a:r>
            <a:r>
              <a:rPr lang="zh-CN" altLang="en-US" sz="4000" b="1"/>
              <a:t>同步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000" b="1"/>
              <a:t>行为同步</a:t>
            </a:r>
            <a:r>
              <a:rPr lang="zh-CN" altLang="en-US" sz="2000"/>
              <a:t>又称</a:t>
            </a:r>
            <a:r>
              <a:rPr lang="zh-CN" altLang="en-US" sz="2000" b="1"/>
              <a:t>线程同步</a:t>
            </a:r>
            <a:r>
              <a:rPr lang="zh-CN" altLang="en-US" sz="2000"/>
              <a:t>，是指一个线程（</a:t>
            </a:r>
            <a:r>
              <a:rPr lang="zh-CN" altLang="en-US" sz="2000" b="1"/>
              <a:t>事件的发生线程</a:t>
            </a:r>
            <a:r>
              <a:rPr lang="zh-CN" altLang="en-US" sz="2000"/>
              <a:t>）通知另外一个线程（</a:t>
            </a:r>
            <a:r>
              <a:rPr lang="zh-CN" altLang="en-US" sz="2000" b="1"/>
              <a:t>事件的处理线程</a:t>
            </a:r>
            <a:r>
              <a:rPr lang="zh-CN" altLang="en-US" sz="2000"/>
              <a:t>）来同步处理事务。当事件的发生线程调用</a:t>
            </a:r>
            <a:r>
              <a:rPr lang="en-US" altLang="zh-CN" sz="2000"/>
              <a:t>OS</a:t>
            </a:r>
            <a:r>
              <a:rPr lang="zh-CN" altLang="en-US" sz="2000"/>
              <a:t>服务进行同步时，</a:t>
            </a:r>
            <a:r>
              <a:rPr lang="zh-CN" altLang="en-US" sz="2000">
                <a:sym typeface="+mn-ea"/>
              </a:rPr>
              <a:t>事件的处理线程将按任务优先级实时抢占当前</a:t>
            </a:r>
            <a:r>
              <a:rPr lang="zh-CN" altLang="en-US" sz="2000">
                <a:sym typeface="+mn-ea"/>
              </a:rPr>
              <a:t>任务。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行为同步</a:t>
            </a:r>
            <a:r>
              <a:rPr lang="zh-CN" altLang="en-US" sz="2000"/>
              <a:t>可分为</a:t>
            </a:r>
            <a:r>
              <a:rPr lang="zh-CN" altLang="en-US" sz="2000" b="1"/>
              <a:t>事件同步</a:t>
            </a:r>
            <a:r>
              <a:rPr lang="zh-CN" altLang="en-US" sz="2000"/>
              <a:t>与</a:t>
            </a:r>
            <a:r>
              <a:rPr lang="zh-CN" altLang="en-US" sz="2000" b="1"/>
              <a:t>消息同步</a:t>
            </a:r>
            <a:r>
              <a:rPr lang="zh-CN" altLang="en-US" sz="2000"/>
              <a:t>。</a:t>
            </a:r>
            <a:endParaRPr lang="zh-CN" altLang="en-US" sz="2000"/>
          </a:p>
          <a:p>
            <a:r>
              <a:rPr lang="zh-CN" altLang="en-US" sz="2000" b="1"/>
              <a:t>事件同步</a:t>
            </a:r>
            <a:r>
              <a:rPr lang="zh-CN" altLang="en-US" sz="2000"/>
              <a:t>：仅能通知</a:t>
            </a:r>
            <a:r>
              <a:rPr lang="zh-CN" altLang="en-US" sz="2000">
                <a:sym typeface="+mn-ea"/>
              </a:rPr>
              <a:t>事件的处理</a:t>
            </a:r>
            <a:r>
              <a:rPr lang="zh-CN" altLang="en-US" sz="2000"/>
              <a:t>线程一个事件已经发生，无法传递事件的具体</a:t>
            </a:r>
            <a:r>
              <a:rPr lang="zh-CN" altLang="en-US" sz="2000"/>
              <a:t>消息给</a:t>
            </a:r>
            <a:r>
              <a:rPr lang="zh-CN" altLang="en-US" sz="2000">
                <a:sym typeface="+mn-ea"/>
              </a:rPr>
              <a:t>对方。</a:t>
            </a:r>
            <a:endParaRPr lang="zh-CN" altLang="en-US" sz="2000"/>
          </a:p>
          <a:p>
            <a:r>
              <a:rPr lang="zh-CN" altLang="en-US" sz="2000" b="1"/>
              <a:t>消息同步</a:t>
            </a:r>
            <a:r>
              <a:rPr lang="zh-CN" altLang="en-US" sz="2000"/>
              <a:t>：携带消息的事件同步，</a:t>
            </a:r>
            <a:r>
              <a:rPr lang="zh-CN" altLang="en-US" sz="2000">
                <a:sym typeface="+mn-ea"/>
              </a:rPr>
              <a:t>通知</a:t>
            </a:r>
            <a:r>
              <a:rPr lang="zh-CN" altLang="en-US" sz="2000">
                <a:sym typeface="+mn-ea"/>
              </a:rPr>
              <a:t>事件的处理</a:t>
            </a:r>
            <a:r>
              <a:rPr lang="zh-CN" altLang="en-US" sz="2000">
                <a:sym typeface="+mn-ea"/>
              </a:rPr>
              <a:t>线程一个事件已经发生</a:t>
            </a:r>
            <a:r>
              <a:rPr lang="zh-CN" altLang="en-US" sz="2000"/>
              <a:t>，</a:t>
            </a:r>
            <a:r>
              <a:rPr lang="zh-CN" altLang="en-US" sz="2000">
                <a:sym typeface="+mn-ea"/>
              </a:rPr>
              <a:t>同时</a:t>
            </a:r>
            <a:r>
              <a:rPr lang="zh-CN" altLang="en-US" sz="2000">
                <a:sym typeface="+mn-ea"/>
              </a:rPr>
              <a:t>传递</a:t>
            </a:r>
            <a:r>
              <a:rPr lang="zh-CN" altLang="en-US" sz="2000">
                <a:sym typeface="+mn-ea"/>
              </a:rPr>
              <a:t>事件的具体消息</a:t>
            </a:r>
            <a:r>
              <a:rPr lang="zh-CN" altLang="en-US" sz="2000"/>
              <a:t>给</a:t>
            </a:r>
            <a:r>
              <a:rPr lang="zh-CN" altLang="en-US" sz="2000">
                <a:sym typeface="+mn-ea"/>
              </a:rPr>
              <a:t>对方</a:t>
            </a:r>
            <a:r>
              <a:rPr lang="zh-CN" altLang="en-US" sz="2000"/>
              <a:t>。</a:t>
            </a:r>
            <a:endParaRPr lang="zh-CN" altLang="en-US" sz="2000"/>
          </a:p>
          <a:p>
            <a:endParaRPr lang="zh-CN" altLang="en-US" sz="2000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/>
            </a:pPr>
            <a:r>
              <a:rPr lang="zh-CN" altLang="en-US" sz="3600" b="1"/>
              <a:t>事件</a:t>
            </a:r>
            <a:r>
              <a:rPr lang="zh-CN" altLang="en-US" sz="3600" b="1"/>
              <a:t>同步</a:t>
            </a:r>
            <a:endParaRPr lang="zh-CN" altLang="en-US" sz="3600" b="1"/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838200" y="1825625"/>
          <a:ext cx="10515602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9075"/>
                <a:gridCol w="1532890"/>
                <a:gridCol w="1574165"/>
                <a:gridCol w="3023870"/>
                <a:gridCol w="1447801"/>
                <a:gridCol w="1447801"/>
              </a:tblGrid>
              <a:tr h="762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一级分类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二级分类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同步</a:t>
                      </a:r>
                      <a:r>
                        <a:rPr lang="zh-CN" altLang="en-US" sz="1600"/>
                        <a:t>工具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同步</a:t>
                      </a:r>
                      <a:r>
                        <a:rPr lang="zh-CN" altLang="en-US" sz="1600"/>
                        <a:t>过程</a:t>
                      </a:r>
                      <a:endParaRPr lang="zh-CN" altLang="en-US" sz="1600"/>
                    </a:p>
                    <a:p>
                      <a:pPr algn="ctr">
                        <a:buNone/>
                      </a:pPr>
                      <a:r>
                        <a:rPr lang="zh-CN" altLang="en-US" sz="1400"/>
                        <a:t>发生线程</a:t>
                      </a:r>
                      <a:r>
                        <a:rPr lang="en-US" altLang="zh-CN" sz="1400"/>
                        <a:t> </a:t>
                      </a:r>
                      <a:r>
                        <a:rPr lang="zh-CN" altLang="en-US" sz="1400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en-US" altLang="zh-CN" sz="1400"/>
                        <a:t> </a:t>
                      </a:r>
                      <a:r>
                        <a:rPr lang="zh-CN" altLang="en-US" sz="1400"/>
                        <a:t>处理线程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补充</a:t>
                      </a:r>
                      <a:r>
                        <a:rPr lang="zh-CN" altLang="en-US" sz="1600"/>
                        <a:t>说明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推荐</a:t>
                      </a:r>
                      <a:r>
                        <a:rPr lang="zh-CN" altLang="en-US" sz="1600"/>
                        <a:t>等级</a:t>
                      </a:r>
                      <a:endParaRPr lang="zh-CN" altLang="en-US" sz="1600"/>
                    </a:p>
                  </a:txBody>
                  <a:tcPr anchor="ctr" anchorCtr="0"/>
                </a:tc>
              </a:tr>
              <a:tr h="381000">
                <a:tc rowSpan="6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处理</a:t>
                      </a:r>
                      <a:endParaRPr lang="zh-CN" altLang="en-US" sz="1400" b="1"/>
                    </a:p>
                    <a:p>
                      <a:pPr algn="ctr">
                        <a:buNone/>
                      </a:pPr>
                      <a:r>
                        <a:rPr lang="zh-CN" altLang="en-US" sz="1400" b="1"/>
                        <a:t>一个事件</a:t>
                      </a:r>
                      <a:endParaRPr lang="zh-CN" altLang="en-US" sz="1400" b="1"/>
                    </a:p>
                  </a:txBody>
                  <a:tcPr anchor="ctr" anchorCtr="0"/>
                </a:tc>
                <a:tc rowSpan="4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单次同步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二值</a:t>
                      </a:r>
                      <a:r>
                        <a:rPr lang="zh-CN" altLang="en-US" sz="1400"/>
                        <a:t>信号量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给予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/>
                        <a:t> 获取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FF00"/>
                          </a:solidFill>
                          <a:sym typeface="+mn-ea"/>
                        </a:rPr>
                        <a:t>★</a:t>
                      </a:r>
                      <a:endParaRPr lang="zh-CN" altLang="en-US" sz="1400"/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清除</a:t>
                      </a:r>
                      <a:r>
                        <a:rPr lang="en-US" altLang="zh-CN" sz="1400"/>
                        <a:t>@</a:t>
                      </a:r>
                      <a:r>
                        <a:rPr lang="zh-CN" altLang="en-US" sz="1400">
                          <a:sym typeface="+mn-ea"/>
                        </a:rPr>
                        <a:t>阻塞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清除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/>
                        <a:t> 阻塞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FF00"/>
                          </a:solidFill>
                          <a:sym typeface="+mn-ea"/>
                        </a:rPr>
                        <a:t>★★</a:t>
                      </a:r>
                      <a:endParaRPr lang="zh-CN" altLang="en-US" sz="1400"/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恢复</a:t>
                      </a:r>
                      <a:r>
                        <a:rPr lang="en-US" altLang="zh-CN" sz="1400"/>
                        <a:t>@</a:t>
                      </a:r>
                      <a:r>
                        <a:rPr lang="zh-CN" altLang="en-US" sz="1400">
                          <a:sym typeface="+mn-ea"/>
                        </a:rPr>
                        <a:t>挂起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恢复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/>
                        <a:t> 挂起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最为</a:t>
                      </a:r>
                      <a:r>
                        <a:rPr lang="zh-CN" altLang="en-US" sz="1400"/>
                        <a:t>高效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FF00"/>
                          </a:solidFill>
                          <a:sym typeface="+mn-ea"/>
                        </a:rPr>
                        <a:t>★★★</a:t>
                      </a:r>
                      <a:endParaRPr lang="zh-CN" altLang="en-US" sz="1400"/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设置</a:t>
                      </a:r>
                      <a:r>
                        <a:rPr lang="zh-CN" altLang="en-US" sz="1400"/>
                        <a:t>优先级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提升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/>
                        <a:t> 拉低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特殊应用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rgbClr val="FFFF00"/>
                          </a:solidFill>
                        </a:rPr>
                        <a:t>不</a:t>
                      </a:r>
                      <a:r>
                        <a:rPr lang="zh-CN" altLang="en-US" sz="1400">
                          <a:solidFill>
                            <a:srgbClr val="FFFF00"/>
                          </a:solidFill>
                        </a:rPr>
                        <a:t>推荐</a:t>
                      </a:r>
                      <a:endParaRPr lang="zh-CN" altLang="en-US" sz="1400">
                        <a:solidFill>
                          <a:srgbClr val="FFFF00"/>
                        </a:solidFill>
                      </a:endParaRPr>
                    </a:p>
                  </a:txBody>
                  <a:tcPr anchor="ctr" anchorCtr="0"/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并发同步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计数</a:t>
                      </a:r>
                      <a:r>
                        <a:rPr lang="zh-CN" altLang="en-US" sz="1400"/>
                        <a:t>信号量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给予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/>
                        <a:t> 获取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无限同步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二值</a:t>
                      </a:r>
                      <a:r>
                        <a:rPr lang="zh-CN" altLang="en-US" sz="1400"/>
                        <a:t>信号量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给予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/>
                        <a:t> 等待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终止同步：上锁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</a:tr>
              <a:tr h="38100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处理</a:t>
                      </a:r>
                      <a:endParaRPr lang="zh-CN" altLang="en-US" sz="1400" b="1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一类事件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单</a:t>
                      </a:r>
                      <a:r>
                        <a:rPr lang="zh-CN" altLang="en-US" sz="1400" b="1">
                          <a:sym typeface="+mn-ea"/>
                        </a:rPr>
                        <a:t>次同步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事件标志组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                 </a:t>
                      </a:r>
                      <a:r>
                        <a:rPr lang="zh-CN" altLang="en-US" sz="1400">
                          <a:sym typeface="+mn-ea"/>
                        </a:rPr>
                        <a:t>设置位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>
                          <a:sym typeface="+mn-ea"/>
                        </a:rPr>
                        <a:t> 查询组</a:t>
                      </a:r>
                      <a:r>
                        <a:rPr lang="zh-CN" altLang="en-US" sz="1400" b="1">
                          <a:solidFill>
                            <a:schemeClr val="tx1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>
                          <a:sym typeface="+mn-ea"/>
                        </a:rPr>
                        <a:t>轮询</a:t>
                      </a:r>
                      <a:r>
                        <a:rPr lang="zh-CN" altLang="en-US" sz="1400">
                          <a:sym typeface="+mn-ea"/>
                        </a:rPr>
                        <a:t>位</a:t>
                      </a:r>
                      <a:endParaRPr lang="zh-CN" altLang="en-US" sz="14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                 </a:t>
                      </a:r>
                      <a:r>
                        <a:rPr lang="zh-CN" altLang="en-US" sz="1400">
                          <a:sym typeface="+mn-ea"/>
                        </a:rPr>
                        <a:t>设置位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>
                          <a:sym typeface="+mn-ea"/>
                        </a:rPr>
                        <a:t> </a:t>
                      </a:r>
                      <a:r>
                        <a:rPr lang="zh-CN" altLang="en-US" sz="1400">
                          <a:sym typeface="+mn-ea"/>
                        </a:rPr>
                        <a:t>等待组</a:t>
                      </a:r>
                      <a:r>
                        <a:rPr lang="zh-CN" altLang="en-US" sz="1400" b="1">
                          <a:solidFill>
                            <a:schemeClr val="tx1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>
                          <a:sym typeface="+mn-ea"/>
                        </a:rPr>
                        <a:t>轮询位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定时查询</a:t>
                      </a:r>
                      <a:r>
                        <a:rPr lang="zh-CN" altLang="en-US" sz="1400">
                          <a:sym typeface="+mn-ea"/>
                        </a:rPr>
                        <a:t>任务</a:t>
                      </a:r>
                      <a:endParaRPr lang="zh-CN" altLang="en-US" sz="14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400">
                          <a:sym typeface="+mn-ea"/>
                        </a:rPr>
                        <a:t>一般用户</a:t>
                      </a:r>
                      <a:r>
                        <a:rPr lang="zh-CN" altLang="en-US" sz="1400">
                          <a:sym typeface="+mn-ea"/>
                        </a:rPr>
                        <a:t>任务</a:t>
                      </a:r>
                      <a:endParaRPr lang="zh-CN" altLang="en-US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并发同步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计数</a:t>
                      </a:r>
                      <a:r>
                        <a:rPr lang="zh-CN" altLang="en-US" sz="1400"/>
                        <a:t>信号量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给予 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→</a:t>
                      </a:r>
                      <a:r>
                        <a:rPr lang="zh-CN" altLang="en-US" sz="1400"/>
                        <a:t> 获取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各事件分别</a:t>
                      </a:r>
                      <a:r>
                        <a:rPr lang="zh-CN" altLang="en-US" sz="1400"/>
                        <a:t>处理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marL="857250" indent="-857250">
              <a:buFont typeface="+mj-ea"/>
              <a:buAutoNum type="ea1JpnChsDbPeriod" startAt="2"/>
            </a:pPr>
            <a:r>
              <a:rPr lang="zh-CN" altLang="en-US" sz="3600" b="1"/>
              <a:t>消息同步</a:t>
            </a:r>
            <a:endParaRPr lang="zh-CN" altLang="en-US" sz="36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>
                <a:sym typeface="+mn-ea"/>
              </a:rPr>
              <a:t>消息同步是携带消息的事件同步，可在同步的同时完成消息传递。</a:t>
            </a:r>
            <a:br>
              <a:rPr lang="zh-CN" altLang="en-US" sz="1400">
                <a:sym typeface="+mn-ea"/>
              </a:rPr>
            </a:br>
            <a:r>
              <a:rPr lang="zh-CN" altLang="en-US" sz="1400">
                <a:sym typeface="+mn-ea"/>
              </a:rPr>
              <a:t>同步过程：发送 </a:t>
            </a:r>
            <a:r>
              <a:rPr lang="zh-CN" altLang="en-US" sz="1400" b="1">
                <a:solidFill>
                  <a:srgbClr val="FF0000"/>
                </a:solidFill>
                <a:sym typeface="+mn-ea"/>
              </a:rPr>
              <a:t>→</a:t>
            </a:r>
            <a:r>
              <a:rPr lang="zh-CN" altLang="en-US" sz="1400">
                <a:sym typeface="+mn-ea"/>
              </a:rPr>
              <a:t> 接收，事件的发生线程发送消息，事件的处理线程待</a:t>
            </a:r>
            <a:r>
              <a:rPr lang="zh-CN" altLang="en-US" sz="1400">
                <a:sym typeface="+mn-ea"/>
              </a:rPr>
              <a:t>成功</a:t>
            </a:r>
            <a:r>
              <a:rPr lang="zh-CN" altLang="en-US" sz="1400">
                <a:sym typeface="+mn-ea"/>
              </a:rPr>
              <a:t>接收消息后处理</a:t>
            </a:r>
            <a:r>
              <a:rPr lang="zh-CN" altLang="en-US" sz="1400">
                <a:sym typeface="+mn-ea"/>
              </a:rPr>
              <a:t>事件。</a:t>
            </a:r>
            <a:endParaRPr lang="zh-CN" altLang="en-US" sz="1400"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8400"/>
                <a:gridCol w="4838065"/>
              </a:tblGrid>
              <a:tr h="71120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spc="130"/>
                        <a:t>分类</a:t>
                      </a:r>
                      <a:endParaRPr lang="zh-CN" altLang="en-US" sz="20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spc="130"/>
                        <a:t>同步工具</a:t>
                      </a:r>
                      <a:endParaRPr lang="zh-CN" altLang="en-US" sz="2000" spc="130"/>
                    </a:p>
                  </a:txBody>
                  <a:tcPr marL="215900" marR="215900" marT="133350" marB="133350" anchor="ctr" anchorCtr="0"/>
                </a:tc>
              </a:tr>
              <a:tr h="669925">
                <a:tc rowSpan="3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/>
                        <a:t>单次同步</a:t>
                      </a:r>
                      <a:endParaRPr lang="zh-CN" altLang="en-US" sz="1800" b="1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spc="130"/>
                        <a:t>飞信</a:t>
                      </a:r>
                      <a:endParaRPr lang="zh-CN" altLang="en-US" sz="1800" spc="130"/>
                    </a:p>
                  </a:txBody>
                  <a:tcPr marL="215900" marR="215900" marT="133350" marB="133350" anchor="ctr" anchorCtr="0"/>
                </a:tc>
              </a:tr>
              <a:tr h="669290">
                <a:tc v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spc="130"/>
                        <a:t>私信</a:t>
                      </a:r>
                      <a:endParaRPr lang="zh-CN" altLang="en-US" sz="1800" spc="130"/>
                    </a:p>
                  </a:txBody>
                  <a:tcPr marL="215900" marR="215900" marT="133350" marB="133350" anchor="ctr" anchorCtr="0"/>
                </a:tc>
              </a:tr>
              <a:tr h="670560">
                <a:tc v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spc="130"/>
                        <a:t>邮箱</a:t>
                      </a:r>
                      <a:endParaRPr lang="zh-CN" altLang="en-US" sz="1800" spc="130"/>
                    </a:p>
                  </a:txBody>
                  <a:tcPr marL="215900" marR="215900" marT="133350" marB="133350" anchor="ctr" anchorCtr="0"/>
                </a:tc>
              </a:tr>
              <a:tr h="66929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/>
                        <a:t>并发同步</a:t>
                      </a:r>
                      <a:endParaRPr lang="zh-CN" altLang="en-US" sz="1800" b="1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spc="130"/>
                        <a:t>队列</a:t>
                      </a:r>
                      <a:endParaRPr lang="zh-CN" altLang="en-US" sz="1800" spc="130"/>
                    </a:p>
                  </a:txBody>
                  <a:tcPr marL="215900" marR="215900" marT="133350" marB="133350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/>
              <a:t>三、</a:t>
            </a:r>
            <a:r>
              <a:rPr lang="zh-CN" altLang="en-US" sz="4000" b="1">
                <a:sym typeface="+mn-ea"/>
              </a:rPr>
              <a:t>行为同步的补充说明</a:t>
            </a:r>
            <a:endParaRPr lang="zh-CN" altLang="en-US" sz="4000" b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fontScale="50000"/>
          </a:bodyPr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并发</a:t>
            </a:r>
            <a:r>
              <a:rPr lang="zh-CN" altLang="en-US" b="1">
                <a:sym typeface="+mn-ea"/>
              </a:rPr>
              <a:t>同步</a:t>
            </a:r>
            <a:br>
              <a:rPr lang="zh-CN" altLang="en-US" b="1">
                <a:sym typeface="+mn-ea"/>
              </a:rPr>
            </a:br>
            <a:r>
              <a:rPr lang="zh-CN" altLang="en-US">
                <a:sym typeface="+mn-ea"/>
              </a:rPr>
              <a:t>是指存在瞬时的生产速度大于消费速度的情况。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事件的发生速度有时会比较快，导致事件的</a:t>
            </a:r>
            <a:r>
              <a:rPr lang="zh-CN" altLang="en-US">
                <a:sym typeface="+mn-ea"/>
              </a:rPr>
              <a:t>处理</a:t>
            </a:r>
            <a:r>
              <a:rPr lang="zh-CN" altLang="en-US">
                <a:sym typeface="+mn-ea"/>
              </a:rPr>
              <a:t>线程来不急处理。</a:t>
            </a:r>
            <a:endParaRPr lang="zh-CN" altLang="en-US">
              <a:sym typeface="+mn-ea"/>
            </a:endParaRPr>
          </a:p>
          <a:p>
            <a:pPr marL="0" indent="0">
              <a:buFont typeface="+mj-ea"/>
              <a:buNone/>
            </a:pPr>
            <a:endParaRPr lang="zh-CN" altLang="en-US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单次同步</a:t>
            </a:r>
            <a:br>
              <a:rPr lang="zh-CN" altLang="en-US" b="1">
                <a:sym typeface="+mn-ea"/>
              </a:rPr>
            </a:br>
            <a:r>
              <a:rPr lang="zh-CN" altLang="en-US">
                <a:sym typeface="+mn-ea"/>
              </a:rPr>
              <a:t>是指不会出现并发</a:t>
            </a:r>
            <a:r>
              <a:rPr lang="zh-CN" altLang="en-US">
                <a:sym typeface="+mn-ea"/>
              </a:rPr>
              <a:t>的</a:t>
            </a:r>
            <a:r>
              <a:rPr lang="zh-CN" altLang="en-US">
                <a:sym typeface="+mn-ea"/>
              </a:rPr>
              <a:t>情况。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endParaRPr lang="zh-CN" altLang="en-US"/>
          </a:p>
          <a:p>
            <a:r>
              <a:rPr lang="zh-CN" altLang="en-US" b="1"/>
              <a:t>无限同步</a:t>
            </a:r>
            <a:br>
              <a:rPr lang="zh-CN" altLang="en-US" b="1"/>
            </a:br>
            <a:r>
              <a:rPr lang="zh-CN" altLang="en-US"/>
              <a:t>仅同步一次，被同步线程就可周期性的运行并处理事务。</a:t>
            </a:r>
            <a:br>
              <a:rPr lang="zh-CN" altLang="en-US"/>
            </a:br>
            <a:r>
              <a:rPr lang="zh-CN" altLang="en-US"/>
              <a:t>被同步线程仍属周期运行任务，只是被同步以后才能运行，而非同步运行任务。</a:t>
            </a:r>
            <a:br>
              <a:rPr lang="zh-CN" altLang="en-US"/>
            </a:br>
            <a:r>
              <a:rPr lang="en-US" altLang="zh-CN"/>
              <a:t>CosyOS</a:t>
            </a:r>
            <a:r>
              <a:rPr lang="zh-CN" altLang="en-US"/>
              <a:t>中，仅二值信号量支持该功能。</a:t>
            </a:r>
            <a:br>
              <a:rPr lang="zh-CN" altLang="en-US"/>
            </a:br>
            <a:r>
              <a:rPr lang="zh-CN" altLang="en-US"/>
              <a:t>可通过上锁终止</a:t>
            </a:r>
            <a:r>
              <a:rPr lang="zh-CN" altLang="en-US">
                <a:sym typeface="+mn-ea"/>
              </a:rPr>
              <a:t>被同步线程的运行</a:t>
            </a:r>
            <a:r>
              <a:rPr lang="zh-CN" altLang="en-US"/>
              <a:t>，上锁后，</a:t>
            </a:r>
            <a:r>
              <a:rPr lang="zh-CN" altLang="en-US">
                <a:sym typeface="+mn-ea"/>
              </a:rPr>
              <a:t>被同步线程将在本次运行周期结束</a:t>
            </a:r>
            <a:r>
              <a:rPr lang="zh-CN" altLang="en-US">
                <a:sym typeface="+mn-ea"/>
              </a:rPr>
              <a:t>时停止运行。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r>
              <a:rPr lang="zh-CN" altLang="en-US" b="1"/>
              <a:t>补充说明</a:t>
            </a:r>
            <a:br>
              <a:rPr lang="zh-CN" altLang="en-US" b="1"/>
            </a:br>
            <a:r>
              <a:rPr lang="zh-CN" altLang="en-US"/>
              <a:t>有的事件，发生一次就得处理一次，如果有遗漏将导致错误的结果。对于这种情况，如果存在并发，就必须采用并发同步工具；有的事件，即使累计发生了多次未处理（并发），仍然仅处理一次即可。对于这种情况，虽存在并发，仍可采用</a:t>
            </a:r>
            <a:r>
              <a:rPr lang="zh-CN" altLang="en-US"/>
              <a:t>单次同步工具。具体</a:t>
            </a:r>
            <a:r>
              <a:rPr lang="zh-CN" altLang="en-US"/>
              <a:t>属于哪种情况，需具体情况具体分析。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/>
              <a:t>第一章</a:t>
            </a:r>
            <a:r>
              <a:rPr lang="en-US" altLang="zh-CN" b="1"/>
              <a:t>  CosyOS </a:t>
            </a:r>
            <a:r>
              <a:rPr lang="zh-CN" altLang="en-US" b="1"/>
              <a:t>线程</a:t>
            </a:r>
            <a:r>
              <a:rPr lang="zh-CN" altLang="en-US" b="1"/>
              <a:t>通信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514350" indent="-514350">
              <a:buFont typeface="+mj-ea"/>
              <a:buAutoNum type="ea1JpnChsDbPeriod"/>
            </a:pPr>
            <a:r>
              <a:rPr lang="zh-CN" altLang="en-US">
                <a:sym typeface="+mn-ea"/>
              </a:rPr>
              <a:t>生产与消费</a:t>
            </a:r>
            <a:r>
              <a:rPr lang="zh-CN" altLang="en-US">
                <a:sym typeface="+mn-ea"/>
              </a:rPr>
              <a:t>关系</a:t>
            </a:r>
            <a:endParaRPr lang="zh-CN" altLang="en-US">
              <a:sym typeface="+mn-ea"/>
            </a:endParaRPr>
          </a:p>
          <a:p>
            <a:pPr marL="514350" indent="-514350">
              <a:buFont typeface="+mj-ea"/>
              <a:buAutoNum type="ea1JpnChsDbPeriod"/>
            </a:pPr>
            <a:r>
              <a:rPr lang="zh-CN" altLang="en-US">
                <a:sym typeface="+mn-ea"/>
              </a:rPr>
              <a:t>事件</a:t>
            </a:r>
            <a:r>
              <a:rPr lang="zh-CN" altLang="en-US">
                <a:sym typeface="+mn-ea"/>
              </a:rPr>
              <a:t>通信</a:t>
            </a:r>
            <a:endParaRPr lang="zh-CN" altLang="en-US">
              <a:sym typeface="+mn-ea"/>
            </a:endParaRPr>
          </a:p>
          <a:p>
            <a:pPr marL="514350" indent="-514350">
              <a:buFont typeface="+mj-ea"/>
              <a:buAutoNum type="ea1JpnChsDbPeriod"/>
            </a:pPr>
            <a:r>
              <a:rPr lang="zh-CN" altLang="en-US">
                <a:sym typeface="+mn-ea"/>
              </a:rPr>
              <a:t>消息</a:t>
            </a:r>
            <a:r>
              <a:rPr lang="zh-CN" altLang="en-US">
                <a:sym typeface="+mn-ea"/>
              </a:rPr>
              <a:t>通信</a:t>
            </a:r>
            <a:endParaRPr lang="zh-CN" altLang="en-US">
              <a:sym typeface="+mn-ea"/>
            </a:endParaRPr>
          </a:p>
          <a:p>
            <a:pPr marL="514350" indent="-514350">
              <a:buFont typeface="+mj-ea"/>
              <a:buAutoNum type="ea1JpnChsDbPeriod"/>
            </a:pPr>
            <a:r>
              <a:rPr lang="en-US" altLang="zh-CN">
                <a:sym typeface="+mn-ea"/>
              </a:rPr>
              <a:t>OS</a:t>
            </a:r>
            <a:r>
              <a:rPr lang="zh-CN" altLang="en-US">
                <a:sym typeface="+mn-ea"/>
              </a:rPr>
              <a:t>线程通信工具与全局变量的区别</a:t>
            </a:r>
            <a:endParaRPr lang="zh-CN" altLang="en-US">
              <a:sym typeface="+mn-ea"/>
            </a:endParaRPr>
          </a:p>
          <a:p>
            <a:pPr marL="514350" indent="-514350">
              <a:buFont typeface="+mj-ea"/>
              <a:buAutoNum type="ea1JpnChsDbPeriod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/>
            </a:pPr>
            <a:r>
              <a:rPr lang="zh-CN" altLang="en-US" b="1"/>
              <a:t>生产与消费</a:t>
            </a:r>
            <a:r>
              <a:rPr lang="zh-CN" altLang="en-US" b="1"/>
              <a:t>关系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 sz="2000"/>
          </a:p>
          <a:p>
            <a:pPr marL="0" indent="0">
              <a:buNone/>
            </a:pPr>
            <a:r>
              <a:rPr lang="en-US" altLang="zh-CN"/>
              <a:t>              </a:t>
            </a:r>
            <a:r>
              <a:rPr lang="zh-CN" altLang="en-US">
                <a:solidFill>
                  <a:srgbClr val="FF0000"/>
                </a:solidFill>
              </a:rPr>
              <a:t>生产</a:t>
            </a:r>
            <a:r>
              <a:rPr lang="en-US" altLang="zh-CN"/>
              <a:t>                 </a:t>
            </a:r>
            <a:r>
              <a:rPr lang="zh-CN" altLang="en-US">
                <a:solidFill>
                  <a:srgbClr val="0000FF"/>
                </a:solidFill>
              </a:rPr>
              <a:t>消费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highlight>
                  <a:srgbClr val="FF0000"/>
                </a:highlight>
              </a:rPr>
              <a:t>生产者</a:t>
            </a:r>
            <a:r>
              <a:rPr lang="en-US" altLang="zh-CN"/>
              <a:t>  </a:t>
            </a:r>
            <a:r>
              <a:rPr lang="en-US" altLang="zh-CN">
                <a:solidFill>
                  <a:srgbClr val="FF0000"/>
                </a:solidFill>
              </a:rPr>
              <a:t>——&gt;</a:t>
            </a:r>
            <a:r>
              <a:rPr lang="en-US" altLang="zh-CN"/>
              <a:t>  </a:t>
            </a:r>
            <a:r>
              <a:rPr lang="zh-CN" altLang="en-US">
                <a:highlight>
                  <a:srgbClr val="00FF00"/>
                </a:highlight>
              </a:rPr>
              <a:t>缓冲区</a:t>
            </a:r>
            <a:r>
              <a:rPr lang="en-US" altLang="zh-CN"/>
              <a:t>  </a:t>
            </a:r>
            <a:r>
              <a:rPr lang="en-US" altLang="zh-CN">
                <a:solidFill>
                  <a:srgbClr val="0000FF"/>
                </a:solidFill>
              </a:rPr>
              <a:t>——&gt;</a:t>
            </a:r>
            <a:r>
              <a:rPr lang="en-US" altLang="zh-CN"/>
              <a:t>  </a:t>
            </a:r>
            <a:r>
              <a:rPr lang="zh-CN" altLang="en-US">
                <a:highlight>
                  <a:srgbClr val="0000FF"/>
                </a:highlight>
              </a:rPr>
              <a:t>消费者</a:t>
            </a:r>
            <a:endParaRPr lang="zh-CN" altLang="en-US"/>
          </a:p>
          <a:p>
            <a:pPr marL="0" indent="0">
              <a:buNone/>
            </a:pPr>
            <a:endParaRPr lang="zh-CN" altLang="en-US" sz="2000"/>
          </a:p>
          <a:p>
            <a:pPr marL="0" indent="0">
              <a:buNone/>
            </a:pPr>
            <a:r>
              <a:rPr lang="zh-CN" altLang="en-US" sz="1800"/>
              <a:t>生产者：事件的发生线程，生产事件或消息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消费者：事件的处理线程，消费</a:t>
            </a:r>
            <a:r>
              <a:rPr lang="zh-CN" altLang="en-US" sz="1800">
                <a:sym typeface="+mn-ea"/>
              </a:rPr>
              <a:t>事件或消息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生产</a:t>
            </a:r>
            <a:r>
              <a:rPr lang="zh-CN" altLang="en-US" sz="1800">
                <a:sym typeface="+mn-ea"/>
              </a:rPr>
              <a:t>：</a:t>
            </a:r>
            <a:r>
              <a:rPr lang="zh-CN" altLang="en-US" sz="1800">
                <a:sym typeface="+mn-ea"/>
              </a:rPr>
              <a:t>写访问</a:t>
            </a:r>
            <a:r>
              <a:rPr lang="zh-CN" altLang="en-US" sz="1800"/>
              <a:t>，</a:t>
            </a:r>
            <a:r>
              <a:rPr lang="zh-CN" altLang="en-US" sz="1800"/>
              <a:t>发送、</a:t>
            </a:r>
            <a:r>
              <a:rPr lang="zh-CN" altLang="en-US" sz="1800">
                <a:sym typeface="+mn-ea"/>
              </a:rPr>
              <a:t>给予、归还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消费</a:t>
            </a:r>
            <a:r>
              <a:rPr lang="zh-CN" altLang="en-US" sz="1800">
                <a:sym typeface="+mn-ea"/>
              </a:rPr>
              <a:t>：</a:t>
            </a:r>
            <a:r>
              <a:rPr lang="zh-CN" altLang="en-US" sz="1800">
                <a:sym typeface="+mn-ea"/>
              </a:rPr>
              <a:t>读访问</a:t>
            </a:r>
            <a:r>
              <a:rPr lang="zh-CN" altLang="en-US" sz="1800"/>
              <a:t>，</a:t>
            </a:r>
            <a:r>
              <a:rPr lang="zh-CN" altLang="en-US" sz="1800">
                <a:sym typeface="+mn-ea"/>
              </a:rPr>
              <a:t>接收、</a:t>
            </a:r>
            <a:r>
              <a:rPr lang="zh-CN" altLang="en-US" sz="1800"/>
              <a:t>获取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 startAt="2"/>
            </a:pPr>
            <a:r>
              <a:rPr lang="en-US" altLang="zh-CN" b="1"/>
              <a:t>CosyOS  </a:t>
            </a:r>
            <a:r>
              <a:rPr lang="zh-CN" altLang="en-US" b="1"/>
              <a:t>事件通信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>
              <a:buFont typeface="+mj-lt"/>
              <a:buAutoNum type="arabicPeriod"/>
            </a:pPr>
            <a:r>
              <a:rPr lang="zh-CN" altLang="en-US">
                <a:sym typeface="+mn-ea"/>
              </a:rPr>
              <a:t>互斥信号量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r>
              <a:rPr lang="zh-CN" altLang="en-US">
                <a:sym typeface="+mn-ea"/>
              </a:rPr>
              <a:t>二值信号量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r>
              <a:rPr lang="zh-CN" altLang="en-US">
                <a:sym typeface="+mn-ea"/>
              </a:rPr>
              <a:t>计数信号量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r>
              <a:rPr lang="zh-CN" altLang="en-US">
                <a:sym typeface="+mn-ea"/>
              </a:rPr>
              <a:t>事件标志组</a:t>
            </a:r>
            <a:endParaRPr lang="zh-CN" altLang="en-US">
              <a:sym typeface="+mn-ea"/>
            </a:endParaRPr>
          </a:p>
          <a:p>
            <a:pPr marL="457200" indent="-457200">
              <a:buFont typeface="+mj-lt"/>
              <a:buAutoNum type="arabicPeriod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742950" indent="-742950">
              <a:buFont typeface="+mj-lt"/>
              <a:buAutoNum type="arabicPeriod"/>
            </a:pPr>
            <a:r>
              <a:rPr lang="zh-CN" altLang="en-US">
                <a:sym typeface="+mn-ea"/>
              </a:rPr>
              <a:t>互斥信号量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>
              <a:buFont typeface="+mj-ea"/>
              <a:buAutoNum type="circleNumDbPlain"/>
            </a:pPr>
            <a:r>
              <a:rPr lang="zh-CN" altLang="en-US">
                <a:sym typeface="+mn-ea"/>
              </a:rPr>
              <a:t>互斥信号量仅适用于在任务中对任务级公共资源的资源同步。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>
                <a:sym typeface="+mn-ea"/>
              </a:rPr>
              <a:t>有优先级继承机制，以抑制优先级反转的发生。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>
                <a:sym typeface="+mn-ea"/>
              </a:rPr>
              <a:t>互斥信号量均支持递归，最大嵌套深度：255。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742950" indent="-742950">
              <a:buFont typeface="+mj-lt"/>
              <a:buAutoNum type="arabicPeriod" startAt="2"/>
            </a:pPr>
            <a:r>
              <a:rPr lang="zh-CN" altLang="en-US">
                <a:sym typeface="+mn-ea"/>
              </a:rPr>
              <a:t>二值信号量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>
              <a:buFont typeface="+mj-ea"/>
              <a:buAutoNum type="circleNumDbPlain"/>
            </a:pPr>
            <a:r>
              <a:rPr lang="zh-CN" altLang="en-US">
                <a:sym typeface="+mn-ea"/>
              </a:rPr>
              <a:t>二值信号量适用于行为同步、对全局公共资源的资源同步。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>
                <a:sym typeface="+mn-ea"/>
              </a:rPr>
              <a:t>二值信号量在创建时需定义初值，以方便应用。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初值为1：首次获取可成功；初值为0：首次获取会失败。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用于资源同步时，初值应定义为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；用于</a:t>
            </a:r>
            <a:r>
              <a:rPr lang="zh-CN" altLang="en-US">
                <a:sym typeface="+mn-ea"/>
              </a:rPr>
              <a:t>行为同步时，可根据需要定义初值。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>
                <a:sym typeface="+mn-ea"/>
              </a:rPr>
              <a:t>由于在中断中获取时不能阻塞，必须立即返回结果，可能会获取失败并导致访问失败。</a:t>
            </a:r>
            <a:endParaRPr lang="zh-CN" altLang="en-US">
              <a:sym typeface="+mn-ea"/>
            </a:endParaRPr>
          </a:p>
          <a:p>
            <a:pPr marL="457200" indent="-457200">
              <a:buFont typeface="+mj-ea"/>
              <a:buAutoNum type="circleNumDbPlain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742950" indent="-742950">
              <a:buFont typeface="+mj-lt"/>
              <a:buAutoNum type="arabicPeriod" startAt="3"/>
            </a:pPr>
            <a:r>
              <a:rPr lang="zh-CN" altLang="en-US">
                <a:sym typeface="+mn-ea"/>
              </a:rPr>
              <a:t>计数信号量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>
              <a:buFont typeface="+mj-ea"/>
              <a:buAutoNum type="circleNumDbPlain"/>
            </a:pPr>
            <a:r>
              <a:rPr lang="zh-CN" altLang="en-US">
                <a:sym typeface="+mn-ea"/>
              </a:rPr>
              <a:t>计数信号量</a:t>
            </a:r>
            <a:r>
              <a:rPr lang="zh-CN" altLang="en-US">
                <a:sym typeface="+mn-ea"/>
              </a:rPr>
              <a:t>适用于</a:t>
            </a:r>
            <a:r>
              <a:rPr lang="zh-CN" altLang="en-US">
                <a:sym typeface="+mn-ea"/>
              </a:rPr>
              <a:t>行为同步、</a:t>
            </a:r>
            <a:r>
              <a:rPr lang="zh-CN" altLang="en-US">
                <a:sym typeface="+mn-ea"/>
              </a:rPr>
              <a:t>资源管理。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/>
              <a:t>行为同步，尤其适用于并发同步（生产速度大于消费速度），不会漏掉同步次数。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/>
              <a:t>计数信号量也可做为二值信号量用于资源同步，但由于CosyOS已经直接提供了二值信号量，所以</a:t>
            </a:r>
            <a:r>
              <a:rPr lang="zh-CN" altLang="en-US"/>
              <a:t>您没必要这么做。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742950" indent="-742950">
              <a:buFont typeface="+mj-lt"/>
              <a:buAutoNum type="arabicPeriod" startAt="4"/>
            </a:pPr>
            <a:r>
              <a:rPr lang="zh-CN" altLang="en-US">
                <a:sym typeface="+mn-ea"/>
              </a:rPr>
              <a:t>事件标志组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>
              <a:buFont typeface="+mj-ea"/>
              <a:buAutoNum type="circleNumDbPlain"/>
            </a:pPr>
            <a:r>
              <a:rPr lang="zh-CN" altLang="en-US"/>
              <a:t>事件标志组适用于对于一类事件的</a:t>
            </a:r>
            <a:r>
              <a:rPr lang="zh-CN" altLang="en-US"/>
              <a:t>行为同步。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/>
              <a:t>事件标志组必须声明，因为需通过声明做类型定义。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/>
              <a:t>任务中的部分应用，需用户自行进入任务临界区执行。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zh-CN" altLang="en-US"/>
              <a:t>在事件的发生线程中设置标志位后，如希望等待该标志组的任务（事件的处理线程）能够更及时的运行并处理事件，应采用手动调度方式。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 startAt="3"/>
            </a:pPr>
            <a:r>
              <a:rPr lang="en-US" altLang="zh-CN" b="1"/>
              <a:t>CosyOS  </a:t>
            </a:r>
            <a:r>
              <a:rPr lang="zh-CN" altLang="en-US" b="1"/>
              <a:t>消息通信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>
              <a:buFont typeface="+mj-lt"/>
              <a:buAutoNum type="arabicPeriod"/>
            </a:pPr>
            <a:r>
              <a:rPr lang="zh-CN" altLang="en-US">
                <a:sym typeface="+mn-ea"/>
              </a:rPr>
              <a:t>私信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r>
              <a:rPr lang="zh-CN" altLang="en-US">
                <a:sym typeface="+mn-ea"/>
              </a:rPr>
              <a:t>飞信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r>
              <a:rPr lang="zh-CN" altLang="en-US">
                <a:sym typeface="+mn-ea"/>
              </a:rPr>
              <a:t>邮箱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r>
              <a:rPr lang="zh-CN" altLang="en-US">
                <a:sym typeface="+mn-ea"/>
              </a:rPr>
              <a:t>队列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0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8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1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2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1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1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1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2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3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4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2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2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2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2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3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3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4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BEAUTIFY_FLAG" val="#wm#"/>
  <p:tag name="KSO_WM_TEMPLATE_CATEGORY" val="custom"/>
  <p:tag name="KSO_WM_TEMPLATE_INDEX" val="20181822"/>
</p:tagLst>
</file>

<file path=ppt/tags/tag149.xml><?xml version="1.0" encoding="utf-8"?>
<p:tagLst xmlns:p="http://schemas.openxmlformats.org/presentationml/2006/main"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BEAUTIFY_FLAG" val="#wm#"/>
  <p:tag name="KSO_WM_TEMPLATE_CATEGORY" val="custom"/>
  <p:tag name="KSO_WM_TEMPLATE_INDEX" val="2018182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1078_1"/>
  <p:tag name="KSO_WM_TEMPLATE_CATEGORY" val="custom"/>
  <p:tag name="KSO_WM_TEMPLATE_INDEX" val="20181822"/>
  <p:tag name="KSO_WM_TEMPLATE_SUBCATEGORY" val="0"/>
  <p:tag name="KSO_WM_TEMPLATE_THUMBS_INDEX" val="1、8、11、15、21、24、25、28、33、34"/>
  <p:tag name="KSO_WM_TEMPLATE_MASTER_TYPE" val="1"/>
</p:tagLst>
</file>

<file path=ppt/tags/tag154.xml><?xml version="1.0" encoding="utf-8"?>
<p:tagLst xmlns:p="http://schemas.openxmlformats.org/presentationml/2006/main">
  <p:tag name="KSO_WM_TEMPLATE_CATEGORY" val="custom"/>
  <p:tag name="KSO_WM_TEMPLATE_INDEX" val="20181822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请输入章节标题"/>
  <p:tag name="KSO_WM_UNIT_ID" val="custom20181822_11*a*1"/>
  <p:tag name="KSO_WM_UNIT_NOCLEAR" val="0"/>
  <p:tag name="KSO_WM_UNIT_DIAGRAM_ISNUMVISUAL" val="0"/>
  <p:tag name="KSO_WM_UNIT_DIAGRAM_ISREFERUNIT" val="0"/>
  <p:tag name="KSO_WM_UNIT_ISNUMDGMTITLE" val="0"/>
</p:tagLst>
</file>

<file path=ppt/tags/tag155.xml><?xml version="1.0" encoding="utf-8"?>
<p:tagLst xmlns:p="http://schemas.openxmlformats.org/presentationml/2006/main">
  <p:tag name="KSO_WM_TEMPLATE_CATEGORY" val="custom"/>
  <p:tag name="KSO_WM_TEMPLATE_INDEX" val="20181822"/>
  <p:tag name="KSO_WM_UNIT_TYPE" val="e"/>
  <p:tag name="KSO_WM_UNIT_INDEX" val="1"/>
  <p:tag name="KSO_WM_UNIT_LAYERLEVEL" val="1"/>
  <p:tag name="KSO_WM_UNIT_VALUE" val="5"/>
  <p:tag name="KSO_WM_UNIT_HIGHLIGHT" val="0"/>
  <p:tag name="KSO_WM_UNIT_COMPATIBLE" val="1"/>
  <p:tag name="KSO_WM_BEAUTIFY_FLAG" val="#wm#"/>
  <p:tag name="KSO_WM_TAG_VERSION" val="1.0"/>
  <p:tag name="KSO_WM_UNIT_PRESET_TEXT" val="PART 01"/>
  <p:tag name="KSO_WM_UNIT_ID" val="custom20181822_11*e*1"/>
  <p:tag name="KSO_WM_UNIT_NOCLEAR" val="0"/>
  <p:tag name="KSO_WM_UNIT_DIAGRAM_ISNUMVISUAL" val="0"/>
  <p:tag name="KSO_WM_UNIT_DIAGRAM_ISREFERUNIT" val="0"/>
</p:tagLst>
</file>

<file path=ppt/tags/tag156.xml><?xml version="1.0" encoding="utf-8"?>
<p:tagLst xmlns:p="http://schemas.openxmlformats.org/presentationml/2006/main">
  <p:tag name="KSO_WM_TAG_VERSION" val="1.0"/>
  <p:tag name="KSO_WM_SLIDE_ITEM_CNT" val="0"/>
  <p:tag name="KSO_WM_SLIDE_LAYOUT" val="a_e"/>
  <p:tag name="KSO_WM_SLIDE_LAYOUT_CNT" val="1_1"/>
  <p:tag name="KSO_WM_SLIDE_TYPE" val="sectionTitle"/>
  <p:tag name="KSO_WM_BEAUTIFY_FLAG" val="#wm#"/>
  <p:tag name="KSO_WM_COMBINE_RELATE_SLIDE_ID" val="background20181078_11"/>
  <p:tag name="KSO_WM_TEMPLATE_CATEGORY" val="custom"/>
  <p:tag name="KSO_WM_TEMPLATE_INDEX" val="20181822"/>
  <p:tag name="KSO_WM_SLIDE_ID" val="custom20181822_11"/>
  <p:tag name="KSO_WM_SLIDE_INDEX" val="11"/>
  <p:tag name="KSO_WM_TEMPLATE_SUBCATEGORY" val="0"/>
  <p:tag name="KSO_WM_SLIDE_SUBTYPE" val="pureTxt"/>
  <p:tag name="KSO_WM_TEMPLATE_MASTER_TYPE" val="1"/>
  <p:tag name="KSO_WM_TEMPLATE_COLOR_TYPE" val="0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7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31165"/>
</p:tagLst>
</file>

<file path=ppt/tags/tag181.xml><?xml version="1.0" encoding="utf-8"?>
<p:tagLst xmlns:p="http://schemas.openxmlformats.org/presentationml/2006/main">
  <p:tag name="commondata" val="eyJoZGlkIjoiNTdiNmNiYTczYmZhNDAwMmU3NzU1ZDYxMzgyZWY1MTkifQ=="/>
  <p:tag name="resource_record_key" val="{&quot;13&quot;:[4721934,4364974],&quot;65&quot;:[20182960],&quot;70&quot;:[3312359,3317056,3312361,3317082,3313650]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2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5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96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9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98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99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20181822">
      <a:dk1>
        <a:srgbClr val="000000"/>
      </a:dk1>
      <a:lt1>
        <a:srgbClr val="FFFFFF"/>
      </a:lt1>
      <a:dk2>
        <a:srgbClr val="262626"/>
      </a:dk2>
      <a:lt2>
        <a:srgbClr val="454545"/>
      </a:lt2>
      <a:accent1>
        <a:srgbClr val="095492"/>
      </a:accent1>
      <a:accent2>
        <a:srgbClr val="1A63A8"/>
      </a:accent2>
      <a:accent3>
        <a:srgbClr val="2B72BE"/>
      </a:accent3>
      <a:accent4>
        <a:srgbClr val="3D80D3"/>
      </a:accent4>
      <a:accent5>
        <a:srgbClr val="4E8FE9"/>
      </a:accent5>
      <a:accent6>
        <a:srgbClr val="5F9EFF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3081</Words>
  <Application>WPS 演示</Application>
  <PresentationFormat>宽屏</PresentationFormat>
  <Paragraphs>265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Helvetica</vt:lpstr>
      <vt:lpstr>微软雅黑 Light</vt:lpstr>
      <vt:lpstr>Wingdings</vt:lpstr>
      <vt:lpstr>Calibri</vt:lpstr>
      <vt:lpstr>Arial Unicode MS</vt:lpstr>
      <vt:lpstr>Arial Black</vt:lpstr>
      <vt:lpstr>Segoe UI Black</vt:lpstr>
      <vt:lpstr>汉仪旗黑-85S</vt:lpstr>
      <vt:lpstr>黑体</vt:lpstr>
      <vt:lpstr>楷体</vt:lpstr>
      <vt:lpstr>WPS-Bullets</vt:lpstr>
      <vt:lpstr>WPS</vt:lpstr>
      <vt:lpstr>1_Office 主题​​</vt:lpstr>
      <vt:lpstr>进阶篇</vt:lpstr>
      <vt:lpstr>第一章  CosyOS 线程通信</vt:lpstr>
      <vt:lpstr>生产与消费关系</vt:lpstr>
      <vt:lpstr>CosyOS  事件通信</vt:lpstr>
      <vt:lpstr>互斥信号量</vt:lpstr>
      <vt:lpstr>二值信号量</vt:lpstr>
      <vt:lpstr>计数信号量</vt:lpstr>
      <vt:lpstr>事件标志组</vt:lpstr>
      <vt:lpstr>CosyOS  消息通信</vt:lpstr>
      <vt:lpstr>私信</vt:lpstr>
      <vt:lpstr>私信报警</vt:lpstr>
      <vt:lpstr>飞信</vt:lpstr>
      <vt:lpstr>邮箱</vt:lpstr>
      <vt:lpstr>队列</vt:lpstr>
      <vt:lpstr>OS线程通信工具与全局变量的区别</vt:lpstr>
      <vt:lpstr>第二章  CosyOS 行为同步</vt:lpstr>
      <vt:lpstr>事件同步</vt:lpstr>
      <vt:lpstr>消息同步</vt:lpstr>
      <vt:lpstr>三、行为同步的补充说明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我是谁？</cp:lastModifiedBy>
  <cp:revision>4938</cp:revision>
  <dcterms:created xsi:type="dcterms:W3CDTF">2023-08-09T12:44:00Z</dcterms:created>
  <dcterms:modified xsi:type="dcterms:W3CDTF">2024-04-29T20:29:19Z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2052-12.1.0.16417</vt:lpwstr>
  </property>
</Properties>
</file>