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7"/>
  </p:notesMasterIdLst>
  <p:sldIdLst>
    <p:sldId id="256" r:id="rId5"/>
    <p:sldId id="261" r:id="rId6"/>
    <p:sldId id="279" r:id="rId8"/>
    <p:sldId id="350" r:id="rId9"/>
    <p:sldId id="351" r:id="rId10"/>
    <p:sldId id="352" r:id="rId11"/>
    <p:sldId id="349" r:id="rId12"/>
    <p:sldId id="353" r:id="rId13"/>
    <p:sldId id="354" r:id="rId14"/>
    <p:sldId id="326" r:id="rId15"/>
    <p:sldId id="356" r:id="rId16"/>
    <p:sldId id="357" r:id="rId17"/>
    <p:sldId id="291" r:id="rId18"/>
    <p:sldId id="262" r:id="rId19"/>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无标题节" id="{6795C93E-B00A-4E4D-8FEB-5990B0D3D65F}">
          <p14:sldIdLst>
            <p14:sldId id="256"/>
            <p14:sldId id="261"/>
            <p14:sldId id="279"/>
            <p14:sldId id="350"/>
            <p14:sldId id="351"/>
            <p14:sldId id="352"/>
            <p14:sldId id="349"/>
            <p14:sldId id="353"/>
            <p14:sldId id="354"/>
            <p14:sldId id="326"/>
            <p14:sldId id="356"/>
            <p14:sldId id="357"/>
            <p14:sldId id="291"/>
            <p14:sldId id="262"/>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B3E80"/>
    <a:srgbClr val="1A315D"/>
    <a:srgbClr val="273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9" d="100"/>
          <a:sy n="89" d="100"/>
        </p:scale>
        <p:origin x="465" y="5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notesMaster" Target="notesMasters/notesMaster1.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3" Type="http://schemas.openxmlformats.org/officeDocument/2006/relationships/tags" Target="tags/tag1.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3245676-8347-4B9D-9BAA-4572AC39DBA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8BA7BC2-2B03-4B73-A4E2-363DBEA736E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55293"/>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30A451E-7779-4883-84A0-7E4880B4055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9408160" y="6492875"/>
            <a:ext cx="2743200" cy="365125"/>
          </a:xfrm>
          <a:prstGeom prst="rect">
            <a:avLst/>
          </a:prstGeom>
        </p:spPr>
        <p:txBody>
          <a:bodyPr/>
          <a:lstStyle/>
          <a:p>
            <a:fld id="{94CC076C-E563-4F9D-A535-F0916ED8CBC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30A451E-7779-4883-84A0-7E4880B4055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9408160" y="6492875"/>
            <a:ext cx="2743200" cy="365125"/>
          </a:xfrm>
          <a:prstGeom prst="rect">
            <a:avLst/>
          </a:prstGeom>
        </p:spPr>
        <p:txBody>
          <a:bodyPr/>
          <a:lstStyle/>
          <a:p>
            <a:fld id="{94CC076C-E563-4F9D-A535-F0916ED8CBC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E2D5D6B-8BCF-4BF4-8035-FB0A03E77D6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93BD73E-FFED-4D75-9593-B1A8FFDB9E35}"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2D5D6B-8BCF-4BF4-8035-FB0A03E77D6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93BD73E-FFED-4D75-9593-B1A8FFDB9E35}"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EE2D5D6B-8BCF-4BF4-8035-FB0A03E77D6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93BD73E-FFED-4D75-9593-B1A8FFDB9E35}"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EE2D5D6B-8BCF-4BF4-8035-FB0A03E77D6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93BD73E-FFED-4D75-9593-B1A8FFDB9E35}"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EE2D5D6B-8BCF-4BF4-8035-FB0A03E77D6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93BD73E-FFED-4D75-9593-B1A8FFDB9E35}"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E2D5D6B-8BCF-4BF4-8035-FB0A03E77D6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93BD73E-FFED-4D75-9593-B1A8FFDB9E35}"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E2D5D6B-8BCF-4BF4-8035-FB0A03E77D6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93BD73E-FFED-4D75-9593-B1A8FFDB9E35}"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E2D5D6B-8BCF-4BF4-8035-FB0A03E77D6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93BD73E-FFED-4D75-9593-B1A8FFDB9E35}"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838200" y="6356350"/>
            <a:ext cx="2743200" cy="365125"/>
          </a:xfrm>
          <a:prstGeom prst="rect">
            <a:avLst/>
          </a:prstGeom>
        </p:spPr>
        <p:txBody>
          <a:bodyPr/>
          <a:lstStyle/>
          <a:p>
            <a:fld id="{D30A451E-7779-4883-84A0-7E4880B4055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9408160" y="6492875"/>
            <a:ext cx="2743200" cy="365125"/>
          </a:xfrm>
          <a:prstGeom prst="rect">
            <a:avLst/>
          </a:prstGeom>
        </p:spPr>
        <p:txBody>
          <a:bodyPr/>
          <a:lstStyle/>
          <a:p>
            <a:fld id="{94CC076C-E563-4F9D-A535-F0916ED8CBC6}"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E2D5D6B-8BCF-4BF4-8035-FB0A03E77D6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93BD73E-FFED-4D75-9593-B1A8FFDB9E35}"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2D5D6B-8BCF-4BF4-8035-FB0A03E77D6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93BD73E-FFED-4D75-9593-B1A8FFDB9E35}"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E2D5D6B-8BCF-4BF4-8035-FB0A03E77D6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93BD73E-FFED-4D75-9593-B1A8FFDB9E35}"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AF36CCD1-53C3-4F4E-8905-09990A51DE6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96AA16-5323-4ABE-B0FB-0887669301CB}"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F36CCD1-53C3-4F4E-8905-09990A51DE6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96AA16-5323-4ABE-B0FB-0887669301CB}"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AF36CCD1-53C3-4F4E-8905-09990A51DE6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96AA16-5323-4ABE-B0FB-0887669301CB}"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AF36CCD1-53C3-4F4E-8905-09990A51DE6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96AA16-5323-4ABE-B0FB-0887669301CB}"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AF36CCD1-53C3-4F4E-8905-09990A51DE6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696AA16-5323-4ABE-B0FB-0887669301CB}"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AF36CCD1-53C3-4F4E-8905-09990A51DE6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696AA16-5323-4ABE-B0FB-0887669301CB}"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F36CCD1-53C3-4F4E-8905-09990A51DE6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696AA16-5323-4ABE-B0FB-0887669301C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30A451E-7779-4883-84A0-7E4880B4055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9408160" y="6492875"/>
            <a:ext cx="2743200" cy="365125"/>
          </a:xfrm>
          <a:prstGeom prst="rect">
            <a:avLst/>
          </a:prstGeom>
        </p:spPr>
        <p:txBody>
          <a:bodyPr/>
          <a:lstStyle/>
          <a:p>
            <a:fld id="{94CC076C-E563-4F9D-A535-F0916ED8CBC6}"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F36CCD1-53C3-4F4E-8905-09990A51DE6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96AA16-5323-4ABE-B0FB-0887669301CB}"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F36CCD1-53C3-4F4E-8905-09990A51DE6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96AA16-5323-4ABE-B0FB-0887669301CB}"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F36CCD1-53C3-4F4E-8905-09990A51DE6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96AA16-5323-4ABE-B0FB-0887669301CB}"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F36CCD1-53C3-4F4E-8905-09990A51DE6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96AA16-5323-4ABE-B0FB-0887669301C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55293"/>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30A451E-7779-4883-84A0-7E4880B4055C}"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9408160" y="6492875"/>
            <a:ext cx="2743200" cy="365125"/>
          </a:xfrm>
          <a:prstGeom prst="rect">
            <a:avLst/>
          </a:prstGeom>
        </p:spPr>
        <p:txBody>
          <a:bodyPr/>
          <a:lstStyle/>
          <a:p>
            <a:fld id="{94CC076C-E563-4F9D-A535-F0916ED8CBC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D30A451E-7779-4883-84A0-7E4880B4055C}"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9408160" y="6492875"/>
            <a:ext cx="2743200" cy="365125"/>
          </a:xfrm>
          <a:prstGeom prst="rect">
            <a:avLst/>
          </a:prstGeom>
        </p:spPr>
        <p:txBody>
          <a:bodyPr/>
          <a:lstStyle/>
          <a:p>
            <a:fld id="{94CC076C-E563-4F9D-A535-F0916ED8CBC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55293"/>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D30A451E-7779-4883-84A0-7E4880B4055C}"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9408160" y="6492875"/>
            <a:ext cx="2743200" cy="365125"/>
          </a:xfrm>
          <a:prstGeom prst="rect">
            <a:avLst/>
          </a:prstGeom>
        </p:spPr>
        <p:txBody>
          <a:bodyPr/>
          <a:lstStyle/>
          <a:p>
            <a:fld id="{94CC076C-E563-4F9D-A535-F0916ED8CBC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D30A451E-7779-4883-84A0-7E4880B4055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9408160" y="6492875"/>
            <a:ext cx="2743200" cy="365125"/>
          </a:xfrm>
          <a:prstGeom prst="rect">
            <a:avLst/>
          </a:prstGeom>
        </p:spPr>
        <p:txBody>
          <a:bodyPr/>
          <a:lstStyle/>
          <a:p>
            <a:fld id="{94CC076C-E563-4F9D-A535-F0916ED8CBC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30A451E-7779-4883-84A0-7E4880B4055C}"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9408160" y="6492875"/>
            <a:ext cx="2743200" cy="365125"/>
          </a:xfrm>
          <a:prstGeom prst="rect">
            <a:avLst/>
          </a:prstGeom>
        </p:spPr>
        <p:txBody>
          <a:bodyPr/>
          <a:lstStyle/>
          <a:p>
            <a:fld id="{94CC076C-E563-4F9D-A535-F0916ED8CBC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30A451E-7779-4883-84A0-7E4880B4055C}"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9408160" y="6492875"/>
            <a:ext cx="2743200" cy="365125"/>
          </a:xfrm>
          <a:prstGeom prst="rect">
            <a:avLst/>
          </a:prstGeom>
        </p:spPr>
        <p:txBody>
          <a:bodyPr/>
          <a:lstStyle/>
          <a:p>
            <a:fld id="{94CC076C-E563-4F9D-A535-F0916ED8CBC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png"/><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12">
            <a:extLst>
              <a:ext uri="{28A0092B-C50C-407E-A947-70E740481C1C}">
                <a14:useLocalDpi xmlns:a14="http://schemas.microsoft.com/office/drawing/2010/main" val="0"/>
              </a:ext>
            </a:extLst>
          </a:blip>
          <a:srcRect b="21088"/>
          <a:stretch>
            <a:fillRect/>
          </a:stretch>
        </p:blipFill>
        <p:spPr>
          <a:xfrm>
            <a:off x="0" y="-1"/>
            <a:ext cx="12188986" cy="6502467"/>
          </a:xfrm>
          <a:prstGeom prst="rect">
            <a:avLst/>
          </a:prstGeom>
        </p:spPr>
      </p:pic>
      <p:sp>
        <p:nvSpPr>
          <p:cNvPr id="11" name="TextBox 4"/>
          <p:cNvSpPr txBox="1"/>
          <p:nvPr userDrawn="1"/>
        </p:nvSpPr>
        <p:spPr>
          <a:xfrm>
            <a:off x="-15657" y="6521255"/>
            <a:ext cx="9358630" cy="587375"/>
          </a:xfrm>
          <a:prstGeom prst="rect">
            <a:avLst/>
          </a:prstGeom>
          <a:noFill/>
        </p:spPr>
        <p:txBody>
          <a:bodyPr wrap="none" lIns="95415" tIns="47707" rIns="95415" bIns="47707"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1600" b="1" kern="1200" dirty="0">
                <a:solidFill>
                  <a:schemeClr val="accent1">
                    <a:lumMod val="50000"/>
                  </a:schemeClr>
                </a:solidFill>
                <a:effectLst/>
                <a:latin typeface="微软雅黑" panose="020B0503020204020204" pitchFamily="34" charset="-122"/>
                <a:ea typeface="微软雅黑" panose="020B0503020204020204" pitchFamily="34" charset="-122"/>
                <a:cs typeface="+mn-cs"/>
                <a:sym typeface="+mn-ea"/>
              </a:rPr>
              <a:t>STC</a:t>
            </a:r>
            <a:r>
              <a:rPr lang="zh-CN" altLang="en-US" sz="1600" b="1" kern="1200" dirty="0">
                <a:solidFill>
                  <a:schemeClr val="accent1">
                    <a:lumMod val="50000"/>
                  </a:schemeClr>
                </a:solidFill>
                <a:effectLst/>
                <a:latin typeface="微软雅黑" panose="020B0503020204020204" pitchFamily="34" charset="-122"/>
                <a:ea typeface="微软雅黑" panose="020B0503020204020204" pitchFamily="34" charset="-122"/>
                <a:cs typeface="+mn-cs"/>
                <a:sym typeface="+mn-ea"/>
              </a:rPr>
              <a:t>官网</a:t>
            </a:r>
            <a:r>
              <a:rPr lang="zh-CN" altLang="zh-CN" sz="1600" b="1" kern="1200" dirty="0">
                <a:solidFill>
                  <a:schemeClr val="accent1">
                    <a:lumMod val="50000"/>
                  </a:schemeClr>
                </a:solidFill>
                <a:effectLst/>
                <a:latin typeface="微软雅黑" panose="020B0503020204020204" pitchFamily="34" charset="-122"/>
                <a:ea typeface="微软雅黑" panose="020B0503020204020204" pitchFamily="34" charset="-122"/>
                <a:cs typeface="+mn-cs"/>
                <a:sym typeface="+mn-ea"/>
              </a:rPr>
              <a:t>：www.STCAI.com</a:t>
            </a:r>
            <a:r>
              <a:rPr lang="en-US" altLang="zh-CN" sz="1600" b="1" kern="1200" dirty="0">
                <a:solidFill>
                  <a:schemeClr val="accent1">
                    <a:lumMod val="50000"/>
                  </a:schemeClr>
                </a:solidFill>
                <a:effectLst/>
                <a:latin typeface="微软雅黑" panose="020B0503020204020204" pitchFamily="34" charset="-122"/>
                <a:ea typeface="微软雅黑" panose="020B0503020204020204" pitchFamily="34" charset="-122"/>
                <a:cs typeface="+mn-cs"/>
                <a:sym typeface="+mn-ea"/>
              </a:rPr>
              <a:t>       STC</a:t>
            </a:r>
            <a:r>
              <a:rPr lang="zh-CN" altLang="en-US" sz="1600" b="1" kern="1200" dirty="0">
                <a:solidFill>
                  <a:schemeClr val="accent1">
                    <a:lumMod val="50000"/>
                  </a:schemeClr>
                </a:solidFill>
                <a:effectLst/>
                <a:latin typeface="微软雅黑" panose="020B0503020204020204" pitchFamily="34" charset="-122"/>
                <a:ea typeface="微软雅黑" panose="020B0503020204020204" pitchFamily="34" charset="-122"/>
                <a:cs typeface="+mn-cs"/>
                <a:sym typeface="+mn-ea"/>
              </a:rPr>
              <a:t>论坛：</a:t>
            </a:r>
            <a:r>
              <a:rPr lang="zh-CN" altLang="zh-CN" sz="1600" b="1" kern="1200" dirty="0">
                <a:solidFill>
                  <a:schemeClr val="accent1">
                    <a:lumMod val="50000"/>
                  </a:schemeClr>
                </a:solidFill>
                <a:effectLst/>
                <a:latin typeface="微软雅黑" panose="020B0503020204020204" pitchFamily="34" charset="-122"/>
                <a:ea typeface="微软雅黑" panose="020B0503020204020204" pitchFamily="34" charset="-122"/>
                <a:cs typeface="+mn-cs"/>
                <a:sym typeface="+mn-ea"/>
              </a:rPr>
              <a:t>www.STCAI</a:t>
            </a:r>
            <a:r>
              <a:rPr lang="en-US" altLang="zh-CN" sz="1600" b="1" kern="1200" dirty="0">
                <a:solidFill>
                  <a:schemeClr val="accent1">
                    <a:lumMod val="50000"/>
                  </a:schemeClr>
                </a:solidFill>
                <a:effectLst/>
                <a:latin typeface="微软雅黑" panose="020B0503020204020204" pitchFamily="34" charset="-122"/>
                <a:ea typeface="微软雅黑" panose="020B0503020204020204" pitchFamily="34" charset="-122"/>
                <a:cs typeface="+mn-cs"/>
                <a:sym typeface="+mn-ea"/>
              </a:rPr>
              <a:t>MCU</a:t>
            </a:r>
            <a:r>
              <a:rPr lang="zh-CN" altLang="zh-CN" sz="1600" b="1" kern="1200" dirty="0">
                <a:solidFill>
                  <a:schemeClr val="accent1">
                    <a:lumMod val="50000"/>
                  </a:schemeClr>
                </a:solidFill>
                <a:effectLst/>
                <a:latin typeface="微软雅黑" panose="020B0503020204020204" pitchFamily="34" charset="-122"/>
                <a:ea typeface="微软雅黑" panose="020B0503020204020204" pitchFamily="34" charset="-122"/>
                <a:cs typeface="+mn-cs"/>
                <a:sym typeface="+mn-ea"/>
              </a:rPr>
              <a:t>.com</a:t>
            </a:r>
            <a:r>
              <a:rPr lang="en-US" altLang="zh-CN" sz="1600" b="1" kern="1200" dirty="0">
                <a:solidFill>
                  <a:schemeClr val="accent1">
                    <a:lumMod val="50000"/>
                  </a:schemeClr>
                </a:solidFill>
                <a:effectLst/>
                <a:latin typeface="微软雅黑" panose="020B0503020204020204" pitchFamily="34" charset="-122"/>
                <a:ea typeface="微软雅黑" panose="020B0503020204020204" pitchFamily="34" charset="-122"/>
                <a:cs typeface="+mn-cs"/>
                <a:sym typeface="+mn-ea"/>
              </a:rPr>
              <a:t>     </a:t>
            </a:r>
            <a:r>
              <a:rPr lang="zh-CN" altLang="en-US" sz="1600" b="1" kern="1200" dirty="0">
                <a:solidFill>
                  <a:schemeClr val="accent1">
                    <a:lumMod val="50000"/>
                  </a:schemeClr>
                </a:solidFill>
                <a:effectLst/>
                <a:latin typeface="微软雅黑" panose="020B0503020204020204" pitchFamily="34" charset="-122"/>
                <a:ea typeface="微软雅黑" panose="020B0503020204020204" pitchFamily="34" charset="-122"/>
                <a:cs typeface="+mn-cs"/>
                <a:sym typeface="+mn-ea"/>
              </a:rPr>
              <a:t>有任何疑问都可以在论坛交流</a:t>
            </a:r>
            <a:endParaRPr lang="zh-CN" altLang="zh-CN" sz="1600" b="1" kern="1200" dirty="0">
              <a:solidFill>
                <a:schemeClr val="accent1">
                  <a:lumMod val="50000"/>
                </a:schemeClr>
              </a:solidFill>
              <a:effectLst/>
              <a:latin typeface="微软雅黑" panose="020B0503020204020204" pitchFamily="34" charset="-122"/>
              <a:ea typeface="微软雅黑" panose="020B0503020204020204" pitchFamily="34" charset="-122"/>
              <a:cs typeface="+mn-cs"/>
              <a:sym typeface="+mn-ea"/>
            </a:endParaRPr>
          </a:p>
          <a:p>
            <a:endParaRPr lang="zh-CN" altLang="en-US" sz="1600" b="1" dirty="0">
              <a:solidFill>
                <a:schemeClr val="accent1">
                  <a:lumMod val="50000"/>
                </a:schemeClr>
              </a:solidFill>
              <a:effectLst/>
              <a:latin typeface="微软雅黑" panose="020B0503020204020204" pitchFamily="34" charset="-122"/>
              <a:ea typeface="微软雅黑" panose="020B0503020204020204" pitchFamily="34" charset="-122"/>
            </a:endParaRPr>
          </a:p>
        </p:txBody>
      </p:sp>
      <p:sp>
        <p:nvSpPr>
          <p:cNvPr id="18" name="直角三角形 17"/>
          <p:cNvSpPr/>
          <p:nvPr userDrawn="1"/>
        </p:nvSpPr>
        <p:spPr bwMode="gray">
          <a:xfrm rot="16200000">
            <a:off x="11486986" y="6155999"/>
            <a:ext cx="324000" cy="1080000"/>
          </a:xfrm>
          <a:prstGeom prst="rtTriangle">
            <a:avLst/>
          </a:prstGeom>
          <a:solidFill>
            <a:srgbClr val="1A315D"/>
          </a:solidFill>
          <a:ln w="38100" algn="ctr">
            <a:noFill/>
            <a:round/>
          </a:ln>
        </p:spPr>
        <p:txBody>
          <a:bodyPr wrap="square" lIns="95383" tIns="47692" rIns="95383" bIns="47692" rtlCol="0" anchor="ctr">
            <a:spAutoFit/>
          </a:bodyPr>
          <a:lstStyle/>
          <a:p>
            <a:endParaRPr lang="zh-CN" altLang="en-US" sz="2135" dirty="0">
              <a:solidFill>
                <a:srgbClr val="000000"/>
              </a:solidFill>
            </a:endParaRPr>
          </a:p>
        </p:txBody>
      </p:sp>
      <p:sp>
        <p:nvSpPr>
          <p:cNvPr id="19" name="灯片编号占位符 6"/>
          <p:cNvSpPr txBox="1"/>
          <p:nvPr userDrawn="1"/>
        </p:nvSpPr>
        <p:spPr>
          <a:xfrm>
            <a:off x="11771586" y="6595801"/>
            <a:ext cx="420415" cy="293729"/>
          </a:xfrm>
          <a:prstGeom prst="rect">
            <a:avLst/>
          </a:prstGeom>
        </p:spPr>
        <p:txBody>
          <a:bodyPr lIns="95400" tIns="47700" rIns="95400" bIns="47700"/>
          <a:lstStyle/>
          <a:p>
            <a:pPr algn="ctr">
              <a:defRPr/>
            </a:pPr>
            <a:fld id="{E6F1350C-10FB-4558-A5B1-744FED8D32B5}" type="slidenum">
              <a:rPr lang="en-US" altLang="zh-CN" sz="1200" smtClean="0">
                <a:solidFill>
                  <a:srgbClr val="FFFFFF"/>
                </a:solidFill>
                <a:latin typeface="Calibri" panose="020F0502020204030204" pitchFamily="34" charset="0"/>
                <a:cs typeface="Calibri" panose="020F0502020204030204" pitchFamily="34" charset="0"/>
              </a:rPr>
            </a:fld>
            <a:endParaRPr lang="en-US" altLang="zh-CN" sz="1200" dirty="0">
              <a:solidFill>
                <a:srgbClr val="FFFFFF"/>
              </a:solidFill>
              <a:latin typeface="Calibri" panose="020F0502020204030204" pitchFamily="34" charset="0"/>
              <a:cs typeface="Calibri" panose="020F0502020204030204" pitchFamily="34" charset="0"/>
            </a:endParaRPr>
          </a:p>
        </p:txBody>
      </p:sp>
      <p:sp>
        <p:nvSpPr>
          <p:cNvPr id="27" name="矩形 26"/>
          <p:cNvSpPr/>
          <p:nvPr userDrawn="1"/>
        </p:nvSpPr>
        <p:spPr>
          <a:xfrm>
            <a:off x="47767" y="476903"/>
            <a:ext cx="580571" cy="555608"/>
          </a:xfrm>
          <a:prstGeom prst="rect">
            <a:avLst/>
          </a:prstGeom>
          <a:solidFill>
            <a:srgbClr val="2E6D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矩形 27"/>
          <p:cNvSpPr/>
          <p:nvPr userDrawn="1"/>
        </p:nvSpPr>
        <p:spPr>
          <a:xfrm>
            <a:off x="766162" y="476903"/>
            <a:ext cx="170373" cy="555608"/>
          </a:xfrm>
          <a:prstGeom prst="rect">
            <a:avLst/>
          </a:prstGeom>
          <a:solidFill>
            <a:srgbClr val="2E6D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7" name="图片 6"/>
          <p:cNvPicPr>
            <a:picLocks noChangeAspect="1"/>
          </p:cNvPicPr>
          <p:nvPr userDrawn="1"/>
        </p:nvPicPr>
        <p:blipFill>
          <a:blip r:embed="rId13">
            <a:extLst>
              <a:ext uri="{28A0092B-C50C-407E-A947-70E740481C1C}">
                <a14:useLocalDpi xmlns:a14="http://schemas.microsoft.com/office/drawing/2010/main" val="0"/>
              </a:ext>
            </a:extLst>
          </a:blip>
          <a:srcRect l="14209" t="25804" r="15292" b="29794"/>
          <a:stretch>
            <a:fillRect/>
          </a:stretch>
        </p:blipFill>
        <p:spPr>
          <a:xfrm>
            <a:off x="9060380" y="175984"/>
            <a:ext cx="2939775" cy="90868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2D5D6B-8BCF-4BF4-8035-FB0A03E77D69}"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3BD73E-FFED-4D75-9593-B1A8FFDB9E3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F36CCD1-53C3-4F4E-8905-09990A51DE6F}"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96AA16-5323-4ABE-B0FB-0887669301C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rcRect b="21088"/>
          <a:stretch>
            <a:fillRect/>
          </a:stretch>
        </p:blipFill>
        <p:spPr>
          <a:xfrm>
            <a:off x="0" y="-1"/>
            <a:ext cx="12188986" cy="6502467"/>
          </a:xfrm>
          <a:prstGeom prst="rect">
            <a:avLst/>
          </a:prstGeom>
        </p:spPr>
      </p:pic>
      <p:sp>
        <p:nvSpPr>
          <p:cNvPr id="8" name="标题 3073"/>
          <p:cNvSpPr txBox="1"/>
          <p:nvPr/>
        </p:nvSpPr>
        <p:spPr>
          <a:xfrm>
            <a:off x="141498" y="1425302"/>
            <a:ext cx="14661692" cy="2413471"/>
          </a:xfrm>
          <a:prstGeom prst="rect">
            <a:avLst/>
          </a:prstGeom>
        </p:spPr>
        <p:txBody>
          <a:bodyPr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5400" b="1" dirty="0">
                <a:solidFill>
                  <a:schemeClr val="bg1"/>
                </a:solidFill>
                <a:latin typeface="微软雅黑" panose="020B0503020204020204" pitchFamily="34" charset="-122"/>
                <a:ea typeface="微软雅黑" panose="020B0503020204020204" pitchFamily="34" charset="-122"/>
              </a:rPr>
              <a:t>8051U</a:t>
            </a:r>
            <a:r>
              <a:rPr lang="zh-CN" altLang="en-US" sz="5400" b="1" dirty="0">
                <a:solidFill>
                  <a:schemeClr val="bg1"/>
                </a:solidFill>
                <a:latin typeface="微软雅黑" panose="020B0503020204020204" pitchFamily="34" charset="-122"/>
                <a:ea typeface="微软雅黑" panose="020B0503020204020204" pitchFamily="34" charset="-122"/>
              </a:rPr>
              <a:t>深度入门到</a:t>
            </a:r>
            <a:r>
              <a:rPr lang="en-US" altLang="zh-CN" sz="5400" b="1" dirty="0">
                <a:solidFill>
                  <a:schemeClr val="bg1"/>
                </a:solidFill>
                <a:latin typeface="微软雅黑" panose="020B0503020204020204" pitchFamily="34" charset="-122"/>
                <a:ea typeface="微软雅黑" panose="020B0503020204020204" pitchFamily="34" charset="-122"/>
              </a:rPr>
              <a:t>32</a:t>
            </a:r>
            <a:r>
              <a:rPr lang="zh-CN" altLang="en-US" sz="5400" b="1" dirty="0">
                <a:solidFill>
                  <a:schemeClr val="bg1"/>
                </a:solidFill>
                <a:latin typeface="微软雅黑" panose="020B0503020204020204" pitchFamily="34" charset="-122"/>
                <a:ea typeface="微软雅黑" panose="020B0503020204020204" pitchFamily="34" charset="-122"/>
              </a:rPr>
              <a:t>位</a:t>
            </a:r>
            <a:br>
              <a:rPr lang="zh-CN" altLang="en-US" sz="5400" b="1" dirty="0">
                <a:solidFill>
                  <a:schemeClr val="bg1"/>
                </a:solidFill>
                <a:latin typeface="微软雅黑" panose="020B0503020204020204" pitchFamily="34" charset="-122"/>
                <a:ea typeface="微软雅黑" panose="020B0503020204020204" pitchFamily="34" charset="-122"/>
              </a:rPr>
            </a:br>
            <a:r>
              <a:rPr lang="en-US" altLang="zh-CN" sz="5400" b="1" dirty="0">
                <a:solidFill>
                  <a:schemeClr val="bg1"/>
                </a:solidFill>
                <a:latin typeface="微软雅黑" panose="020B0503020204020204" pitchFamily="34" charset="-122"/>
                <a:ea typeface="微软雅黑" panose="020B0503020204020204" pitchFamily="34" charset="-122"/>
              </a:rPr>
              <a:t>51</a:t>
            </a:r>
            <a:r>
              <a:rPr lang="zh-CN" altLang="en-US" sz="5400" b="1" dirty="0">
                <a:solidFill>
                  <a:schemeClr val="bg1"/>
                </a:solidFill>
                <a:latin typeface="微软雅黑" panose="020B0503020204020204" pitchFamily="34" charset="-122"/>
                <a:ea typeface="微软雅黑" panose="020B0503020204020204" pitchFamily="34" charset="-122"/>
              </a:rPr>
              <a:t>大型实战视频</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38898" y="-5263328"/>
            <a:ext cx="13982364" cy="11365354"/>
          </a:xfrm>
          <a:prstGeom prst="rect">
            <a:avLst/>
          </a:prstGeom>
          <a:effectLst/>
        </p:spPr>
      </p:pic>
      <p:sp>
        <p:nvSpPr>
          <p:cNvPr id="11" name="文本框 10"/>
          <p:cNvSpPr txBox="1"/>
          <p:nvPr/>
        </p:nvSpPr>
        <p:spPr>
          <a:xfrm>
            <a:off x="9536893" y="4742586"/>
            <a:ext cx="4912705" cy="400110"/>
          </a:xfrm>
          <a:prstGeom prst="rect">
            <a:avLst/>
          </a:prstGeom>
          <a:noFill/>
        </p:spPr>
        <p:txBody>
          <a:bodyPr wrap="square">
            <a:spAutoFit/>
          </a:bodyPr>
          <a:lstStyle/>
          <a:p>
            <a:r>
              <a:rPr lang="zh-CN" altLang="zh-CN" sz="2000" dirty="0">
                <a:solidFill>
                  <a:schemeClr val="bg1"/>
                </a:solidFill>
                <a:latin typeface="微软雅黑" panose="020B0503020204020204" pitchFamily="34" charset="-122"/>
                <a:ea typeface="微软雅黑" panose="020B0503020204020204" pitchFamily="34" charset="-122"/>
              </a:rPr>
              <a:t>主讲人：冲哥</a:t>
            </a:r>
            <a:endParaRPr lang="zh-CN" altLang="zh-CN" sz="20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rcRect l="14209" t="25804" r="15292" b="29794"/>
          <a:stretch>
            <a:fillRect/>
          </a:stretch>
        </p:blipFill>
        <p:spPr>
          <a:xfrm>
            <a:off x="9060380" y="175984"/>
            <a:ext cx="2939775" cy="908689"/>
          </a:xfrm>
          <a:prstGeom prst="rect">
            <a:avLst/>
          </a:prstGeom>
        </p:spPr>
      </p:pic>
      <p:sp>
        <p:nvSpPr>
          <p:cNvPr id="3" name="文本框 2"/>
          <p:cNvSpPr txBox="1"/>
          <p:nvPr/>
        </p:nvSpPr>
        <p:spPr>
          <a:xfrm>
            <a:off x="4255770" y="3359785"/>
            <a:ext cx="6608445" cy="378460"/>
          </a:xfrm>
          <a:prstGeom prst="rect">
            <a:avLst/>
          </a:prstGeom>
          <a:noFill/>
        </p:spPr>
        <p:txBody>
          <a:bodyPr wrap="square">
            <a:noAutofit/>
          </a:bodyPr>
          <a:p>
            <a:r>
              <a:rPr sz="2000" dirty="0">
                <a:solidFill>
                  <a:schemeClr val="bg1"/>
                </a:solidFill>
                <a:latin typeface="微软雅黑" panose="020B0503020204020204" pitchFamily="34" charset="-122"/>
                <a:ea typeface="微软雅黑" panose="020B0503020204020204" pitchFamily="34" charset="-122"/>
              </a:rPr>
              <a:t>哪怕梦想让我们拼的遍体鳞伤,这一次我们也要勇往直前</a:t>
            </a:r>
            <a:endParaRPr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3"/>
          <p:cNvSpPr txBox="1"/>
          <p:nvPr/>
        </p:nvSpPr>
        <p:spPr>
          <a:xfrm>
            <a:off x="946785" y="523875"/>
            <a:ext cx="7492365" cy="460375"/>
          </a:xfrm>
          <a:prstGeom prst="rect">
            <a:avLst/>
          </a:prstGeom>
          <a:noFill/>
        </p:spPr>
        <p:txBody>
          <a:bodyPr wrap="square" rtlCol="0">
            <a:spAutoFit/>
          </a:bodyPr>
          <a:lstStyle>
            <a:defPPr>
              <a:defRPr lang="zh-CN"/>
            </a:defPPr>
            <a:lvl1pPr algn="dist">
              <a:defRPr sz="6000" b="1">
                <a:solidFill>
                  <a:srgbClr val="0446C0"/>
                </a:solidFill>
                <a:latin typeface="方正清刻本悦宋简体" panose="02000000000000000000" pitchFamily="2" charset="-122"/>
                <a:ea typeface="方正清刻本悦宋简体" panose="02000000000000000000" pitchFamily="2" charset="-122"/>
              </a:defRPr>
            </a:lvl1pPr>
          </a:lstStyle>
          <a:p>
            <a:pPr algn="l"/>
            <a:r>
              <a:rPr lang="zh-CN" sz="2400">
                <a:solidFill>
                  <a:schemeClr val="bg1"/>
                </a:solidFill>
                <a:sym typeface="+mn-ea"/>
              </a:rPr>
              <a:t>串口通信的</a:t>
            </a:r>
            <a:r>
              <a:rPr lang="zh-CN" sz="2400">
                <a:solidFill>
                  <a:schemeClr val="bg1"/>
                </a:solidFill>
                <a:sym typeface="+mn-ea"/>
              </a:rPr>
              <a:t>超时</a:t>
            </a:r>
            <a:r>
              <a:rPr lang="zh-CN" sz="2400">
                <a:solidFill>
                  <a:schemeClr val="bg1"/>
                </a:solidFill>
                <a:sym typeface="+mn-ea"/>
              </a:rPr>
              <a:t>中断</a:t>
            </a:r>
            <a:endParaRPr lang="zh-CN" sz="2400" b="0" dirty="0">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9" name="图片 8"/>
          <p:cNvPicPr>
            <a:picLocks noChangeAspect="1"/>
          </p:cNvPicPr>
          <p:nvPr/>
        </p:nvPicPr>
        <p:blipFill>
          <a:blip r:embed="rId1"/>
          <a:stretch>
            <a:fillRect/>
          </a:stretch>
        </p:blipFill>
        <p:spPr>
          <a:xfrm>
            <a:off x="382270" y="1280795"/>
            <a:ext cx="4744085" cy="3310890"/>
          </a:xfrm>
          <a:prstGeom prst="rect">
            <a:avLst/>
          </a:prstGeom>
        </p:spPr>
      </p:pic>
      <p:pic>
        <p:nvPicPr>
          <p:cNvPr id="10" name="图片 9"/>
          <p:cNvPicPr>
            <a:picLocks noChangeAspect="1"/>
          </p:cNvPicPr>
          <p:nvPr/>
        </p:nvPicPr>
        <p:blipFill>
          <a:blip r:embed="rId2"/>
          <a:stretch>
            <a:fillRect/>
          </a:stretch>
        </p:blipFill>
        <p:spPr>
          <a:xfrm>
            <a:off x="5488305" y="1287780"/>
            <a:ext cx="5960745" cy="3296285"/>
          </a:xfrm>
          <a:prstGeom prst="rect">
            <a:avLst/>
          </a:prstGeom>
        </p:spPr>
      </p:pic>
      <p:sp>
        <p:nvSpPr>
          <p:cNvPr id="11" name="文本框 10"/>
          <p:cNvSpPr txBox="1"/>
          <p:nvPr/>
        </p:nvSpPr>
        <p:spPr>
          <a:xfrm>
            <a:off x="215900" y="4591685"/>
            <a:ext cx="11853545" cy="1805305"/>
          </a:xfrm>
          <a:prstGeom prst="rect">
            <a:avLst/>
          </a:prstGeom>
        </p:spPr>
        <p:txBody>
          <a:bodyPr>
            <a:noAutofit/>
          </a:bodyPr>
          <a:p>
            <a:pPr marL="0" indent="457200"/>
            <a:r>
              <a:rPr lang="zh-CN" altLang="en-US" sz="1600" b="0" i="0">
                <a:solidFill>
                  <a:schemeClr val="bg1"/>
                </a:solidFill>
                <a:latin typeface="Tahoma" panose="020B0604030504040204"/>
                <a:ea typeface="Tahoma" panose="020B0604030504040204"/>
              </a:rPr>
              <a:t>这个寄存器其实在我们接收的时候再打开即可，</a:t>
            </a:r>
            <a:r>
              <a:rPr lang="en-US" altLang="zh-CN" sz="1600" b="0" i="0">
                <a:solidFill>
                  <a:schemeClr val="bg1"/>
                </a:solidFill>
                <a:latin typeface="Tahoma" panose="020B0604030504040204"/>
                <a:ea typeface="Tahoma" panose="020B0604030504040204"/>
              </a:rPr>
              <a:t>ENTO</a:t>
            </a:r>
            <a:r>
              <a:rPr lang="zh-CN" altLang="en-US" sz="1600" b="0" i="0">
                <a:solidFill>
                  <a:schemeClr val="bg1"/>
                </a:solidFill>
                <a:latin typeface="Tahoma" panose="020B0604030504040204"/>
                <a:ea typeface="Tahoma" panose="020B0604030504040204"/>
              </a:rPr>
              <a:t>不用说坑定需要使能，</a:t>
            </a:r>
            <a:r>
              <a:rPr lang="en-US" altLang="zh-CN" sz="1600" b="0" i="0">
                <a:solidFill>
                  <a:schemeClr val="bg1"/>
                </a:solidFill>
                <a:latin typeface="Tahoma" panose="020B0604030504040204"/>
                <a:ea typeface="Tahoma" panose="020B0604030504040204"/>
              </a:rPr>
              <a:t>ENTOI</a:t>
            </a:r>
            <a:r>
              <a:rPr lang="zh-CN" altLang="en-US" sz="1600" b="0" i="0">
                <a:solidFill>
                  <a:schemeClr val="bg1"/>
                </a:solidFill>
                <a:latin typeface="Tahoma" panose="020B0604030504040204"/>
                <a:ea typeface="Tahoma" panose="020B0604030504040204"/>
              </a:rPr>
              <a:t>是中断，可以及时响应。</a:t>
            </a:r>
            <a:r>
              <a:rPr lang="en-US" altLang="zh-CN" sz="1600" b="0" i="0">
                <a:solidFill>
                  <a:schemeClr val="bg1"/>
                </a:solidFill>
                <a:latin typeface="Tahoma" panose="020B0604030504040204"/>
                <a:ea typeface="Tahoma" panose="020B0604030504040204"/>
              </a:rPr>
              <a:t>SCALE</a:t>
            </a:r>
            <a:r>
              <a:rPr lang="zh-CN" altLang="en-US" sz="1600" b="0" i="0">
                <a:solidFill>
                  <a:schemeClr val="bg1"/>
                </a:solidFill>
                <a:latin typeface="Tahoma" panose="020B0604030504040204"/>
                <a:ea typeface="Tahoma" panose="020B0604030504040204"/>
              </a:rPr>
              <a:t>的话这里为了时钟相对准，我们选择系统时钟即可。这里需要注意如果选择</a:t>
            </a:r>
            <a:r>
              <a:rPr lang="en-US" altLang="zh-CN" sz="1600" b="0" i="0">
                <a:solidFill>
                  <a:schemeClr val="bg1"/>
                </a:solidFill>
                <a:latin typeface="Tahoma" panose="020B0604030504040204"/>
                <a:ea typeface="Tahoma" panose="020B0604030504040204"/>
              </a:rPr>
              <a:t>1us</a:t>
            </a:r>
            <a:r>
              <a:rPr lang="zh-CN" altLang="en-US" sz="1600" b="0" i="0">
                <a:solidFill>
                  <a:schemeClr val="bg1"/>
                </a:solidFill>
                <a:latin typeface="Tahoma" panose="020B0604030504040204"/>
                <a:ea typeface="Tahoma" panose="020B0604030504040204"/>
              </a:rPr>
              <a:t>时钟的话务必要设置</a:t>
            </a:r>
            <a:r>
              <a:rPr lang="en-US" altLang="zh-CN" sz="1600" b="0" i="0">
                <a:solidFill>
                  <a:schemeClr val="bg1"/>
                </a:solidFill>
                <a:latin typeface="Tahoma" panose="020B0604030504040204"/>
                <a:ea typeface="Tahoma" panose="020B0604030504040204"/>
              </a:rPr>
              <a:t>IAP_TPS</a:t>
            </a:r>
            <a:r>
              <a:rPr lang="zh-CN" altLang="en-US" sz="1600" b="0" i="0">
                <a:solidFill>
                  <a:schemeClr val="bg1"/>
                </a:solidFill>
                <a:latin typeface="Tahoma" panose="020B0604030504040204"/>
                <a:ea typeface="Tahoma" panose="020B0604030504040204"/>
              </a:rPr>
              <a:t>寄存器</a:t>
            </a:r>
            <a:endParaRPr lang="zh-CN" altLang="en-US" sz="1600" b="0" i="0">
              <a:solidFill>
                <a:schemeClr val="bg1"/>
              </a:solidFill>
              <a:latin typeface="Tahoma" panose="020B0604030504040204"/>
              <a:ea typeface="Tahoma" panose="020B0604030504040204"/>
            </a:endParaRPr>
          </a:p>
          <a:p>
            <a:pPr marL="0" indent="457200"/>
            <a:r>
              <a:rPr lang="zh-CN" altLang="en-US" sz="1600" b="0" i="0">
                <a:solidFill>
                  <a:schemeClr val="bg1"/>
                </a:solidFill>
                <a:latin typeface="Tahoma" panose="020B0604030504040204"/>
                <a:ea typeface="Tahoma" panose="020B0604030504040204"/>
              </a:rPr>
              <a:t>这里三个寄存器共同组成了一个计时器，最终的计时时间</a:t>
            </a:r>
            <a:r>
              <a:rPr lang="en-US" altLang="zh-CN" sz="1600" b="0" i="0">
                <a:solidFill>
                  <a:schemeClr val="bg1"/>
                </a:solidFill>
                <a:latin typeface="Tahoma" panose="020B0604030504040204"/>
                <a:ea typeface="Tahoma" panose="020B0604030504040204"/>
              </a:rPr>
              <a:t> = 1/</a:t>
            </a:r>
            <a:r>
              <a:rPr lang="zh-CN" altLang="en-US" sz="1600" b="0" i="0">
                <a:solidFill>
                  <a:schemeClr val="bg1"/>
                </a:solidFill>
                <a:latin typeface="Tahoma" panose="020B0604030504040204"/>
                <a:ea typeface="Tahoma" panose="020B0604030504040204"/>
              </a:rPr>
              <a:t>系统时钟（单位</a:t>
            </a:r>
            <a:r>
              <a:rPr lang="en-US" altLang="zh-CN" sz="1600" b="0" i="0">
                <a:solidFill>
                  <a:schemeClr val="bg1"/>
                </a:solidFill>
                <a:latin typeface="Tahoma" panose="020B0604030504040204"/>
                <a:ea typeface="Tahoma" panose="020B0604030504040204"/>
              </a:rPr>
              <a:t>mhz</a:t>
            </a:r>
            <a:r>
              <a:rPr lang="zh-CN" altLang="en-US" sz="1600" b="0" i="0">
                <a:solidFill>
                  <a:schemeClr val="bg1"/>
                </a:solidFill>
                <a:latin typeface="Tahoma" panose="020B0604030504040204"/>
                <a:ea typeface="Tahoma" panose="020B0604030504040204"/>
              </a:rPr>
              <a:t>）</a:t>
            </a:r>
            <a:r>
              <a:rPr lang="en-US" altLang="zh-CN" sz="1600" b="0" i="0">
                <a:solidFill>
                  <a:schemeClr val="bg1"/>
                </a:solidFill>
                <a:latin typeface="Tahoma" panose="020B0604030504040204"/>
                <a:ea typeface="Tahoma" panose="020B0604030504040204"/>
              </a:rPr>
              <a:t>*</a:t>
            </a:r>
            <a:r>
              <a:rPr lang="zh-CN" altLang="en-US" sz="1600" b="0" i="0">
                <a:solidFill>
                  <a:schemeClr val="bg1"/>
                </a:solidFill>
                <a:latin typeface="Tahoma" panose="020B0604030504040204"/>
                <a:ea typeface="Tahoma" panose="020B0604030504040204"/>
              </a:rPr>
              <a:t>计时器数值，假设计时器数值为</a:t>
            </a:r>
            <a:r>
              <a:rPr lang="en-US" altLang="zh-CN" sz="1600" b="0" i="0">
                <a:solidFill>
                  <a:schemeClr val="bg1"/>
                </a:solidFill>
                <a:latin typeface="Tahoma" panose="020B0604030504040204"/>
                <a:ea typeface="Tahoma" panose="020B0604030504040204"/>
              </a:rPr>
              <a:t>44000(0XABE0)</a:t>
            </a:r>
            <a:r>
              <a:rPr lang="zh-CN" altLang="en-US" sz="1600" b="0" i="0">
                <a:solidFill>
                  <a:schemeClr val="bg1"/>
                </a:solidFill>
                <a:latin typeface="Tahoma" panose="020B0604030504040204"/>
                <a:ea typeface="Tahoma" panose="020B0604030504040204"/>
              </a:rPr>
              <a:t>，那么</a:t>
            </a:r>
            <a:r>
              <a:rPr lang="en-US" altLang="zh-CN" sz="1600" b="0" i="0">
                <a:solidFill>
                  <a:schemeClr val="bg1"/>
                </a:solidFill>
                <a:latin typeface="Tahoma" panose="020B0604030504040204"/>
                <a:ea typeface="Tahoma" panose="020B0604030504040204"/>
              </a:rPr>
              <a:t>UR1TOTL = 0XE0;UR1TOTH = 0XAB;UR1TOTE = 0X00;</a:t>
            </a:r>
            <a:r>
              <a:rPr lang="zh-CN" altLang="en-US" sz="1600" b="0" i="0">
                <a:solidFill>
                  <a:schemeClr val="bg1"/>
                </a:solidFill>
                <a:latin typeface="Tahoma" panose="020B0604030504040204"/>
                <a:ea typeface="Tahoma" panose="020B0604030504040204"/>
              </a:rPr>
              <a:t>需要注意的是这里一定要从低位开始写，且这三个寄存器一定都要写，哪怕这个寄存器的数值是</a:t>
            </a:r>
            <a:r>
              <a:rPr lang="en-US" altLang="zh-CN" sz="1600" b="0" i="0">
                <a:solidFill>
                  <a:schemeClr val="bg1"/>
                </a:solidFill>
                <a:latin typeface="Tahoma" panose="020B0604030504040204"/>
                <a:ea typeface="Tahoma" panose="020B0604030504040204"/>
              </a:rPr>
              <a:t>0</a:t>
            </a:r>
            <a:r>
              <a:rPr lang="zh-CN" altLang="en-US" sz="1600" b="0" i="0">
                <a:solidFill>
                  <a:schemeClr val="bg1"/>
                </a:solidFill>
                <a:latin typeface="Tahoma" panose="020B0604030504040204"/>
                <a:ea typeface="Tahoma" panose="020B0604030504040204"/>
              </a:rPr>
              <a:t>也必须要写一次。需要注意的是这个计时器的数值不能全为</a:t>
            </a:r>
            <a:r>
              <a:rPr lang="en-US" altLang="zh-CN" sz="1600" b="0" i="0">
                <a:solidFill>
                  <a:schemeClr val="bg1"/>
                </a:solidFill>
                <a:latin typeface="Tahoma" panose="020B0604030504040204"/>
                <a:ea typeface="Tahoma" panose="020B0604030504040204"/>
              </a:rPr>
              <a:t>0</a:t>
            </a:r>
            <a:r>
              <a:rPr lang="zh-CN" altLang="en-US" sz="1600" b="0" i="0">
                <a:solidFill>
                  <a:schemeClr val="bg1"/>
                </a:solidFill>
                <a:latin typeface="Tahoma" panose="020B0604030504040204"/>
                <a:ea typeface="宋体" panose="02010600030101010101" pitchFamily="2" charset="-122"/>
              </a:rPr>
              <a:t>！</a:t>
            </a:r>
            <a:endParaRPr lang="zh-CN" altLang="en-US" sz="1600" b="0" i="0">
              <a:solidFill>
                <a:schemeClr val="bg1"/>
              </a:solidFill>
              <a:latin typeface="Tahoma" panose="020B0604030504040204"/>
              <a:ea typeface="Tahoma" panose="020B0604030504040204"/>
            </a:endParaRPr>
          </a:p>
          <a:p>
            <a:pPr marL="0" indent="457200"/>
            <a:r>
              <a:rPr lang="zh-CN" altLang="en-US" sz="1600" b="0" i="0">
                <a:solidFill>
                  <a:schemeClr val="bg1"/>
                </a:solidFill>
                <a:latin typeface="Tahoma" panose="020B0604030504040204"/>
                <a:ea typeface="Tahoma" panose="020B0604030504040204"/>
              </a:rPr>
              <a:t>这个寄存器就很简单了，只有一个位，触发的时候这个位会置</a:t>
            </a:r>
            <a:r>
              <a:rPr lang="en-US" altLang="zh-CN" sz="1600" b="0" i="0">
                <a:solidFill>
                  <a:schemeClr val="bg1"/>
                </a:solidFill>
                <a:latin typeface="Tahoma" panose="020B0604030504040204"/>
                <a:ea typeface="Tahoma" panose="020B0604030504040204"/>
              </a:rPr>
              <a:t>1</a:t>
            </a:r>
            <a:r>
              <a:rPr lang="zh-CN" altLang="en-US" sz="1600" b="0" i="0">
                <a:solidFill>
                  <a:schemeClr val="bg1"/>
                </a:solidFill>
                <a:latin typeface="Tahoma" panose="020B0604030504040204"/>
                <a:ea typeface="Tahoma" panose="020B0604030504040204"/>
              </a:rPr>
              <a:t>，我们手动清</a:t>
            </a:r>
            <a:r>
              <a:rPr lang="en-US" altLang="zh-CN" sz="1600" b="0" i="0">
                <a:solidFill>
                  <a:schemeClr val="bg1"/>
                </a:solidFill>
                <a:latin typeface="Tahoma" panose="020B0604030504040204"/>
                <a:ea typeface="Tahoma" panose="020B0604030504040204"/>
              </a:rPr>
              <a:t>0</a:t>
            </a:r>
            <a:r>
              <a:rPr lang="zh-CN" altLang="en-US" sz="1600" b="0" i="0">
                <a:solidFill>
                  <a:schemeClr val="bg1"/>
                </a:solidFill>
                <a:latin typeface="Tahoma" panose="020B0604030504040204"/>
                <a:ea typeface="Tahoma" panose="020B0604030504040204"/>
              </a:rPr>
              <a:t>即可。需要注意的是这个和串口发送和接收中断共用同一个中断向量号！串口</a:t>
            </a:r>
            <a:r>
              <a:rPr lang="en-US" altLang="zh-CN" sz="1600" b="0" i="0">
                <a:solidFill>
                  <a:schemeClr val="bg1"/>
                </a:solidFill>
                <a:latin typeface="Tahoma" panose="020B0604030504040204"/>
                <a:ea typeface="Tahoma" panose="020B0604030504040204"/>
              </a:rPr>
              <a:t>1</a:t>
            </a:r>
            <a:r>
              <a:rPr lang="zh-CN" altLang="en-US" sz="1600" b="0" i="0">
                <a:solidFill>
                  <a:schemeClr val="bg1"/>
                </a:solidFill>
                <a:latin typeface="Tahoma" panose="020B0604030504040204"/>
                <a:ea typeface="Tahoma" panose="020B0604030504040204"/>
              </a:rPr>
              <a:t>的中断号是</a:t>
            </a:r>
            <a:r>
              <a:rPr lang="en-US" altLang="zh-CN" sz="1600" b="0" i="0">
                <a:solidFill>
                  <a:schemeClr val="bg1"/>
                </a:solidFill>
                <a:latin typeface="Tahoma" panose="020B0604030504040204"/>
                <a:ea typeface="Tahoma" panose="020B0604030504040204"/>
              </a:rPr>
              <a:t>4</a:t>
            </a:r>
            <a:r>
              <a:rPr lang="zh-CN" altLang="en-US" sz="1600" b="0" i="0">
                <a:solidFill>
                  <a:schemeClr val="bg1"/>
                </a:solidFill>
                <a:latin typeface="Tahoma" panose="020B0604030504040204"/>
                <a:ea typeface="Tahoma" panose="020B0604030504040204"/>
              </a:rPr>
              <a:t>，那么串口</a:t>
            </a:r>
            <a:r>
              <a:rPr lang="en-US" altLang="zh-CN" sz="1600" b="0" i="0">
                <a:solidFill>
                  <a:schemeClr val="bg1"/>
                </a:solidFill>
                <a:latin typeface="Tahoma" panose="020B0604030504040204"/>
                <a:ea typeface="Tahoma" panose="020B0604030504040204"/>
              </a:rPr>
              <a:t>1</a:t>
            </a:r>
            <a:r>
              <a:rPr lang="zh-CN" altLang="en-US" sz="1600" b="0" i="0">
                <a:solidFill>
                  <a:schemeClr val="bg1"/>
                </a:solidFill>
                <a:latin typeface="Tahoma" panose="020B0604030504040204"/>
                <a:ea typeface="Tahoma" panose="020B0604030504040204"/>
              </a:rPr>
              <a:t>的超时中断号也是</a:t>
            </a:r>
            <a:r>
              <a:rPr lang="en-US" altLang="zh-CN" sz="1600" b="0" i="0">
                <a:solidFill>
                  <a:schemeClr val="bg1"/>
                </a:solidFill>
                <a:latin typeface="Tahoma" panose="020B0604030504040204"/>
                <a:ea typeface="Tahoma" panose="020B0604030504040204"/>
              </a:rPr>
              <a:t>4.</a:t>
            </a:r>
            <a:endParaRPr lang="en-US" altLang="zh-CN" sz="1600" b="0" i="0">
              <a:solidFill>
                <a:schemeClr val="bg1"/>
              </a:solidFill>
              <a:latin typeface="Tahoma" panose="020B0604030504040204"/>
              <a:ea typeface="Tahoma" panose="020B06040305040402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3"/>
          <p:cNvSpPr txBox="1"/>
          <p:nvPr/>
        </p:nvSpPr>
        <p:spPr>
          <a:xfrm>
            <a:off x="946785" y="523875"/>
            <a:ext cx="7492365" cy="460375"/>
          </a:xfrm>
          <a:prstGeom prst="rect">
            <a:avLst/>
          </a:prstGeom>
          <a:noFill/>
        </p:spPr>
        <p:txBody>
          <a:bodyPr wrap="square" rtlCol="0">
            <a:spAutoFit/>
          </a:bodyPr>
          <a:lstStyle>
            <a:defPPr>
              <a:defRPr lang="zh-CN"/>
            </a:defPPr>
            <a:lvl1pPr algn="dist">
              <a:defRPr sz="6000" b="1">
                <a:solidFill>
                  <a:srgbClr val="0446C0"/>
                </a:solidFill>
                <a:latin typeface="方正清刻本悦宋简体" panose="02000000000000000000" pitchFamily="2" charset="-122"/>
                <a:ea typeface="方正清刻本悦宋简体" panose="02000000000000000000" pitchFamily="2" charset="-122"/>
              </a:defRPr>
            </a:lvl1pPr>
          </a:lstStyle>
          <a:p>
            <a:pPr algn="l"/>
            <a:r>
              <a:rPr lang="zh-CN" sz="2400">
                <a:solidFill>
                  <a:schemeClr val="bg1"/>
                </a:solidFill>
                <a:sym typeface="+mn-ea"/>
              </a:rPr>
              <a:t>串口通信的</a:t>
            </a:r>
            <a:r>
              <a:rPr lang="zh-CN" sz="2400">
                <a:solidFill>
                  <a:schemeClr val="bg1"/>
                </a:solidFill>
                <a:sym typeface="+mn-ea"/>
              </a:rPr>
              <a:t>超时</a:t>
            </a:r>
            <a:r>
              <a:rPr lang="zh-CN" sz="2400">
                <a:solidFill>
                  <a:schemeClr val="bg1"/>
                </a:solidFill>
                <a:sym typeface="+mn-ea"/>
              </a:rPr>
              <a:t>中断</a:t>
            </a:r>
            <a:endParaRPr lang="zh-CN" sz="2400" b="0" dirty="0">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文本框 3"/>
          <p:cNvSpPr txBox="1"/>
          <p:nvPr/>
        </p:nvSpPr>
        <p:spPr>
          <a:xfrm>
            <a:off x="1057275" y="1089660"/>
            <a:ext cx="8752205" cy="583565"/>
          </a:xfrm>
          <a:prstGeom prst="rect">
            <a:avLst/>
          </a:prstGeom>
          <a:noFill/>
        </p:spPr>
        <p:txBody>
          <a:bodyPr wrap="square" rtlCol="0" anchor="t">
            <a:spAutoFit/>
          </a:bodyPr>
          <a:p>
            <a:pPr algn="l" defTabSz="914400">
              <a:buClrTx/>
              <a:buSzTx/>
              <a:buFontTx/>
            </a:pPr>
            <a:r>
              <a:rPr lang="zh-CN" altLang="en-US" sz="3200">
                <a:solidFill>
                  <a:schemeClr val="bg1"/>
                </a:solidFill>
                <a:sym typeface="+mn-ea"/>
              </a:rPr>
              <a:t>什么时候需要串口空闲中断呢？</a:t>
            </a:r>
            <a:r>
              <a:rPr lang="en-US" altLang="zh-CN" sz="3200">
                <a:solidFill>
                  <a:schemeClr val="bg1"/>
                </a:solidFill>
                <a:sym typeface="+mn-ea"/>
              </a:rPr>
              <a:t> </a:t>
            </a:r>
            <a:endParaRPr lang="en-US" altLang="zh-CN" sz="3200">
              <a:solidFill>
                <a:schemeClr val="bg1"/>
              </a:solidFill>
              <a:sym typeface="+mn-ea"/>
            </a:endParaRPr>
          </a:p>
        </p:txBody>
      </p:sp>
      <p:sp>
        <p:nvSpPr>
          <p:cNvPr id="3" name="文本框 2"/>
          <p:cNvSpPr txBox="1"/>
          <p:nvPr/>
        </p:nvSpPr>
        <p:spPr>
          <a:xfrm>
            <a:off x="1168400" y="1649095"/>
            <a:ext cx="9996805" cy="1014730"/>
          </a:xfrm>
          <a:prstGeom prst="rect">
            <a:avLst/>
          </a:prstGeom>
          <a:noFill/>
        </p:spPr>
        <p:txBody>
          <a:bodyPr wrap="square" rtlCol="0" anchor="t">
            <a:spAutoFit/>
          </a:bodyPr>
          <a:p>
            <a:r>
              <a:rPr lang="zh-CN" altLang="en-US" sz="2000">
                <a:solidFill>
                  <a:schemeClr val="bg1"/>
                </a:solidFill>
                <a:sym typeface="+mn-ea"/>
              </a:rPr>
              <a:t>没有固定帧尾的时候，虽然数据可能是定长的，但是如果数据是错误的呢？</a:t>
            </a:r>
            <a:endParaRPr lang="zh-CN" altLang="en-US" sz="2000">
              <a:solidFill>
                <a:schemeClr val="bg1"/>
              </a:solidFill>
              <a:sym typeface="+mn-ea"/>
            </a:endParaRPr>
          </a:p>
          <a:p>
            <a:r>
              <a:rPr lang="zh-CN" altLang="en-US" sz="2000">
                <a:solidFill>
                  <a:schemeClr val="bg1"/>
                </a:solidFill>
                <a:sym typeface="+mn-ea"/>
              </a:rPr>
              <a:t>在</a:t>
            </a:r>
            <a:r>
              <a:rPr lang="en-US" altLang="zh-CN" sz="2000">
                <a:solidFill>
                  <a:schemeClr val="bg1"/>
                </a:solidFill>
                <a:sym typeface="+mn-ea"/>
              </a:rPr>
              <a:t>modbus rtu</a:t>
            </a:r>
            <a:r>
              <a:rPr lang="zh-CN" altLang="en-US" sz="2000">
                <a:solidFill>
                  <a:schemeClr val="bg1"/>
                </a:solidFill>
                <a:sym typeface="+mn-ea"/>
              </a:rPr>
              <a:t>协议中，假设帧</a:t>
            </a:r>
            <a:r>
              <a:rPr lang="en-US" altLang="zh-CN" sz="2000">
                <a:solidFill>
                  <a:schemeClr val="bg1"/>
                </a:solidFill>
                <a:sym typeface="+mn-ea"/>
              </a:rPr>
              <a:t>1</a:t>
            </a:r>
            <a:r>
              <a:rPr lang="zh-CN" altLang="en-US" sz="2000">
                <a:solidFill>
                  <a:schemeClr val="bg1"/>
                </a:solidFill>
                <a:sym typeface="+mn-ea"/>
              </a:rPr>
              <a:t>是主机发送的，帧</a:t>
            </a:r>
            <a:r>
              <a:rPr lang="en-US" altLang="zh-CN" sz="2000">
                <a:solidFill>
                  <a:schemeClr val="bg1"/>
                </a:solidFill>
                <a:sym typeface="+mn-ea"/>
              </a:rPr>
              <a:t>2</a:t>
            </a:r>
            <a:r>
              <a:rPr lang="zh-CN" altLang="en-US" sz="2000">
                <a:solidFill>
                  <a:schemeClr val="bg1"/>
                </a:solidFill>
                <a:sym typeface="+mn-ea"/>
              </a:rPr>
              <a:t>是从机的回复命令，按照标准的</a:t>
            </a:r>
            <a:r>
              <a:rPr lang="en-US" altLang="zh-CN" sz="2000">
                <a:solidFill>
                  <a:schemeClr val="bg1"/>
                </a:solidFill>
                <a:sym typeface="+mn-ea"/>
              </a:rPr>
              <a:t>modbus rtu</a:t>
            </a:r>
            <a:r>
              <a:rPr lang="zh-CN" altLang="en-US" sz="2000">
                <a:solidFill>
                  <a:schemeClr val="bg1"/>
                </a:solidFill>
                <a:sym typeface="+mn-ea"/>
              </a:rPr>
              <a:t>协议来说，中间应该要间隔</a:t>
            </a:r>
            <a:r>
              <a:rPr lang="en-US" altLang="zh-CN" sz="2000">
                <a:solidFill>
                  <a:schemeClr val="bg1"/>
                </a:solidFill>
                <a:sym typeface="+mn-ea"/>
              </a:rPr>
              <a:t>3.5</a:t>
            </a:r>
            <a:r>
              <a:rPr lang="zh-CN" altLang="en-US" sz="2000">
                <a:solidFill>
                  <a:schemeClr val="bg1"/>
                </a:solidFill>
                <a:sym typeface="+mn-ea"/>
              </a:rPr>
              <a:t>个字符周期</a:t>
            </a:r>
            <a:endParaRPr lang="zh-CN" altLang="en-US" sz="2000">
              <a:solidFill>
                <a:schemeClr val="bg1"/>
              </a:solidFill>
              <a:sym typeface="+mn-ea"/>
            </a:endParaRPr>
          </a:p>
        </p:txBody>
      </p:sp>
      <p:pic>
        <p:nvPicPr>
          <p:cNvPr id="5" name="图片 4"/>
          <p:cNvPicPr/>
          <p:nvPr/>
        </p:nvPicPr>
        <p:blipFill>
          <a:blip r:embed="rId1"/>
          <a:stretch>
            <a:fillRect/>
          </a:stretch>
        </p:blipFill>
        <p:spPr>
          <a:xfrm>
            <a:off x="1674495" y="2707005"/>
            <a:ext cx="8843645" cy="1462405"/>
          </a:xfrm>
          <a:prstGeom prst="rect">
            <a:avLst/>
          </a:prstGeom>
        </p:spPr>
      </p:pic>
      <p:sp>
        <p:nvSpPr>
          <p:cNvPr id="8" name="文本框 7"/>
          <p:cNvSpPr txBox="1"/>
          <p:nvPr/>
        </p:nvSpPr>
        <p:spPr>
          <a:xfrm>
            <a:off x="212090" y="4253865"/>
            <a:ext cx="11767185" cy="2245360"/>
          </a:xfrm>
          <a:prstGeom prst="rect">
            <a:avLst/>
          </a:prstGeom>
          <a:noFill/>
        </p:spPr>
        <p:txBody>
          <a:bodyPr wrap="square" rtlCol="0" anchor="t">
            <a:spAutoFit/>
          </a:bodyPr>
          <a:p>
            <a:r>
              <a:rPr lang="zh-CN" altLang="en-US" sz="2000">
                <a:solidFill>
                  <a:schemeClr val="bg1"/>
                </a:solidFill>
                <a:sym typeface="+mn-ea"/>
              </a:rPr>
              <a:t>有校验位：假设</a:t>
            </a:r>
            <a:r>
              <a:rPr lang="en-US" altLang="zh-CN" sz="2000">
                <a:solidFill>
                  <a:schemeClr val="bg1"/>
                </a:solidFill>
                <a:sym typeface="+mn-ea"/>
              </a:rPr>
              <a:t> 1</a:t>
            </a:r>
            <a:r>
              <a:rPr lang="zh-CN" altLang="en-US" sz="2000">
                <a:solidFill>
                  <a:schemeClr val="bg1"/>
                </a:solidFill>
                <a:sym typeface="+mn-ea"/>
              </a:rPr>
              <a:t>个字符</a:t>
            </a:r>
            <a:r>
              <a:rPr lang="en-US" altLang="zh-CN" sz="2000">
                <a:solidFill>
                  <a:schemeClr val="bg1"/>
                </a:solidFill>
                <a:sym typeface="+mn-ea"/>
              </a:rPr>
              <a:t>=1</a:t>
            </a:r>
            <a:r>
              <a:rPr lang="zh-CN" altLang="en-US" sz="2000">
                <a:solidFill>
                  <a:schemeClr val="bg1"/>
                </a:solidFill>
                <a:sym typeface="+mn-ea"/>
              </a:rPr>
              <a:t>（起始位）</a:t>
            </a:r>
            <a:r>
              <a:rPr lang="en-US" altLang="zh-CN" sz="2000">
                <a:solidFill>
                  <a:schemeClr val="bg1"/>
                </a:solidFill>
                <a:sym typeface="+mn-ea"/>
              </a:rPr>
              <a:t>+8</a:t>
            </a:r>
            <a:r>
              <a:rPr lang="zh-CN" altLang="en-US" sz="2000">
                <a:solidFill>
                  <a:schemeClr val="bg1"/>
                </a:solidFill>
                <a:sym typeface="+mn-ea"/>
              </a:rPr>
              <a:t>（数据位）</a:t>
            </a:r>
            <a:r>
              <a:rPr lang="en-US" altLang="zh-CN" sz="2000">
                <a:solidFill>
                  <a:schemeClr val="bg1"/>
                </a:solidFill>
                <a:sym typeface="+mn-ea"/>
              </a:rPr>
              <a:t>+1</a:t>
            </a:r>
            <a:r>
              <a:rPr lang="zh-CN" altLang="en-US" sz="2000">
                <a:solidFill>
                  <a:schemeClr val="bg1"/>
                </a:solidFill>
                <a:sym typeface="+mn-ea"/>
              </a:rPr>
              <a:t>（奇偶校验位）</a:t>
            </a:r>
            <a:r>
              <a:rPr lang="en-US" altLang="zh-CN" sz="2000">
                <a:solidFill>
                  <a:schemeClr val="bg1"/>
                </a:solidFill>
                <a:sym typeface="+mn-ea"/>
              </a:rPr>
              <a:t>+1</a:t>
            </a:r>
            <a:r>
              <a:rPr lang="zh-CN" altLang="en-US" sz="2000">
                <a:solidFill>
                  <a:schemeClr val="bg1"/>
                </a:solidFill>
                <a:sym typeface="+mn-ea"/>
              </a:rPr>
              <a:t>（停止位）</a:t>
            </a:r>
            <a:r>
              <a:rPr lang="en-US" altLang="zh-CN" sz="2000">
                <a:solidFill>
                  <a:schemeClr val="bg1"/>
                </a:solidFill>
                <a:sym typeface="+mn-ea"/>
              </a:rPr>
              <a:t>=11</a:t>
            </a:r>
            <a:r>
              <a:rPr lang="zh-CN" altLang="en-US" sz="2000">
                <a:solidFill>
                  <a:schemeClr val="bg1"/>
                </a:solidFill>
                <a:sym typeface="+mn-ea"/>
              </a:rPr>
              <a:t>位</a:t>
            </a:r>
            <a:endParaRPr lang="en-US" altLang="zh-CN" sz="2000">
              <a:solidFill>
                <a:schemeClr val="bg1"/>
              </a:solidFill>
              <a:sym typeface="+mn-ea"/>
            </a:endParaRPr>
          </a:p>
          <a:p>
            <a:r>
              <a:rPr lang="en-US" altLang="zh-CN" sz="2000">
                <a:solidFill>
                  <a:schemeClr val="bg1"/>
                </a:solidFill>
                <a:sym typeface="+mn-ea"/>
              </a:rPr>
              <a:t>3.5</a:t>
            </a:r>
            <a:r>
              <a:rPr lang="zh-CN" altLang="en-US" sz="2000">
                <a:solidFill>
                  <a:schemeClr val="bg1"/>
                </a:solidFill>
                <a:sym typeface="+mn-ea"/>
              </a:rPr>
              <a:t>个字符</a:t>
            </a:r>
            <a:r>
              <a:rPr lang="en-US" altLang="zh-CN" sz="2000">
                <a:solidFill>
                  <a:schemeClr val="bg1"/>
                </a:solidFill>
                <a:sym typeface="+mn-ea"/>
              </a:rPr>
              <a:t>=3.5*11=38.5</a:t>
            </a:r>
            <a:r>
              <a:rPr lang="zh-CN" altLang="en-US" sz="2000">
                <a:solidFill>
                  <a:schemeClr val="bg1"/>
                </a:solidFill>
                <a:sym typeface="+mn-ea"/>
              </a:rPr>
              <a:t>位</a:t>
            </a:r>
            <a:r>
              <a:rPr lang="en-US" altLang="zh-CN" sz="2000">
                <a:solidFill>
                  <a:schemeClr val="bg1"/>
                </a:solidFill>
                <a:sym typeface="+mn-ea"/>
              </a:rPr>
              <a:t> </a:t>
            </a:r>
            <a:r>
              <a:rPr lang="zh-CN" altLang="en-US" sz="2000">
                <a:solidFill>
                  <a:schemeClr val="bg1"/>
                </a:solidFill>
                <a:sym typeface="+mn-ea"/>
              </a:rPr>
              <a:t>如果波特率</a:t>
            </a:r>
            <a:r>
              <a:rPr lang="en-US" altLang="zh-CN" sz="2000">
                <a:solidFill>
                  <a:schemeClr val="bg1"/>
                </a:solidFill>
                <a:sym typeface="+mn-ea"/>
              </a:rPr>
              <a:t>=9600bps</a:t>
            </a:r>
            <a:r>
              <a:rPr lang="zh-CN" altLang="en-US" sz="2000">
                <a:solidFill>
                  <a:schemeClr val="bg1"/>
                </a:solidFill>
                <a:sym typeface="+mn-ea"/>
              </a:rPr>
              <a:t>，则</a:t>
            </a:r>
            <a:r>
              <a:rPr lang="en-US" altLang="zh-CN" sz="2000">
                <a:solidFill>
                  <a:schemeClr val="bg1"/>
                </a:solidFill>
                <a:sym typeface="+mn-ea"/>
              </a:rPr>
              <a:t>3.5</a:t>
            </a:r>
            <a:r>
              <a:rPr lang="zh-CN" altLang="en-US" sz="2000">
                <a:solidFill>
                  <a:schemeClr val="bg1"/>
                </a:solidFill>
                <a:sym typeface="+mn-ea"/>
              </a:rPr>
              <a:t>个字符间隔时间为</a:t>
            </a:r>
            <a:r>
              <a:rPr lang="en-US" altLang="zh-CN" sz="2000">
                <a:solidFill>
                  <a:schemeClr val="bg1"/>
                </a:solidFill>
                <a:sym typeface="+mn-ea"/>
              </a:rPr>
              <a:t>38.5/9.6=4.0104167</a:t>
            </a:r>
            <a:r>
              <a:rPr lang="zh-CN" altLang="en-US" sz="2000">
                <a:solidFill>
                  <a:schemeClr val="bg1"/>
                </a:solidFill>
                <a:sym typeface="+mn-ea"/>
              </a:rPr>
              <a:t>毫秒</a:t>
            </a:r>
            <a:endParaRPr lang="en-US" altLang="zh-CN" sz="2000">
              <a:solidFill>
                <a:schemeClr val="bg1"/>
              </a:solidFill>
              <a:sym typeface="+mn-ea"/>
            </a:endParaRPr>
          </a:p>
          <a:p>
            <a:r>
              <a:rPr lang="zh-CN" altLang="en-US" sz="2000">
                <a:solidFill>
                  <a:schemeClr val="bg1"/>
                </a:solidFill>
                <a:sym typeface="+mn-ea"/>
              </a:rPr>
              <a:t>无校验位：假设</a:t>
            </a:r>
            <a:r>
              <a:rPr lang="en-US" altLang="zh-CN" sz="2000">
                <a:solidFill>
                  <a:schemeClr val="bg1"/>
                </a:solidFill>
                <a:sym typeface="+mn-ea"/>
              </a:rPr>
              <a:t> 1</a:t>
            </a:r>
            <a:r>
              <a:rPr lang="zh-CN" altLang="en-US" sz="2000">
                <a:solidFill>
                  <a:schemeClr val="bg1"/>
                </a:solidFill>
                <a:sym typeface="+mn-ea"/>
              </a:rPr>
              <a:t>个字符</a:t>
            </a:r>
            <a:r>
              <a:rPr lang="en-US" altLang="zh-CN" sz="2000">
                <a:solidFill>
                  <a:schemeClr val="bg1"/>
                </a:solidFill>
                <a:sym typeface="+mn-ea"/>
              </a:rPr>
              <a:t>=1</a:t>
            </a:r>
            <a:r>
              <a:rPr lang="zh-CN" altLang="en-US" sz="2000">
                <a:solidFill>
                  <a:schemeClr val="bg1"/>
                </a:solidFill>
                <a:sym typeface="+mn-ea"/>
              </a:rPr>
              <a:t>（起始位）</a:t>
            </a:r>
            <a:r>
              <a:rPr lang="en-US" altLang="zh-CN" sz="2000">
                <a:solidFill>
                  <a:schemeClr val="bg1"/>
                </a:solidFill>
                <a:sym typeface="+mn-ea"/>
              </a:rPr>
              <a:t>+8</a:t>
            </a:r>
            <a:r>
              <a:rPr lang="zh-CN" altLang="en-US" sz="2000">
                <a:solidFill>
                  <a:schemeClr val="bg1"/>
                </a:solidFill>
                <a:sym typeface="+mn-ea"/>
              </a:rPr>
              <a:t>（数据位）</a:t>
            </a:r>
            <a:r>
              <a:rPr lang="en-US" altLang="zh-CN" sz="2000">
                <a:solidFill>
                  <a:schemeClr val="bg1"/>
                </a:solidFill>
                <a:sym typeface="+mn-ea"/>
              </a:rPr>
              <a:t>+0</a:t>
            </a:r>
            <a:r>
              <a:rPr lang="zh-CN" altLang="en-US" sz="2000">
                <a:solidFill>
                  <a:schemeClr val="bg1"/>
                </a:solidFill>
                <a:sym typeface="+mn-ea"/>
              </a:rPr>
              <a:t>（无校验位）</a:t>
            </a:r>
            <a:r>
              <a:rPr lang="en-US" altLang="zh-CN" sz="2000">
                <a:solidFill>
                  <a:schemeClr val="bg1"/>
                </a:solidFill>
                <a:sym typeface="+mn-ea"/>
              </a:rPr>
              <a:t>+1</a:t>
            </a:r>
            <a:r>
              <a:rPr lang="zh-CN" altLang="en-US" sz="2000">
                <a:solidFill>
                  <a:schemeClr val="bg1"/>
                </a:solidFill>
                <a:sym typeface="+mn-ea"/>
              </a:rPr>
              <a:t>（停止位）</a:t>
            </a:r>
            <a:r>
              <a:rPr lang="en-US" altLang="zh-CN" sz="2000">
                <a:solidFill>
                  <a:schemeClr val="bg1"/>
                </a:solidFill>
                <a:sym typeface="+mn-ea"/>
              </a:rPr>
              <a:t>=10</a:t>
            </a:r>
            <a:r>
              <a:rPr lang="zh-CN" altLang="en-US" sz="2000">
                <a:solidFill>
                  <a:schemeClr val="bg1"/>
                </a:solidFill>
                <a:sym typeface="+mn-ea"/>
              </a:rPr>
              <a:t>位</a:t>
            </a:r>
            <a:endParaRPr lang="en-US" altLang="zh-CN" sz="2000">
              <a:solidFill>
                <a:schemeClr val="bg1"/>
              </a:solidFill>
              <a:sym typeface="+mn-ea"/>
            </a:endParaRPr>
          </a:p>
          <a:p>
            <a:r>
              <a:rPr lang="en-US" altLang="zh-CN" sz="2000">
                <a:solidFill>
                  <a:schemeClr val="bg1"/>
                </a:solidFill>
                <a:sym typeface="+mn-ea"/>
              </a:rPr>
              <a:t>3.5</a:t>
            </a:r>
            <a:r>
              <a:rPr lang="zh-CN" altLang="en-US" sz="2000">
                <a:solidFill>
                  <a:schemeClr val="bg1"/>
                </a:solidFill>
                <a:sym typeface="+mn-ea"/>
              </a:rPr>
              <a:t>个字符</a:t>
            </a:r>
            <a:r>
              <a:rPr lang="en-US" altLang="zh-CN" sz="2000">
                <a:solidFill>
                  <a:schemeClr val="bg1"/>
                </a:solidFill>
                <a:sym typeface="+mn-ea"/>
              </a:rPr>
              <a:t>=3.5*10=35</a:t>
            </a:r>
            <a:r>
              <a:rPr lang="zh-CN" altLang="en-US" sz="2000">
                <a:solidFill>
                  <a:schemeClr val="bg1"/>
                </a:solidFill>
                <a:sym typeface="+mn-ea"/>
              </a:rPr>
              <a:t>位</a:t>
            </a:r>
            <a:endParaRPr lang="zh-CN" altLang="en-US" sz="2000">
              <a:solidFill>
                <a:schemeClr val="bg1"/>
              </a:solidFill>
              <a:sym typeface="+mn-ea"/>
            </a:endParaRPr>
          </a:p>
          <a:p>
            <a:endParaRPr lang="zh-CN" altLang="en-US" sz="2000">
              <a:solidFill>
                <a:schemeClr val="bg1"/>
              </a:solidFill>
              <a:sym typeface="+mn-ea"/>
            </a:endParaRPr>
          </a:p>
          <a:p>
            <a:r>
              <a:rPr lang="en-US" altLang="zh-CN" sz="2000">
                <a:solidFill>
                  <a:schemeClr val="bg1"/>
                </a:solidFill>
                <a:sym typeface="+mn-ea"/>
              </a:rPr>
              <a:t>9600</a:t>
            </a:r>
            <a:r>
              <a:rPr lang="zh-CN" altLang="en-US" sz="2000">
                <a:solidFill>
                  <a:schemeClr val="bg1"/>
                </a:solidFill>
                <a:sym typeface="+mn-ea"/>
              </a:rPr>
              <a:t>波特率下，</a:t>
            </a:r>
            <a:r>
              <a:rPr lang="en-US" altLang="zh-CN" sz="2000">
                <a:solidFill>
                  <a:schemeClr val="bg1"/>
                </a:solidFill>
                <a:sym typeface="+mn-ea"/>
              </a:rPr>
              <a:t>8N1</a:t>
            </a:r>
            <a:r>
              <a:rPr lang="zh-CN" altLang="en-US" sz="2000">
                <a:solidFill>
                  <a:schemeClr val="bg1"/>
                </a:solidFill>
                <a:sym typeface="+mn-ea"/>
              </a:rPr>
              <a:t>的空闲时间就是</a:t>
            </a:r>
            <a:r>
              <a:rPr lang="en-US" altLang="zh-CN" sz="2000">
                <a:solidFill>
                  <a:schemeClr val="bg1"/>
                </a:solidFill>
                <a:sym typeface="+mn-ea"/>
              </a:rPr>
              <a:t> 1/9600*35 ≈3.646ms  </a:t>
            </a:r>
            <a:r>
              <a:rPr lang="zh-CN" altLang="en-US" sz="2000">
                <a:solidFill>
                  <a:schemeClr val="bg1"/>
                </a:solidFill>
                <a:sym typeface="+mn-ea"/>
              </a:rPr>
              <a:t>；带入公式</a:t>
            </a:r>
            <a:r>
              <a:rPr lang="en-US" sz="2000">
                <a:solidFill>
                  <a:schemeClr val="bg1"/>
                </a:solidFill>
                <a:latin typeface="Tahoma" panose="020B0604030504040204"/>
                <a:ea typeface="Tahoma" panose="020B0604030504040204"/>
                <a:sym typeface="+mn-ea"/>
              </a:rPr>
              <a:t>3646</a:t>
            </a:r>
            <a:r>
              <a:rPr lang="en-US" altLang="zh-CN" sz="2000">
                <a:solidFill>
                  <a:schemeClr val="bg1"/>
                </a:solidFill>
                <a:latin typeface="Tahoma" panose="020B0604030504040204"/>
                <a:ea typeface="Tahoma" panose="020B0604030504040204"/>
                <a:sym typeface="+mn-ea"/>
              </a:rPr>
              <a:t>= 1/</a:t>
            </a:r>
            <a:r>
              <a:rPr lang="en-US" sz="2000">
                <a:solidFill>
                  <a:schemeClr val="bg1"/>
                </a:solidFill>
                <a:latin typeface="Tahoma" panose="020B0604030504040204"/>
                <a:ea typeface="Tahoma" panose="020B0604030504040204"/>
                <a:sym typeface="+mn-ea"/>
              </a:rPr>
              <a:t>22.1184</a:t>
            </a:r>
            <a:r>
              <a:rPr lang="en-US" altLang="zh-CN" sz="2000">
                <a:solidFill>
                  <a:schemeClr val="bg1"/>
                </a:solidFill>
                <a:latin typeface="Tahoma" panose="020B0604030504040204"/>
                <a:ea typeface="Tahoma" panose="020B0604030504040204"/>
                <a:sym typeface="+mn-ea"/>
              </a:rPr>
              <a:t>*</a:t>
            </a:r>
            <a:r>
              <a:rPr lang="zh-CN" altLang="en-US" sz="2000">
                <a:solidFill>
                  <a:schemeClr val="bg1"/>
                </a:solidFill>
                <a:latin typeface="Tahoma" panose="020B0604030504040204"/>
                <a:ea typeface="Tahoma" panose="020B0604030504040204"/>
                <a:sym typeface="+mn-ea"/>
              </a:rPr>
              <a:t>计时器数值</a:t>
            </a:r>
            <a:r>
              <a:rPr lang="en-US" altLang="zh-CN" sz="2000">
                <a:solidFill>
                  <a:schemeClr val="bg1"/>
                </a:solidFill>
                <a:latin typeface="Tahoma" panose="020B0604030504040204"/>
                <a:ea typeface="Tahoma" panose="020B0604030504040204"/>
                <a:sym typeface="+mn-ea"/>
              </a:rPr>
              <a:t>,</a:t>
            </a:r>
            <a:r>
              <a:rPr lang="zh-CN" altLang="en-US" sz="2000">
                <a:solidFill>
                  <a:schemeClr val="bg1"/>
                </a:solidFill>
                <a:latin typeface="Tahoma" panose="020B0604030504040204"/>
                <a:ea typeface="宋体" panose="02010600030101010101" pitchFamily="2" charset="-122"/>
                <a:sym typeface="+mn-ea"/>
              </a:rPr>
              <a:t>得出</a:t>
            </a:r>
            <a:r>
              <a:rPr lang="zh-CN" altLang="en-US" sz="2000">
                <a:solidFill>
                  <a:schemeClr val="bg1"/>
                </a:solidFill>
                <a:latin typeface="Tahoma" panose="020B0604030504040204"/>
                <a:ea typeface="Tahoma" panose="020B0604030504040204"/>
                <a:sym typeface="+mn-ea"/>
              </a:rPr>
              <a:t>计时器数值</a:t>
            </a:r>
            <a:r>
              <a:rPr lang="en-US" altLang="zh-CN" sz="2000">
                <a:solidFill>
                  <a:schemeClr val="bg1"/>
                </a:solidFill>
                <a:latin typeface="Tahoma" panose="020B0604030504040204"/>
                <a:ea typeface="Tahoma" panose="020B0604030504040204"/>
                <a:sym typeface="+mn-ea"/>
              </a:rPr>
              <a:t> = 87504 = 0x13b04</a:t>
            </a:r>
            <a:r>
              <a:rPr lang="zh-CN" altLang="en-US" sz="2000">
                <a:solidFill>
                  <a:schemeClr val="bg1"/>
                </a:solidFill>
                <a:latin typeface="Tahoma" panose="020B0604030504040204"/>
                <a:ea typeface="宋体" panose="02010600030101010101" pitchFamily="2" charset="-122"/>
                <a:sym typeface="+mn-ea"/>
              </a:rPr>
              <a:t>；</a:t>
            </a:r>
            <a:endParaRPr lang="zh-CN" altLang="en-US" sz="2000">
              <a:solidFill>
                <a:schemeClr val="bg1"/>
              </a:solidFill>
              <a:latin typeface="Tahoma" panose="020B0604030504040204"/>
              <a:ea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
                                            <p:txEl>
                                              <p:pRg st="2" end="2"/>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3"/>
          <p:cNvSpPr txBox="1"/>
          <p:nvPr/>
        </p:nvSpPr>
        <p:spPr>
          <a:xfrm>
            <a:off x="946785" y="523875"/>
            <a:ext cx="7492365" cy="460375"/>
          </a:xfrm>
          <a:prstGeom prst="rect">
            <a:avLst/>
          </a:prstGeom>
          <a:noFill/>
        </p:spPr>
        <p:txBody>
          <a:bodyPr wrap="square" rtlCol="0">
            <a:spAutoFit/>
          </a:bodyPr>
          <a:lstStyle>
            <a:defPPr>
              <a:defRPr lang="zh-CN"/>
            </a:defPPr>
            <a:lvl1pPr algn="dist">
              <a:defRPr sz="6000" b="1">
                <a:solidFill>
                  <a:srgbClr val="0446C0"/>
                </a:solidFill>
                <a:latin typeface="方正清刻本悦宋简体" panose="02000000000000000000" pitchFamily="2" charset="-122"/>
                <a:ea typeface="方正清刻本悦宋简体" panose="02000000000000000000" pitchFamily="2" charset="-122"/>
              </a:defRPr>
            </a:lvl1pPr>
          </a:lstStyle>
          <a:p>
            <a:pPr algn="l"/>
            <a:r>
              <a:rPr lang="zh-CN" sz="2400">
                <a:solidFill>
                  <a:schemeClr val="bg1"/>
                </a:solidFill>
                <a:sym typeface="+mn-ea"/>
              </a:rPr>
              <a:t>串口通信的</a:t>
            </a:r>
            <a:r>
              <a:rPr lang="zh-CN" sz="2400">
                <a:solidFill>
                  <a:schemeClr val="bg1"/>
                </a:solidFill>
                <a:sym typeface="+mn-ea"/>
              </a:rPr>
              <a:t>超时</a:t>
            </a:r>
            <a:r>
              <a:rPr lang="zh-CN" sz="2400">
                <a:solidFill>
                  <a:schemeClr val="bg1"/>
                </a:solidFill>
                <a:sym typeface="+mn-ea"/>
              </a:rPr>
              <a:t>中断</a:t>
            </a:r>
            <a:endParaRPr lang="zh-CN" sz="2400" b="0" dirty="0">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 name="文本框 7"/>
          <p:cNvSpPr txBox="1"/>
          <p:nvPr/>
        </p:nvSpPr>
        <p:spPr>
          <a:xfrm>
            <a:off x="212090" y="1337945"/>
            <a:ext cx="11767185" cy="5015865"/>
          </a:xfrm>
          <a:prstGeom prst="rect">
            <a:avLst/>
          </a:prstGeom>
          <a:noFill/>
        </p:spPr>
        <p:txBody>
          <a:bodyPr wrap="square" rtlCol="0" anchor="t">
            <a:spAutoFit/>
          </a:bodyPr>
          <a:p>
            <a:pPr indent="457200"/>
            <a:r>
              <a:rPr lang="en-US" sz="2000">
                <a:solidFill>
                  <a:schemeClr val="bg1"/>
                </a:solidFill>
                <a:sym typeface="+mn-ea"/>
              </a:rPr>
              <a:t>1.</a:t>
            </a:r>
            <a:r>
              <a:rPr lang="zh-CN" altLang="en-US" sz="2000">
                <a:solidFill>
                  <a:schemeClr val="bg1"/>
                </a:solidFill>
                <a:sym typeface="+mn-ea"/>
              </a:rPr>
              <a:t>初始化配置</a:t>
            </a:r>
            <a:endParaRPr lang="zh-CN" altLang="en-US" sz="2000">
              <a:solidFill>
                <a:schemeClr val="bg1"/>
              </a:solidFill>
              <a:sym typeface="+mn-ea"/>
            </a:endParaRPr>
          </a:p>
          <a:p>
            <a:r>
              <a:rPr lang="en-US" altLang="zh-CN" sz="2000">
                <a:solidFill>
                  <a:schemeClr val="bg1"/>
                </a:solidFill>
                <a:latin typeface="Tahoma" panose="020B0604030504040204"/>
                <a:ea typeface="宋体" panose="02010600030101010101" pitchFamily="2" charset="-122"/>
                <a:sym typeface="+mn-ea"/>
              </a:rPr>
              <a:t>    UR2TOCR = 0x00;                                 </a:t>
            </a:r>
            <a:endParaRPr lang="zh-CN" altLang="en-US" sz="2000">
              <a:solidFill>
                <a:schemeClr val="bg1"/>
              </a:solidFill>
              <a:latin typeface="Tahoma" panose="020B0604030504040204"/>
              <a:ea typeface="宋体" panose="02010600030101010101" pitchFamily="2" charset="-122"/>
              <a:sym typeface="+mn-ea"/>
            </a:endParaRPr>
          </a:p>
          <a:p>
            <a:r>
              <a:rPr lang="en-US" altLang="zh-CN" sz="2000">
                <a:solidFill>
                  <a:schemeClr val="bg1"/>
                </a:solidFill>
                <a:latin typeface="Tahoma" panose="020B0604030504040204"/>
                <a:ea typeface="宋体" panose="02010600030101010101" pitchFamily="2" charset="-122"/>
                <a:sym typeface="+mn-ea"/>
              </a:rPr>
              <a:t>    UR2TOTL = 0x04;                                 </a:t>
            </a:r>
            <a:endParaRPr lang="en-US" altLang="zh-CN" sz="2000">
              <a:solidFill>
                <a:schemeClr val="bg1"/>
              </a:solidFill>
              <a:latin typeface="Tahoma" panose="020B0604030504040204"/>
              <a:ea typeface="宋体" panose="02010600030101010101" pitchFamily="2" charset="-122"/>
              <a:sym typeface="+mn-ea"/>
            </a:endParaRPr>
          </a:p>
          <a:p>
            <a:r>
              <a:rPr lang="en-US" altLang="zh-CN" sz="2000">
                <a:solidFill>
                  <a:schemeClr val="bg1"/>
                </a:solidFill>
                <a:latin typeface="Tahoma" panose="020B0604030504040204"/>
                <a:ea typeface="宋体" panose="02010600030101010101" pitchFamily="2" charset="-122"/>
                <a:sym typeface="+mn-ea"/>
              </a:rPr>
              <a:t>    UR2TOTH = 0x3b;                               </a:t>
            </a:r>
            <a:endParaRPr lang="zh-CN" altLang="en-US" sz="2000">
              <a:solidFill>
                <a:schemeClr val="bg1"/>
              </a:solidFill>
              <a:latin typeface="Tahoma" panose="020B0604030504040204"/>
              <a:ea typeface="宋体" panose="02010600030101010101" pitchFamily="2" charset="-122"/>
              <a:sym typeface="+mn-ea"/>
            </a:endParaRPr>
          </a:p>
          <a:p>
            <a:r>
              <a:rPr lang="en-US" altLang="zh-CN" sz="2000">
                <a:solidFill>
                  <a:schemeClr val="bg1"/>
                </a:solidFill>
                <a:latin typeface="Tahoma" panose="020B0604030504040204"/>
                <a:ea typeface="宋体" panose="02010600030101010101" pitchFamily="2" charset="-122"/>
                <a:sym typeface="+mn-ea"/>
              </a:rPr>
              <a:t>    UR2TOTE = 0x01;                                </a:t>
            </a:r>
            <a:endParaRPr lang="zh-CN" altLang="en-US" sz="2000">
              <a:solidFill>
                <a:schemeClr val="bg1"/>
              </a:solidFill>
              <a:latin typeface="Tahoma" panose="020B0604030504040204"/>
              <a:ea typeface="宋体" panose="02010600030101010101" pitchFamily="2" charset="-122"/>
              <a:sym typeface="+mn-ea"/>
            </a:endParaRPr>
          </a:p>
          <a:p>
            <a:r>
              <a:rPr lang="en-US" altLang="zh-CN" sz="2000">
                <a:solidFill>
                  <a:schemeClr val="bg1"/>
                </a:solidFill>
                <a:latin typeface="Tahoma" panose="020B0604030504040204"/>
                <a:ea typeface="宋体" panose="02010600030101010101" pitchFamily="2" charset="-122"/>
                <a:sym typeface="+mn-ea"/>
              </a:rPr>
              <a:t>    	</a:t>
            </a:r>
            <a:endParaRPr lang="en-US" altLang="zh-CN" sz="2000">
              <a:solidFill>
                <a:schemeClr val="bg1"/>
              </a:solidFill>
              <a:latin typeface="Tahoma" panose="020B0604030504040204"/>
              <a:ea typeface="宋体" panose="02010600030101010101" pitchFamily="2" charset="-122"/>
              <a:sym typeface="+mn-ea"/>
            </a:endParaRPr>
          </a:p>
          <a:p>
            <a:pPr indent="457200"/>
            <a:r>
              <a:rPr lang="en-US" altLang="zh-CN" sz="2000">
                <a:solidFill>
                  <a:schemeClr val="bg1"/>
                </a:solidFill>
                <a:latin typeface="Tahoma" panose="020B0604030504040204"/>
                <a:ea typeface="宋体" panose="02010600030101010101" pitchFamily="2" charset="-122"/>
                <a:sym typeface="+mn-ea"/>
              </a:rPr>
              <a:t>2.</a:t>
            </a:r>
            <a:r>
              <a:rPr lang="zh-CN" altLang="en-US" sz="2000">
                <a:solidFill>
                  <a:schemeClr val="bg1"/>
                </a:solidFill>
                <a:latin typeface="Tahoma" panose="020B0604030504040204"/>
                <a:ea typeface="宋体" panose="02010600030101010101" pitchFamily="2" charset="-122"/>
                <a:sym typeface="+mn-ea"/>
              </a:rPr>
              <a:t>中断接收</a:t>
            </a:r>
            <a:r>
              <a:rPr lang="en-US" altLang="zh-CN" sz="2000">
                <a:solidFill>
                  <a:schemeClr val="bg1"/>
                </a:solidFill>
                <a:latin typeface="Tahoma" panose="020B0604030504040204"/>
                <a:ea typeface="宋体" panose="02010600030101010101" pitchFamily="2" charset="-122"/>
                <a:sym typeface="+mn-ea"/>
              </a:rPr>
              <a:t>+</a:t>
            </a:r>
            <a:endParaRPr lang="zh-CN" altLang="en-US" sz="2000">
              <a:solidFill>
                <a:schemeClr val="bg1"/>
              </a:solidFill>
              <a:latin typeface="Tahoma" panose="020B0604030504040204"/>
              <a:ea typeface="宋体" panose="02010600030101010101" pitchFamily="2" charset="-122"/>
              <a:sym typeface="+mn-ea"/>
            </a:endParaRPr>
          </a:p>
          <a:p>
            <a:pPr indent="457200"/>
            <a:r>
              <a:rPr lang="en-US" altLang="zh-CN" sz="2000">
                <a:solidFill>
                  <a:schemeClr val="bg1"/>
                </a:solidFill>
                <a:latin typeface="Tahoma" panose="020B0604030504040204"/>
                <a:ea typeface="宋体" panose="02010600030101010101" pitchFamily="2" charset="-122"/>
                <a:sym typeface="+mn-ea"/>
              </a:rPr>
              <a:t>UR2TOCR = 0xe0;                             //</a:t>
            </a:r>
            <a:r>
              <a:rPr lang="zh-CN" altLang="en-US" sz="2000">
                <a:solidFill>
                  <a:schemeClr val="bg1"/>
                </a:solidFill>
                <a:latin typeface="Tahoma" panose="020B0604030504040204"/>
                <a:ea typeface="宋体" panose="02010600030101010101" pitchFamily="2" charset="-122"/>
                <a:sym typeface="+mn-ea"/>
              </a:rPr>
              <a:t>开启超时中断，使用系统时钟</a:t>
            </a:r>
            <a:endParaRPr lang="zh-CN" altLang="en-US" sz="2000">
              <a:solidFill>
                <a:schemeClr val="bg1"/>
              </a:solidFill>
              <a:latin typeface="Tahoma" panose="020B0604030504040204"/>
              <a:ea typeface="宋体" panose="02010600030101010101" pitchFamily="2" charset="-122"/>
              <a:sym typeface="+mn-ea"/>
            </a:endParaRPr>
          </a:p>
          <a:p>
            <a:pPr indent="457200"/>
            <a:endParaRPr lang="en-US" altLang="zh-CN" sz="2000">
              <a:solidFill>
                <a:schemeClr val="bg1"/>
              </a:solidFill>
              <a:latin typeface="Tahoma" panose="020B0604030504040204"/>
              <a:ea typeface="宋体" panose="02010600030101010101" pitchFamily="2" charset="-122"/>
              <a:sym typeface="+mn-ea"/>
            </a:endParaRPr>
          </a:p>
          <a:p>
            <a:pPr indent="457200"/>
            <a:r>
              <a:rPr lang="en-US" altLang="zh-CN" sz="2000">
                <a:solidFill>
                  <a:schemeClr val="bg1"/>
                </a:solidFill>
                <a:latin typeface="Tahoma" panose="020B0604030504040204"/>
                <a:ea typeface="宋体" panose="02010600030101010101" pitchFamily="2" charset="-122"/>
                <a:sym typeface="+mn-ea"/>
              </a:rPr>
              <a:t>3.</a:t>
            </a:r>
            <a:r>
              <a:rPr lang="zh-CN" altLang="en-US" sz="2000">
                <a:solidFill>
                  <a:schemeClr val="bg1"/>
                </a:solidFill>
                <a:latin typeface="Tahoma" panose="020B0604030504040204"/>
                <a:ea typeface="宋体" panose="02010600030101010101" pitchFamily="2" charset="-122"/>
                <a:sym typeface="+mn-ea"/>
              </a:rPr>
              <a:t>超时中断处理</a:t>
            </a:r>
            <a:endParaRPr lang="en-US" altLang="zh-CN" sz="2000">
              <a:solidFill>
                <a:schemeClr val="bg1"/>
              </a:solidFill>
              <a:latin typeface="Tahoma" panose="020B0604030504040204"/>
              <a:ea typeface="宋体" panose="02010600030101010101" pitchFamily="2" charset="-122"/>
              <a:sym typeface="+mn-ea"/>
            </a:endParaRPr>
          </a:p>
          <a:p>
            <a:pPr indent="457200"/>
            <a:r>
              <a:rPr lang="en-US" altLang="zh-CN" sz="2000">
                <a:solidFill>
                  <a:schemeClr val="bg1"/>
                </a:solidFill>
                <a:latin typeface="Tahoma" panose="020B0604030504040204"/>
                <a:ea typeface="宋体" panose="02010600030101010101" pitchFamily="2" charset="-122"/>
                <a:sym typeface="+mn-ea"/>
              </a:rPr>
              <a:t>    if(UR2TOSR &amp; 0x01)                              //</a:t>
            </a:r>
            <a:r>
              <a:rPr lang="zh-CN" altLang="en-US" sz="2000">
                <a:solidFill>
                  <a:schemeClr val="bg1"/>
                </a:solidFill>
                <a:latin typeface="Tahoma" panose="020B0604030504040204"/>
                <a:ea typeface="宋体" panose="02010600030101010101" pitchFamily="2" charset="-122"/>
                <a:sym typeface="+mn-ea"/>
              </a:rPr>
              <a:t>串口超时中断</a:t>
            </a:r>
            <a:endParaRPr lang="zh-CN" altLang="en-US" sz="2000">
              <a:solidFill>
                <a:schemeClr val="bg1"/>
              </a:solidFill>
              <a:latin typeface="Tahoma" panose="020B0604030504040204"/>
              <a:ea typeface="宋体" panose="02010600030101010101" pitchFamily="2" charset="-122"/>
              <a:sym typeface="+mn-ea"/>
            </a:endParaRPr>
          </a:p>
          <a:p>
            <a:pPr indent="457200"/>
            <a:r>
              <a:rPr lang="en-US" altLang="zh-CN" sz="2000">
                <a:solidFill>
                  <a:schemeClr val="bg1"/>
                </a:solidFill>
                <a:latin typeface="Tahoma" panose="020B0604030504040204"/>
                <a:ea typeface="宋体" panose="02010600030101010101" pitchFamily="2" charset="-122"/>
                <a:sym typeface="+mn-ea"/>
              </a:rPr>
              <a:t>    {</a:t>
            </a:r>
            <a:endParaRPr lang="en-US" altLang="zh-CN" sz="2000">
              <a:solidFill>
                <a:schemeClr val="bg1"/>
              </a:solidFill>
              <a:latin typeface="Tahoma" panose="020B0604030504040204"/>
              <a:ea typeface="宋体" panose="02010600030101010101" pitchFamily="2" charset="-122"/>
              <a:sym typeface="+mn-ea"/>
            </a:endParaRPr>
          </a:p>
          <a:p>
            <a:pPr indent="457200"/>
            <a:r>
              <a:rPr lang="en-US" altLang="zh-CN" sz="2000">
                <a:solidFill>
                  <a:schemeClr val="bg1"/>
                </a:solidFill>
                <a:latin typeface="Tahoma" panose="020B0604030504040204"/>
                <a:ea typeface="宋体" panose="02010600030101010101" pitchFamily="2" charset="-122"/>
                <a:sym typeface="+mn-ea"/>
              </a:rPr>
              <a:t>        B_RX2_OK = 1;                               //</a:t>
            </a:r>
            <a:r>
              <a:rPr lang="zh-CN" altLang="en-US" sz="2000">
                <a:solidFill>
                  <a:schemeClr val="bg1"/>
                </a:solidFill>
                <a:latin typeface="Tahoma" panose="020B0604030504040204"/>
                <a:ea typeface="宋体" panose="02010600030101010101" pitchFamily="2" charset="-122"/>
                <a:sym typeface="+mn-ea"/>
              </a:rPr>
              <a:t>接收完成标志位</a:t>
            </a:r>
            <a:endParaRPr lang="zh-CN" altLang="en-US" sz="2000">
              <a:solidFill>
                <a:schemeClr val="bg1"/>
              </a:solidFill>
              <a:latin typeface="Tahoma" panose="020B0604030504040204"/>
              <a:ea typeface="宋体" panose="02010600030101010101" pitchFamily="2" charset="-122"/>
              <a:sym typeface="+mn-ea"/>
            </a:endParaRPr>
          </a:p>
          <a:p>
            <a:pPr indent="457200"/>
            <a:r>
              <a:rPr lang="en-US" altLang="zh-CN" sz="2000">
                <a:solidFill>
                  <a:schemeClr val="bg1"/>
                </a:solidFill>
                <a:latin typeface="Tahoma" panose="020B0604030504040204"/>
                <a:ea typeface="宋体" panose="02010600030101010101" pitchFamily="2" charset="-122"/>
                <a:sym typeface="+mn-ea"/>
              </a:rPr>
              <a:t>        UR2TOSR = 0x00;                             //</a:t>
            </a:r>
            <a:r>
              <a:rPr lang="zh-CN" altLang="en-US" sz="2000">
                <a:solidFill>
                  <a:schemeClr val="bg1"/>
                </a:solidFill>
                <a:latin typeface="Tahoma" panose="020B0604030504040204"/>
                <a:ea typeface="宋体" panose="02010600030101010101" pitchFamily="2" charset="-122"/>
                <a:sym typeface="+mn-ea"/>
              </a:rPr>
              <a:t>清除超时标志位</a:t>
            </a:r>
            <a:endParaRPr lang="zh-CN" altLang="en-US" sz="2000">
              <a:solidFill>
                <a:schemeClr val="bg1"/>
              </a:solidFill>
              <a:latin typeface="Tahoma" panose="020B0604030504040204"/>
              <a:ea typeface="宋体" panose="02010600030101010101" pitchFamily="2" charset="-122"/>
              <a:sym typeface="+mn-ea"/>
            </a:endParaRPr>
          </a:p>
          <a:p>
            <a:pPr indent="457200"/>
            <a:r>
              <a:rPr lang="en-US" altLang="zh-CN" sz="2000">
                <a:solidFill>
                  <a:schemeClr val="bg1"/>
                </a:solidFill>
                <a:latin typeface="Tahoma" panose="020B0604030504040204"/>
                <a:ea typeface="宋体" panose="02010600030101010101" pitchFamily="2" charset="-122"/>
                <a:sym typeface="+mn-ea"/>
              </a:rPr>
              <a:t>        UR2TOCR = 0x00;                             //</a:t>
            </a:r>
            <a:r>
              <a:rPr lang="zh-CN" altLang="en-US" sz="2000">
                <a:solidFill>
                  <a:schemeClr val="bg1"/>
                </a:solidFill>
                <a:latin typeface="Tahoma" panose="020B0604030504040204"/>
                <a:ea typeface="宋体" panose="02010600030101010101" pitchFamily="2" charset="-122"/>
                <a:sym typeface="+mn-ea"/>
              </a:rPr>
              <a:t>关闭超时中断</a:t>
            </a:r>
            <a:endParaRPr lang="zh-CN" altLang="en-US" sz="2000">
              <a:solidFill>
                <a:schemeClr val="bg1"/>
              </a:solidFill>
              <a:latin typeface="Tahoma" panose="020B0604030504040204"/>
              <a:ea typeface="宋体" panose="02010600030101010101" pitchFamily="2" charset="-122"/>
              <a:sym typeface="+mn-ea"/>
            </a:endParaRPr>
          </a:p>
          <a:p>
            <a:pPr indent="457200"/>
            <a:r>
              <a:rPr lang="en-US" altLang="zh-CN" sz="2000">
                <a:solidFill>
                  <a:schemeClr val="bg1"/>
                </a:solidFill>
                <a:latin typeface="Tahoma" panose="020B0604030504040204"/>
                <a:ea typeface="宋体" panose="02010600030101010101" pitchFamily="2" charset="-122"/>
                <a:sym typeface="+mn-ea"/>
              </a:rPr>
              <a:t>    }  </a:t>
            </a:r>
            <a:endParaRPr lang="en-US" altLang="zh-CN" sz="2000">
              <a:solidFill>
                <a:schemeClr val="bg1"/>
              </a:solidFill>
              <a:latin typeface="Tahoma" panose="020B0604030504040204"/>
              <a:ea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3"/>
          <p:cNvSpPr txBox="1"/>
          <p:nvPr/>
        </p:nvSpPr>
        <p:spPr>
          <a:xfrm>
            <a:off x="946785" y="523875"/>
            <a:ext cx="7492365" cy="460375"/>
          </a:xfrm>
          <a:prstGeom prst="rect">
            <a:avLst/>
          </a:prstGeom>
          <a:noFill/>
        </p:spPr>
        <p:txBody>
          <a:bodyPr wrap="square" rtlCol="0">
            <a:spAutoFit/>
          </a:bodyPr>
          <a:lstStyle>
            <a:defPPr>
              <a:defRPr lang="zh-CN"/>
            </a:defPPr>
            <a:lvl1pPr algn="dist">
              <a:defRPr sz="6000" b="1">
                <a:solidFill>
                  <a:srgbClr val="0446C0"/>
                </a:solidFill>
                <a:latin typeface="方正清刻本悦宋简体" panose="02000000000000000000" pitchFamily="2" charset="-122"/>
                <a:ea typeface="方正清刻本悦宋简体" panose="02000000000000000000" pitchFamily="2" charset="-122"/>
              </a:defRPr>
            </a:lvl1pPr>
          </a:lstStyle>
          <a:p>
            <a:pPr algn="l"/>
            <a:r>
              <a:rPr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课后小练</a:t>
            </a:r>
            <a:endParaRPr lang="zh-CN" sz="2400" b="0" dirty="0">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 name="文本框 4"/>
          <p:cNvSpPr txBox="1"/>
          <p:nvPr/>
        </p:nvSpPr>
        <p:spPr>
          <a:xfrm>
            <a:off x="525145" y="1507490"/>
            <a:ext cx="10986770" cy="2963545"/>
          </a:xfrm>
          <a:prstGeom prst="rect">
            <a:avLst/>
          </a:prstGeom>
          <a:noFill/>
        </p:spPr>
        <p:txBody>
          <a:bodyPr wrap="square" rtlCol="0" anchor="t">
            <a:noAutofit/>
          </a:bodyPr>
          <a:p>
            <a:pPr indent="457200"/>
            <a:r>
              <a:rPr lang="zh-CN" altLang="en-US" sz="2400">
                <a:solidFill>
                  <a:schemeClr val="bg1"/>
                </a:solidFill>
                <a:sym typeface="+mn-ea"/>
              </a:rPr>
              <a:t>智能数码管显示屏（</a:t>
            </a:r>
            <a:r>
              <a:rPr lang="en-US" altLang="zh-CN" sz="2400">
                <a:solidFill>
                  <a:schemeClr val="bg1"/>
                </a:solidFill>
                <a:sym typeface="+mn-ea"/>
              </a:rPr>
              <a:t>MODBUS RTU</a:t>
            </a:r>
            <a:r>
              <a:rPr lang="zh-CN" altLang="en-US" sz="2400">
                <a:solidFill>
                  <a:schemeClr val="bg1"/>
                </a:solidFill>
                <a:sym typeface="+mn-ea"/>
              </a:rPr>
              <a:t>版本，使用</a:t>
            </a:r>
            <a:r>
              <a:rPr lang="en-US" altLang="zh-CN" sz="2400">
                <a:solidFill>
                  <a:schemeClr val="bg1"/>
                </a:solidFill>
                <a:sym typeface="+mn-ea"/>
              </a:rPr>
              <a:t>9600</a:t>
            </a:r>
            <a:r>
              <a:rPr lang="zh-CN" altLang="en-US" sz="2400">
                <a:solidFill>
                  <a:schemeClr val="bg1"/>
                </a:solidFill>
                <a:sym typeface="+mn-ea"/>
              </a:rPr>
              <a:t>，</a:t>
            </a:r>
            <a:r>
              <a:rPr lang="en-US" altLang="zh-CN" sz="2400">
                <a:solidFill>
                  <a:schemeClr val="bg1"/>
                </a:solidFill>
                <a:sym typeface="+mn-ea"/>
              </a:rPr>
              <a:t>8-N-1</a:t>
            </a:r>
            <a:r>
              <a:rPr lang="zh-CN" altLang="en-US" sz="2400">
                <a:solidFill>
                  <a:schemeClr val="bg1"/>
                </a:solidFill>
                <a:sym typeface="+mn-ea"/>
              </a:rPr>
              <a:t>通信）</a:t>
            </a:r>
            <a:endParaRPr lang="en-US" altLang="zh-CN" sz="2400">
              <a:solidFill>
                <a:schemeClr val="bg1"/>
              </a:solidFill>
              <a:sym typeface="+mn-ea"/>
            </a:endParaRPr>
          </a:p>
          <a:p>
            <a:pPr marL="457200" lvl="1" indent="457200" algn="l">
              <a:buClrTx/>
              <a:buSzTx/>
              <a:buFontTx/>
            </a:pPr>
            <a:r>
              <a:rPr lang="en-US" altLang="zh-CN" sz="2400">
                <a:solidFill>
                  <a:schemeClr val="bg1"/>
                </a:solidFill>
                <a:sym typeface="+mn-ea"/>
              </a:rPr>
              <a:t>1.发送01 06 00 00 00 01 48 0A，数码管显示数值1,</a:t>
            </a:r>
            <a:r>
              <a:rPr lang="zh-CN" altLang="en-US" sz="2400">
                <a:solidFill>
                  <a:schemeClr val="bg1"/>
                </a:solidFill>
                <a:sym typeface="+mn-ea"/>
              </a:rPr>
              <a:t>返回</a:t>
            </a:r>
            <a:r>
              <a:rPr lang="en-US" altLang="zh-CN" sz="2400">
                <a:solidFill>
                  <a:schemeClr val="bg1"/>
                </a:solidFill>
                <a:sym typeface="+mn-ea"/>
              </a:rPr>
              <a:t>01 06 00 00 00 01 	48 0A </a:t>
            </a:r>
            <a:endParaRPr lang="en-US" altLang="zh-CN" sz="2400">
              <a:solidFill>
                <a:schemeClr val="bg1"/>
              </a:solidFill>
              <a:sym typeface="+mn-ea"/>
            </a:endParaRPr>
          </a:p>
          <a:p>
            <a:pPr lvl="1" indent="457200" algn="l">
              <a:buClrTx/>
              <a:buSzTx/>
              <a:buFontTx/>
            </a:pPr>
            <a:r>
              <a:rPr lang="en-US" altLang="zh-CN" sz="2400">
                <a:solidFill>
                  <a:schemeClr val="bg1"/>
                </a:solidFill>
                <a:sym typeface="+mn-ea"/>
              </a:rPr>
              <a:t>2.发送01 06 00 00 03 E8 89 74 ，数码管显示数值1000</a:t>
            </a:r>
            <a:r>
              <a:rPr lang="zh-CN" altLang="en-US" sz="2400">
                <a:solidFill>
                  <a:schemeClr val="bg1"/>
                </a:solidFill>
                <a:sym typeface="+mn-ea"/>
              </a:rPr>
              <a:t>，返回</a:t>
            </a:r>
            <a:r>
              <a:rPr lang="en-US" altLang="zh-CN" sz="2400">
                <a:solidFill>
                  <a:schemeClr val="bg1"/>
                </a:solidFill>
                <a:sym typeface="+mn-ea"/>
              </a:rPr>
              <a:t>01 06 00 00 	03 E8 89 74 </a:t>
            </a:r>
            <a:endParaRPr lang="en-US" altLang="zh-CN" sz="2400">
              <a:solidFill>
                <a:schemeClr val="bg1"/>
              </a:solidFill>
              <a:sym typeface="+mn-ea"/>
            </a:endParaRPr>
          </a:p>
          <a:p>
            <a:pPr marL="457200" lvl="1" indent="457200" algn="l">
              <a:buClrTx/>
              <a:buSzTx/>
              <a:buFontTx/>
            </a:pPr>
            <a:r>
              <a:rPr lang="en-US" altLang="zh-CN" sz="2400">
                <a:solidFill>
                  <a:schemeClr val="bg1"/>
                </a:solidFill>
              </a:rPr>
              <a:t>3.发送01 03 00 03 00 01 74 0A，即可读取当当前显示的数值</a:t>
            </a:r>
            <a:r>
              <a:rPr lang="zh-CN" altLang="en-US" sz="2400">
                <a:solidFill>
                  <a:schemeClr val="bg1"/>
                </a:solidFill>
              </a:rPr>
              <a:t>，返回数值为</a:t>
            </a:r>
            <a:r>
              <a:rPr lang="en-US" altLang="zh-CN" sz="2400">
                <a:solidFill>
                  <a:schemeClr val="bg1"/>
                </a:solidFill>
              </a:rPr>
              <a:t>1000</a:t>
            </a:r>
            <a:r>
              <a:rPr lang="zh-CN" altLang="en-US" sz="2400">
                <a:solidFill>
                  <a:schemeClr val="bg1"/>
                </a:solidFill>
              </a:rPr>
              <a:t>时返回：</a:t>
            </a:r>
            <a:r>
              <a:rPr lang="en-US" altLang="zh-CN" sz="2400">
                <a:solidFill>
                  <a:schemeClr val="bg1"/>
                </a:solidFill>
              </a:rPr>
              <a:t>01 03 02 03 E8 B8 FA </a:t>
            </a:r>
            <a:r>
              <a:rPr lang="zh-CN" altLang="en-US" sz="2400">
                <a:solidFill>
                  <a:schemeClr val="bg1"/>
                </a:solidFill>
              </a:rPr>
              <a:t>，数值为</a:t>
            </a:r>
            <a:r>
              <a:rPr lang="en-US" altLang="zh-CN" sz="2400">
                <a:solidFill>
                  <a:schemeClr val="bg1"/>
                </a:solidFill>
              </a:rPr>
              <a:t>1</a:t>
            </a:r>
            <a:r>
              <a:rPr lang="zh-CN" altLang="en-US" sz="2400">
                <a:solidFill>
                  <a:schemeClr val="bg1"/>
                </a:solidFill>
              </a:rPr>
              <a:t>时返回</a:t>
            </a:r>
            <a:r>
              <a:rPr lang="en-US" altLang="zh-CN" sz="2400">
                <a:solidFill>
                  <a:schemeClr val="bg1"/>
                </a:solidFill>
              </a:rPr>
              <a:t>01 03 02 00 01 79 84 </a:t>
            </a:r>
            <a:endParaRPr lang="en-US" altLang="zh-CN" sz="2400">
              <a:solidFill>
                <a:schemeClr val="bg1"/>
              </a:solidFill>
            </a:endParaRPr>
          </a:p>
          <a:p>
            <a:pPr marL="457200" lvl="1" indent="457200" algn="l">
              <a:buClrTx/>
              <a:buSzTx/>
              <a:buFontTx/>
            </a:pPr>
            <a:endParaRPr lang="en-US" altLang="zh-CN" sz="2400">
              <a:solidFill>
                <a:schemeClr val="bg1"/>
              </a:solidFill>
            </a:endParaRPr>
          </a:p>
        </p:txBody>
      </p:sp>
      <p:pic>
        <p:nvPicPr>
          <p:cNvPr id="4" name="图片 3"/>
          <p:cNvPicPr>
            <a:picLocks noChangeAspect="1"/>
          </p:cNvPicPr>
          <p:nvPr/>
        </p:nvPicPr>
        <p:blipFill>
          <a:blip r:embed="rId1"/>
          <a:stretch>
            <a:fillRect/>
          </a:stretch>
        </p:blipFill>
        <p:spPr>
          <a:xfrm>
            <a:off x="4457700" y="4175125"/>
            <a:ext cx="3333115" cy="22390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rcRect b="21088"/>
          <a:stretch>
            <a:fillRect/>
          </a:stretch>
        </p:blipFill>
        <p:spPr>
          <a:xfrm>
            <a:off x="0" y="-1"/>
            <a:ext cx="12188986" cy="6502467"/>
          </a:xfrm>
          <a:prstGeom prst="rect">
            <a:avLst/>
          </a:prstGeom>
        </p:spPr>
      </p:pic>
      <p:sp>
        <p:nvSpPr>
          <p:cNvPr id="2" name="文本框 1"/>
          <p:cNvSpPr txBox="1"/>
          <p:nvPr/>
        </p:nvSpPr>
        <p:spPr>
          <a:xfrm>
            <a:off x="4623149" y="2406912"/>
            <a:ext cx="6900348" cy="769441"/>
          </a:xfrm>
          <a:prstGeom prst="rect">
            <a:avLst/>
          </a:prstGeom>
          <a:noFill/>
          <a:effectLst>
            <a:glow rad="25400">
              <a:srgbClr val="DDEEF3"/>
            </a:glow>
          </a:effectLst>
        </p:spPr>
        <p:txBody>
          <a:bodyPr wrap="square" rtlCol="0">
            <a:spAutoFit/>
          </a:bodyPr>
          <a:lstStyle/>
          <a:p>
            <a:pPr algn="dist"/>
            <a:r>
              <a:rPr lang="zh-CN" altLang="en-US" sz="4400" dirty="0">
                <a:solidFill>
                  <a:srgbClr val="FEFEFE"/>
                </a:solidFill>
                <a:effectLst>
                  <a:glow rad="12700">
                    <a:srgbClr val="DDEEF3"/>
                  </a:glow>
                </a:effectLst>
                <a:latin typeface="微软雅黑" panose="020B0503020204020204" pitchFamily="34" charset="-122"/>
                <a:ea typeface="微软雅黑" panose="020B0503020204020204" pitchFamily="34" charset="-122"/>
              </a:rPr>
              <a:t>感谢您的观看</a:t>
            </a:r>
            <a:endParaRPr lang="zh-CN" altLang="en-US" sz="4400" dirty="0">
              <a:solidFill>
                <a:srgbClr val="FEFEFE"/>
              </a:solidFill>
              <a:effectLst>
                <a:glow rad="12700">
                  <a:srgbClr val="DDEEF3"/>
                </a:glow>
              </a:effectLst>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38898" y="-5263328"/>
            <a:ext cx="13982364" cy="11365354"/>
          </a:xfrm>
          <a:prstGeom prst="rect">
            <a:avLst/>
          </a:prstGeom>
          <a:effectLst/>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rcRect l="14209" t="25804" r="15292" b="29794"/>
          <a:stretch>
            <a:fillRect/>
          </a:stretch>
        </p:blipFill>
        <p:spPr>
          <a:xfrm>
            <a:off x="9060380" y="175984"/>
            <a:ext cx="2939775" cy="908689"/>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3"/>
          <p:cNvSpPr txBox="1"/>
          <p:nvPr/>
        </p:nvSpPr>
        <p:spPr>
          <a:xfrm>
            <a:off x="946499" y="524067"/>
            <a:ext cx="2634569" cy="460375"/>
          </a:xfrm>
          <a:prstGeom prst="rect">
            <a:avLst/>
          </a:prstGeom>
          <a:noFill/>
        </p:spPr>
        <p:txBody>
          <a:bodyPr wrap="square" rtlCol="0">
            <a:spAutoFit/>
          </a:bodyPr>
          <a:lstStyle>
            <a:defPPr>
              <a:defRPr lang="zh-CN"/>
            </a:defPPr>
            <a:lvl1pPr algn="dist">
              <a:defRPr sz="6000" b="1">
                <a:solidFill>
                  <a:srgbClr val="0446C0"/>
                </a:solidFill>
                <a:latin typeface="方正清刻本悦宋简体" panose="02000000000000000000" pitchFamily="2" charset="-122"/>
                <a:ea typeface="方正清刻本悦宋简体" panose="02000000000000000000" pitchFamily="2" charset="-122"/>
              </a:defRPr>
            </a:lvl1pPr>
          </a:lstStyle>
          <a:p>
            <a:pPr algn="l"/>
            <a:r>
              <a:rPr lang="zh-CN" sz="2400" b="0" dirty="0">
                <a:solidFill>
                  <a:prstClr val="white"/>
                </a:solidFill>
                <a:latin typeface="微软雅黑" panose="020B0503020204020204" pitchFamily="34" charset="-122"/>
                <a:ea typeface="微软雅黑" panose="020B0503020204020204" pitchFamily="34" charset="-122"/>
                <a:sym typeface="Arial" panose="020B0604020202020204" pitchFamily="34" charset="0"/>
              </a:rPr>
              <a:t>摘要</a:t>
            </a:r>
            <a:endParaRPr lang="zh-CN" sz="2400" b="0" dirty="0">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文本框 3"/>
          <p:cNvSpPr txBox="1"/>
          <p:nvPr/>
        </p:nvSpPr>
        <p:spPr>
          <a:xfrm>
            <a:off x="946785" y="1080770"/>
            <a:ext cx="7614920" cy="2240915"/>
          </a:xfrm>
          <a:prstGeom prst="rect">
            <a:avLst/>
          </a:prstGeom>
          <a:noFill/>
        </p:spPr>
        <p:txBody>
          <a:bodyPr wrap="square" rtlCol="0" anchor="t">
            <a:noAutofit/>
          </a:bodyPr>
          <a:p>
            <a:pPr algn="l" defTabSz="914400">
              <a:lnSpc>
                <a:spcPct val="140000"/>
              </a:lnSpc>
              <a:buClrTx/>
              <a:buSzTx/>
              <a:buFontTx/>
            </a:pPr>
            <a:r>
              <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a:solidFill>
                  <a:schemeClr val="bg1"/>
                </a:solidFill>
                <a:sym typeface="+mn-ea"/>
              </a:rPr>
              <a:t>串口通信的奇偶校验</a:t>
            </a:r>
            <a:endParaRPr lang="zh-CN" altLang="en-US" sz="2400" kern="1200" baseline="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gn="l" defTabSz="914400">
              <a:lnSpc>
                <a:spcPct val="140000"/>
              </a:lnSpc>
              <a:buClrTx/>
              <a:buSzTx/>
              <a:buFontTx/>
            </a:pPr>
            <a:r>
              <a:rPr lang="en-US" altLang="zh-CN"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sz="2400">
                <a:solidFill>
                  <a:schemeClr val="bg1"/>
                </a:solidFill>
                <a:sym typeface="+mn-ea"/>
              </a:rPr>
              <a:t>串口通信的超时中断</a:t>
            </a:r>
            <a:endParaRPr lang="zh-CN" sz="2400">
              <a:solidFill>
                <a:schemeClr val="bg1"/>
              </a:solidFill>
              <a:sym typeface="+mn-ea"/>
            </a:endParaRPr>
          </a:p>
          <a:p>
            <a:pPr algn="l" defTabSz="914400">
              <a:lnSpc>
                <a:spcPct val="140000"/>
              </a:lnSpc>
              <a:buClrTx/>
              <a:buSzTx/>
              <a:buFontTx/>
            </a:pPr>
            <a:endParaRPr lang="en-US" alt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80000"/>
              </a:lnSpc>
            </a:pPr>
            <a:endParaRPr lang="en-US" altLang="zh-CN">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3"/>
          <p:cNvSpPr txBox="1"/>
          <p:nvPr/>
        </p:nvSpPr>
        <p:spPr>
          <a:xfrm>
            <a:off x="946785" y="523875"/>
            <a:ext cx="7492365" cy="460375"/>
          </a:xfrm>
          <a:prstGeom prst="rect">
            <a:avLst/>
          </a:prstGeom>
          <a:noFill/>
        </p:spPr>
        <p:txBody>
          <a:bodyPr wrap="square" rtlCol="0">
            <a:spAutoFit/>
          </a:bodyPr>
          <a:lstStyle>
            <a:defPPr>
              <a:defRPr lang="zh-CN"/>
            </a:defPPr>
            <a:lvl1pPr algn="dist">
              <a:defRPr sz="6000" b="1">
                <a:solidFill>
                  <a:srgbClr val="0446C0"/>
                </a:solidFill>
                <a:latin typeface="方正清刻本悦宋简体" panose="02000000000000000000" pitchFamily="2" charset="-122"/>
                <a:ea typeface="方正清刻本悦宋简体" panose="02000000000000000000" pitchFamily="2" charset="-122"/>
              </a:defRPr>
            </a:lvl1pPr>
          </a:lstStyle>
          <a:p>
            <a:pPr algn="l"/>
            <a:r>
              <a:rPr lang="zh-CN" altLang="en-US" sz="2400">
                <a:solidFill>
                  <a:schemeClr val="bg1"/>
                </a:solidFill>
                <a:sym typeface="+mn-ea"/>
              </a:rPr>
              <a:t>串口通信的奇偶校验</a:t>
            </a:r>
            <a:endParaRPr lang="zh-CN" sz="2400" b="0" dirty="0">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12" name="图片 11"/>
          <p:cNvPicPr>
            <a:picLocks noChangeAspect="1"/>
          </p:cNvPicPr>
          <p:nvPr/>
        </p:nvPicPr>
        <p:blipFill>
          <a:blip r:embed="rId1"/>
          <a:stretch>
            <a:fillRect/>
          </a:stretch>
        </p:blipFill>
        <p:spPr>
          <a:xfrm>
            <a:off x="410845" y="1532255"/>
            <a:ext cx="5685155" cy="1997075"/>
          </a:xfrm>
          <a:prstGeom prst="rect">
            <a:avLst/>
          </a:prstGeom>
        </p:spPr>
      </p:pic>
      <p:pic>
        <p:nvPicPr>
          <p:cNvPr id="13" name="图片 12"/>
          <p:cNvPicPr>
            <a:picLocks noChangeAspect="1"/>
          </p:cNvPicPr>
          <p:nvPr/>
        </p:nvPicPr>
        <p:blipFill>
          <a:blip r:embed="rId2"/>
          <a:stretch>
            <a:fillRect/>
          </a:stretch>
        </p:blipFill>
        <p:spPr>
          <a:xfrm>
            <a:off x="6266815" y="1532255"/>
            <a:ext cx="5522595" cy="3510915"/>
          </a:xfrm>
          <a:prstGeom prst="rect">
            <a:avLst/>
          </a:prstGeom>
        </p:spPr>
      </p:pic>
      <p:sp>
        <p:nvSpPr>
          <p:cNvPr id="14" name="文本框 13"/>
          <p:cNvSpPr txBox="1"/>
          <p:nvPr/>
        </p:nvSpPr>
        <p:spPr>
          <a:xfrm>
            <a:off x="410845" y="3725545"/>
            <a:ext cx="6891020" cy="1605280"/>
          </a:xfrm>
          <a:prstGeom prst="rect">
            <a:avLst/>
          </a:prstGeom>
          <a:noFill/>
        </p:spPr>
        <p:txBody>
          <a:bodyPr wrap="square" rtlCol="0" anchor="t">
            <a:noAutofit/>
          </a:bodyPr>
          <a:p>
            <a:r>
              <a:rPr lang="zh-CN" sz="2000">
                <a:solidFill>
                  <a:schemeClr val="bg1"/>
                </a:solidFill>
                <a:latin typeface="黑体" panose="02010609060101010101" charset="-122"/>
                <a:ea typeface="黑体" panose="02010609060101010101" charset="-122"/>
                <a:cs typeface="黑体" panose="02010609060101010101" charset="-122"/>
                <a:sym typeface="+mn-ea"/>
              </a:rPr>
              <a:t>最常用的通信格式为</a:t>
            </a:r>
            <a:r>
              <a:rPr lang="en-US" altLang="zh-CN" sz="2000">
                <a:solidFill>
                  <a:schemeClr val="bg1"/>
                </a:solidFill>
                <a:latin typeface="黑体" panose="02010609060101010101" charset="-122"/>
                <a:ea typeface="黑体" panose="02010609060101010101" charset="-122"/>
                <a:cs typeface="黑体" panose="02010609060101010101" charset="-122"/>
                <a:sym typeface="+mn-ea"/>
              </a:rPr>
              <a:t>8-N-1</a:t>
            </a:r>
            <a:r>
              <a:rPr lang="zh-CN" altLang="en-US" sz="2000">
                <a:solidFill>
                  <a:schemeClr val="bg1"/>
                </a:solidFill>
                <a:latin typeface="黑体" panose="02010609060101010101" charset="-122"/>
                <a:ea typeface="黑体" panose="02010609060101010101" charset="-122"/>
                <a:cs typeface="黑体" panose="02010609060101010101" charset="-122"/>
                <a:sym typeface="+mn-ea"/>
              </a:rPr>
              <a:t>（</a:t>
            </a:r>
            <a:r>
              <a:rPr lang="en-US" altLang="zh-CN" sz="2000">
                <a:solidFill>
                  <a:schemeClr val="bg1"/>
                </a:solidFill>
                <a:latin typeface="黑体" panose="02010609060101010101" charset="-122"/>
                <a:ea typeface="黑体" panose="02010609060101010101" charset="-122"/>
                <a:cs typeface="黑体" panose="02010609060101010101" charset="-122"/>
                <a:sym typeface="+mn-ea"/>
              </a:rPr>
              <a:t>1</a:t>
            </a:r>
            <a:r>
              <a:rPr lang="zh-CN" altLang="en-US" sz="2000">
                <a:solidFill>
                  <a:schemeClr val="bg1"/>
                </a:solidFill>
                <a:latin typeface="黑体" panose="02010609060101010101" charset="-122"/>
                <a:ea typeface="黑体" panose="02010609060101010101" charset="-122"/>
                <a:cs typeface="黑体" panose="02010609060101010101" charset="-122"/>
                <a:sym typeface="+mn-ea"/>
              </a:rPr>
              <a:t>包为</a:t>
            </a:r>
            <a:r>
              <a:rPr lang="en-US" altLang="zh-CN" sz="2000">
                <a:solidFill>
                  <a:schemeClr val="bg1"/>
                </a:solidFill>
                <a:latin typeface="黑体" panose="02010609060101010101" charset="-122"/>
                <a:ea typeface="黑体" panose="02010609060101010101" charset="-122"/>
                <a:cs typeface="黑体" panose="02010609060101010101" charset="-122"/>
                <a:sym typeface="+mn-ea"/>
              </a:rPr>
              <a:t>10</a:t>
            </a:r>
            <a:r>
              <a:rPr lang="zh-CN" altLang="en-US" sz="2000">
                <a:solidFill>
                  <a:schemeClr val="bg1"/>
                </a:solidFill>
                <a:latin typeface="黑体" panose="02010609060101010101" charset="-122"/>
                <a:ea typeface="黑体" panose="02010609060101010101" charset="-122"/>
                <a:cs typeface="黑体" panose="02010609060101010101" charset="-122"/>
                <a:sym typeface="+mn-ea"/>
              </a:rPr>
              <a:t>位数据）</a:t>
            </a:r>
            <a:endParaRPr lang="en-US" altLang="zh-CN" sz="2000">
              <a:solidFill>
                <a:schemeClr val="bg1"/>
              </a:solidFill>
              <a:latin typeface="黑体" panose="02010609060101010101" charset="-122"/>
              <a:ea typeface="黑体" panose="02010609060101010101" charset="-122"/>
              <a:cs typeface="黑体" panose="02010609060101010101" charset="-122"/>
              <a:sym typeface="+mn-ea"/>
            </a:endParaRPr>
          </a:p>
          <a:p>
            <a:r>
              <a:rPr lang="en-US" altLang="zh-CN" sz="2000">
                <a:solidFill>
                  <a:schemeClr val="bg1"/>
                </a:solidFill>
                <a:latin typeface="黑体" panose="02010609060101010101" charset="-122"/>
                <a:ea typeface="黑体" panose="02010609060101010101" charset="-122"/>
                <a:cs typeface="黑体" panose="02010609060101010101" charset="-122"/>
                <a:sym typeface="+mn-ea"/>
              </a:rPr>
              <a:t>8:</a:t>
            </a:r>
            <a:r>
              <a:rPr lang="zh-CN" altLang="en-US" sz="2000">
                <a:solidFill>
                  <a:schemeClr val="bg1"/>
                </a:solidFill>
                <a:latin typeface="黑体" panose="02010609060101010101" charset="-122"/>
                <a:ea typeface="黑体" panose="02010609060101010101" charset="-122"/>
                <a:cs typeface="黑体" panose="02010609060101010101" charset="-122"/>
                <a:sym typeface="+mn-ea"/>
              </a:rPr>
              <a:t>代表数据位为</a:t>
            </a:r>
            <a:r>
              <a:rPr lang="en-US" altLang="zh-CN" sz="2000">
                <a:solidFill>
                  <a:schemeClr val="bg1"/>
                </a:solidFill>
                <a:latin typeface="黑体" panose="02010609060101010101" charset="-122"/>
                <a:ea typeface="黑体" panose="02010609060101010101" charset="-122"/>
                <a:cs typeface="黑体" panose="02010609060101010101" charset="-122"/>
                <a:sym typeface="+mn-ea"/>
              </a:rPr>
              <a:t>8</a:t>
            </a:r>
            <a:r>
              <a:rPr lang="zh-CN" altLang="en-US" sz="2000">
                <a:solidFill>
                  <a:schemeClr val="bg1"/>
                </a:solidFill>
                <a:latin typeface="黑体" panose="02010609060101010101" charset="-122"/>
                <a:ea typeface="黑体" panose="02010609060101010101" charset="-122"/>
                <a:cs typeface="黑体" panose="02010609060101010101" charset="-122"/>
                <a:sym typeface="+mn-ea"/>
              </a:rPr>
              <a:t>位</a:t>
            </a:r>
            <a:endParaRPr lang="zh-CN" altLang="en-US" sz="2000">
              <a:solidFill>
                <a:schemeClr val="bg1"/>
              </a:solidFill>
              <a:latin typeface="黑体" panose="02010609060101010101" charset="-122"/>
              <a:ea typeface="黑体" panose="02010609060101010101" charset="-122"/>
              <a:cs typeface="黑体" panose="02010609060101010101" charset="-122"/>
              <a:sym typeface="+mn-ea"/>
            </a:endParaRPr>
          </a:p>
          <a:p>
            <a:r>
              <a:rPr lang="en-US" altLang="zh-CN" sz="2000">
                <a:solidFill>
                  <a:schemeClr val="bg1"/>
                </a:solidFill>
                <a:latin typeface="黑体" panose="02010609060101010101" charset="-122"/>
                <a:ea typeface="黑体" panose="02010609060101010101" charset="-122"/>
                <a:cs typeface="黑体" panose="02010609060101010101" charset="-122"/>
                <a:sym typeface="+mn-ea"/>
              </a:rPr>
              <a:t>N</a:t>
            </a:r>
            <a:r>
              <a:rPr lang="zh-CN" altLang="en-US" sz="2000">
                <a:solidFill>
                  <a:schemeClr val="bg1"/>
                </a:solidFill>
                <a:latin typeface="黑体" panose="02010609060101010101" charset="-122"/>
                <a:ea typeface="黑体" panose="02010609060101010101" charset="-122"/>
                <a:cs typeface="黑体" panose="02010609060101010101" charset="-122"/>
                <a:sym typeface="+mn-ea"/>
              </a:rPr>
              <a:t>：代表</a:t>
            </a:r>
            <a:r>
              <a:rPr lang="en-US" altLang="zh-CN" sz="2000">
                <a:solidFill>
                  <a:schemeClr val="bg1"/>
                </a:solidFill>
                <a:latin typeface="黑体" panose="02010609060101010101" charset="-122"/>
                <a:ea typeface="黑体" panose="02010609060101010101" charset="-122"/>
                <a:cs typeface="黑体" panose="02010609060101010101" charset="-122"/>
                <a:sym typeface="+mn-ea"/>
              </a:rPr>
              <a:t>None</a:t>
            </a:r>
            <a:r>
              <a:rPr lang="zh-CN" altLang="en-US" sz="2000">
                <a:solidFill>
                  <a:schemeClr val="bg1"/>
                </a:solidFill>
                <a:latin typeface="黑体" panose="02010609060101010101" charset="-122"/>
                <a:ea typeface="黑体" panose="02010609060101010101" charset="-122"/>
                <a:cs typeface="黑体" panose="02010609060101010101" charset="-122"/>
                <a:sym typeface="+mn-ea"/>
              </a:rPr>
              <a:t>，无校验</a:t>
            </a:r>
            <a:r>
              <a:rPr lang="en-US" altLang="zh-CN" sz="2000">
                <a:solidFill>
                  <a:schemeClr val="bg1"/>
                </a:solidFill>
                <a:latin typeface="黑体" panose="02010609060101010101" charset="-122"/>
                <a:ea typeface="黑体" panose="02010609060101010101" charset="-122"/>
                <a:cs typeface="黑体" panose="02010609060101010101" charset="-122"/>
                <a:sym typeface="+mn-ea"/>
              </a:rPr>
              <a:t> </a:t>
            </a:r>
            <a:r>
              <a:rPr lang="zh-CN" altLang="en-US" sz="2000">
                <a:solidFill>
                  <a:schemeClr val="bg1"/>
                </a:solidFill>
                <a:latin typeface="黑体" panose="02010609060101010101" charset="-122"/>
                <a:ea typeface="黑体" panose="02010609060101010101" charset="-122"/>
                <a:cs typeface="黑体" panose="02010609060101010101" charset="-122"/>
                <a:sym typeface="+mn-ea"/>
              </a:rPr>
              <a:t>（</a:t>
            </a:r>
            <a:r>
              <a:rPr lang="en-US" altLang="zh-CN" sz="2000">
                <a:solidFill>
                  <a:schemeClr val="bg1"/>
                </a:solidFill>
                <a:latin typeface="黑体" panose="02010609060101010101" charset="-122"/>
                <a:ea typeface="黑体" panose="02010609060101010101" charset="-122"/>
                <a:cs typeface="黑体" panose="02010609060101010101" charset="-122"/>
                <a:sym typeface="+mn-ea"/>
              </a:rPr>
              <a:t>ODD </a:t>
            </a:r>
            <a:r>
              <a:rPr lang="zh-CN" altLang="en-US" sz="2000">
                <a:solidFill>
                  <a:schemeClr val="bg1"/>
                </a:solidFill>
                <a:latin typeface="黑体" panose="02010609060101010101" charset="-122"/>
                <a:ea typeface="黑体" panose="02010609060101010101" charset="-122"/>
                <a:cs typeface="黑体" panose="02010609060101010101" charset="-122"/>
                <a:sym typeface="+mn-ea"/>
              </a:rPr>
              <a:t>奇</a:t>
            </a:r>
            <a:r>
              <a:rPr lang="en-US" altLang="zh-CN" sz="2000">
                <a:solidFill>
                  <a:schemeClr val="bg1"/>
                </a:solidFill>
                <a:latin typeface="黑体" panose="02010609060101010101" charset="-122"/>
                <a:ea typeface="黑体" panose="02010609060101010101" charset="-122"/>
                <a:cs typeface="黑体" panose="02010609060101010101" charset="-122"/>
                <a:sym typeface="+mn-ea"/>
              </a:rPr>
              <a:t> </a:t>
            </a:r>
            <a:r>
              <a:rPr lang="zh-CN" altLang="en-US" sz="2000">
                <a:solidFill>
                  <a:schemeClr val="bg1"/>
                </a:solidFill>
                <a:latin typeface="黑体" panose="02010609060101010101" charset="-122"/>
                <a:ea typeface="黑体" panose="02010609060101010101" charset="-122"/>
                <a:cs typeface="黑体" panose="02010609060101010101" charset="-122"/>
                <a:sym typeface="+mn-ea"/>
              </a:rPr>
              <a:t>；</a:t>
            </a:r>
            <a:r>
              <a:rPr lang="en-US" altLang="zh-CN" sz="2000">
                <a:solidFill>
                  <a:schemeClr val="bg1"/>
                </a:solidFill>
                <a:latin typeface="黑体" panose="02010609060101010101" charset="-122"/>
                <a:ea typeface="黑体" panose="02010609060101010101" charset="-122"/>
                <a:cs typeface="黑体" panose="02010609060101010101" charset="-122"/>
                <a:sym typeface="+mn-ea"/>
              </a:rPr>
              <a:t>EVEN </a:t>
            </a:r>
            <a:r>
              <a:rPr lang="zh-CN" altLang="en-US" sz="2000">
                <a:solidFill>
                  <a:schemeClr val="bg1"/>
                </a:solidFill>
                <a:latin typeface="黑体" panose="02010609060101010101" charset="-122"/>
                <a:ea typeface="黑体" panose="02010609060101010101" charset="-122"/>
                <a:cs typeface="黑体" panose="02010609060101010101" charset="-122"/>
                <a:sym typeface="+mn-ea"/>
              </a:rPr>
              <a:t>偶）</a:t>
            </a:r>
            <a:endParaRPr lang="zh-CN" altLang="en-US" sz="2000">
              <a:solidFill>
                <a:schemeClr val="bg1"/>
              </a:solidFill>
              <a:latin typeface="黑体" panose="02010609060101010101" charset="-122"/>
              <a:ea typeface="黑体" panose="02010609060101010101" charset="-122"/>
              <a:cs typeface="黑体" panose="02010609060101010101" charset="-122"/>
              <a:sym typeface="+mn-ea"/>
            </a:endParaRPr>
          </a:p>
          <a:p>
            <a:r>
              <a:rPr lang="en-US" altLang="zh-CN" sz="2000">
                <a:solidFill>
                  <a:schemeClr val="bg1"/>
                </a:solidFill>
                <a:latin typeface="黑体" panose="02010609060101010101" charset="-122"/>
                <a:ea typeface="黑体" panose="02010609060101010101" charset="-122"/>
                <a:cs typeface="黑体" panose="02010609060101010101" charset="-122"/>
                <a:sym typeface="+mn-ea"/>
              </a:rPr>
              <a:t>1</a:t>
            </a:r>
            <a:r>
              <a:rPr lang="zh-CN" altLang="en-US" sz="2000">
                <a:solidFill>
                  <a:schemeClr val="bg1"/>
                </a:solidFill>
                <a:latin typeface="黑体" panose="02010609060101010101" charset="-122"/>
                <a:ea typeface="黑体" panose="02010609060101010101" charset="-122"/>
                <a:cs typeface="黑体" panose="02010609060101010101" charset="-122"/>
                <a:sym typeface="+mn-ea"/>
              </a:rPr>
              <a:t>：代表</a:t>
            </a:r>
            <a:r>
              <a:rPr lang="en-US" altLang="zh-CN" sz="2000">
                <a:solidFill>
                  <a:schemeClr val="bg1"/>
                </a:solidFill>
                <a:latin typeface="黑体" panose="02010609060101010101" charset="-122"/>
                <a:ea typeface="黑体" panose="02010609060101010101" charset="-122"/>
                <a:cs typeface="黑体" panose="02010609060101010101" charset="-122"/>
                <a:sym typeface="+mn-ea"/>
              </a:rPr>
              <a:t>1</a:t>
            </a:r>
            <a:r>
              <a:rPr lang="zh-CN" altLang="en-US" sz="2000">
                <a:solidFill>
                  <a:schemeClr val="bg1"/>
                </a:solidFill>
                <a:latin typeface="黑体" panose="02010609060101010101" charset="-122"/>
                <a:ea typeface="黑体" panose="02010609060101010101" charset="-122"/>
                <a:cs typeface="黑体" panose="02010609060101010101" charset="-122"/>
                <a:sym typeface="+mn-ea"/>
              </a:rPr>
              <a:t>位停止位</a:t>
            </a:r>
            <a:r>
              <a:rPr lang="en-US" altLang="zh-CN" sz="2000">
                <a:solidFill>
                  <a:schemeClr val="bg1"/>
                </a:solidFill>
                <a:sym typeface="+mn-ea"/>
              </a:rPr>
              <a:t> </a:t>
            </a:r>
            <a:endParaRPr lang="en-US" altLang="zh-CN" sz="2000">
              <a:solidFill>
                <a:schemeClr val="bg1"/>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3"/>
          <p:cNvSpPr txBox="1"/>
          <p:nvPr/>
        </p:nvSpPr>
        <p:spPr>
          <a:xfrm>
            <a:off x="946785" y="523875"/>
            <a:ext cx="7492365" cy="460375"/>
          </a:xfrm>
          <a:prstGeom prst="rect">
            <a:avLst/>
          </a:prstGeom>
          <a:noFill/>
        </p:spPr>
        <p:txBody>
          <a:bodyPr wrap="square" rtlCol="0">
            <a:spAutoFit/>
          </a:bodyPr>
          <a:lstStyle>
            <a:defPPr>
              <a:defRPr lang="zh-CN"/>
            </a:defPPr>
            <a:lvl1pPr algn="dist">
              <a:defRPr sz="6000" b="1">
                <a:solidFill>
                  <a:srgbClr val="0446C0"/>
                </a:solidFill>
                <a:latin typeface="方正清刻本悦宋简体" panose="02000000000000000000" pitchFamily="2" charset="-122"/>
                <a:ea typeface="方正清刻本悦宋简体" panose="02000000000000000000" pitchFamily="2" charset="-122"/>
              </a:defRPr>
            </a:lvl1pPr>
          </a:lstStyle>
          <a:p>
            <a:pPr algn="l"/>
            <a:r>
              <a:rPr lang="zh-CN" altLang="en-US" sz="2400">
                <a:solidFill>
                  <a:schemeClr val="bg1"/>
                </a:solidFill>
                <a:sym typeface="+mn-ea"/>
              </a:rPr>
              <a:t>串口通信的奇偶校验</a:t>
            </a:r>
            <a:endParaRPr lang="zh-CN" sz="2400" b="0" dirty="0">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文本框 13"/>
          <p:cNvSpPr txBox="1"/>
          <p:nvPr/>
        </p:nvSpPr>
        <p:spPr>
          <a:xfrm>
            <a:off x="561975" y="1356360"/>
            <a:ext cx="9018905" cy="1605280"/>
          </a:xfrm>
          <a:prstGeom prst="rect">
            <a:avLst/>
          </a:prstGeom>
          <a:noFill/>
        </p:spPr>
        <p:txBody>
          <a:bodyPr wrap="square" rtlCol="0" anchor="t">
            <a:noAutofit/>
          </a:bodyPr>
          <a:p>
            <a:r>
              <a:rPr lang="zh-CN" altLang="en-US" sz="2000">
                <a:solidFill>
                  <a:schemeClr val="bg1"/>
                </a:solidFill>
                <a:sym typeface="+mn-ea"/>
              </a:rPr>
              <a:t>偶校验（</a:t>
            </a:r>
            <a:r>
              <a:rPr lang="en-US" altLang="zh-CN" sz="2000">
                <a:solidFill>
                  <a:schemeClr val="bg1"/>
                </a:solidFill>
                <a:sym typeface="+mn-ea"/>
              </a:rPr>
              <a:t>even parity</a:t>
            </a:r>
            <a:r>
              <a:rPr lang="zh-CN" altLang="en-US" sz="2000">
                <a:solidFill>
                  <a:schemeClr val="bg1"/>
                </a:solidFill>
                <a:sym typeface="+mn-ea"/>
              </a:rPr>
              <a:t>）：让传输的数据（包含校验位）中</a:t>
            </a:r>
            <a:r>
              <a:rPr lang="en-US" altLang="zh-CN" sz="2000">
                <a:solidFill>
                  <a:schemeClr val="bg1"/>
                </a:solidFill>
                <a:sym typeface="+mn-ea"/>
              </a:rPr>
              <a:t>1</a:t>
            </a:r>
            <a:r>
              <a:rPr lang="zh-CN" altLang="en-US" sz="2000">
                <a:solidFill>
                  <a:schemeClr val="bg1"/>
                </a:solidFill>
                <a:sym typeface="+mn-ea"/>
              </a:rPr>
              <a:t>的个数为偶数。</a:t>
            </a:r>
            <a:endParaRPr lang="zh-CN" altLang="en-US" sz="2000">
              <a:solidFill>
                <a:schemeClr val="bg1"/>
              </a:solidFill>
              <a:sym typeface="+mn-ea"/>
            </a:endParaRPr>
          </a:p>
          <a:p>
            <a:endParaRPr lang="en-US" altLang="zh-CN" sz="2000">
              <a:solidFill>
                <a:schemeClr val="bg1"/>
              </a:solidFill>
              <a:sym typeface="+mn-ea"/>
            </a:endParaRPr>
          </a:p>
          <a:p>
            <a:r>
              <a:rPr lang="zh-CN" altLang="en-US" sz="2000">
                <a:solidFill>
                  <a:schemeClr val="bg1"/>
                </a:solidFill>
                <a:sym typeface="+mn-ea"/>
              </a:rPr>
              <a:t>即：如果传输字节中</a:t>
            </a:r>
            <a:r>
              <a:rPr lang="en-US" altLang="zh-CN" sz="2000">
                <a:solidFill>
                  <a:schemeClr val="bg1"/>
                </a:solidFill>
                <a:sym typeface="+mn-ea"/>
              </a:rPr>
              <a:t>1</a:t>
            </a:r>
            <a:r>
              <a:rPr lang="zh-CN" altLang="en-US" sz="2000">
                <a:solidFill>
                  <a:schemeClr val="bg1"/>
                </a:solidFill>
                <a:sym typeface="+mn-ea"/>
              </a:rPr>
              <a:t>的个数是偶数，则校验位为</a:t>
            </a:r>
            <a:r>
              <a:rPr lang="en-US" altLang="zh-CN" sz="2000">
                <a:solidFill>
                  <a:schemeClr val="bg1"/>
                </a:solidFill>
                <a:sym typeface="+mn-ea"/>
              </a:rPr>
              <a:t>“0”</a:t>
            </a:r>
            <a:r>
              <a:rPr lang="zh-CN" altLang="en-US" sz="2000">
                <a:solidFill>
                  <a:schemeClr val="bg1"/>
                </a:solidFill>
                <a:sym typeface="+mn-ea"/>
              </a:rPr>
              <a:t>，奇数相反。</a:t>
            </a:r>
            <a:endParaRPr lang="zh-CN" altLang="en-US" sz="2000">
              <a:solidFill>
                <a:schemeClr val="bg1"/>
              </a:solidFill>
              <a:sym typeface="+mn-ea"/>
            </a:endParaRPr>
          </a:p>
        </p:txBody>
      </p:sp>
      <p:pic>
        <p:nvPicPr>
          <p:cNvPr id="3" name="图片 2"/>
          <p:cNvPicPr>
            <a:picLocks noChangeAspect="1"/>
          </p:cNvPicPr>
          <p:nvPr/>
        </p:nvPicPr>
        <p:blipFill>
          <a:blip r:embed="rId1"/>
          <a:stretch>
            <a:fillRect/>
          </a:stretch>
        </p:blipFill>
        <p:spPr>
          <a:xfrm>
            <a:off x="2991485" y="2369820"/>
            <a:ext cx="6419850" cy="3657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3"/>
          <p:cNvSpPr txBox="1"/>
          <p:nvPr/>
        </p:nvSpPr>
        <p:spPr>
          <a:xfrm>
            <a:off x="946785" y="523875"/>
            <a:ext cx="7492365" cy="460375"/>
          </a:xfrm>
          <a:prstGeom prst="rect">
            <a:avLst/>
          </a:prstGeom>
          <a:noFill/>
        </p:spPr>
        <p:txBody>
          <a:bodyPr wrap="square" rtlCol="0">
            <a:spAutoFit/>
          </a:bodyPr>
          <a:lstStyle>
            <a:defPPr>
              <a:defRPr lang="zh-CN"/>
            </a:defPPr>
            <a:lvl1pPr algn="dist">
              <a:defRPr sz="6000" b="1">
                <a:solidFill>
                  <a:srgbClr val="0446C0"/>
                </a:solidFill>
                <a:latin typeface="方正清刻本悦宋简体" panose="02000000000000000000" pitchFamily="2" charset="-122"/>
                <a:ea typeface="方正清刻本悦宋简体" panose="02000000000000000000" pitchFamily="2" charset="-122"/>
              </a:defRPr>
            </a:lvl1pPr>
          </a:lstStyle>
          <a:p>
            <a:pPr algn="l"/>
            <a:r>
              <a:rPr lang="zh-CN" altLang="en-US" sz="2400">
                <a:solidFill>
                  <a:schemeClr val="bg1"/>
                </a:solidFill>
                <a:sym typeface="+mn-ea"/>
              </a:rPr>
              <a:t>串口通信的奇偶校验</a:t>
            </a:r>
            <a:endParaRPr lang="zh-CN" sz="2400" b="0" dirty="0">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文本框 13"/>
          <p:cNvSpPr txBox="1"/>
          <p:nvPr/>
        </p:nvSpPr>
        <p:spPr>
          <a:xfrm>
            <a:off x="561975" y="1356360"/>
            <a:ext cx="9018905" cy="1605280"/>
          </a:xfrm>
          <a:prstGeom prst="rect">
            <a:avLst/>
          </a:prstGeom>
          <a:noFill/>
        </p:spPr>
        <p:txBody>
          <a:bodyPr wrap="square" rtlCol="0" anchor="t">
            <a:noAutofit/>
          </a:bodyPr>
          <a:p>
            <a:r>
              <a:rPr lang="zh-CN" altLang="en-US" sz="2000">
                <a:solidFill>
                  <a:schemeClr val="bg1"/>
                </a:solidFill>
                <a:sym typeface="+mn-ea"/>
              </a:rPr>
              <a:t>奇校验（</a:t>
            </a:r>
            <a:r>
              <a:rPr lang="en-US" altLang="zh-CN" sz="2000">
                <a:solidFill>
                  <a:schemeClr val="bg1"/>
                </a:solidFill>
                <a:sym typeface="+mn-ea"/>
              </a:rPr>
              <a:t>odd parity</a:t>
            </a:r>
            <a:r>
              <a:rPr lang="zh-CN" altLang="en-US" sz="2000">
                <a:solidFill>
                  <a:schemeClr val="bg1"/>
                </a:solidFill>
                <a:sym typeface="+mn-ea"/>
              </a:rPr>
              <a:t>）：让传输的数据（包含校验位）中</a:t>
            </a:r>
            <a:r>
              <a:rPr lang="en-US" altLang="zh-CN" sz="2000">
                <a:solidFill>
                  <a:schemeClr val="bg1"/>
                </a:solidFill>
                <a:sym typeface="+mn-ea"/>
              </a:rPr>
              <a:t>1</a:t>
            </a:r>
            <a:r>
              <a:rPr lang="zh-CN" altLang="en-US" sz="2000">
                <a:solidFill>
                  <a:schemeClr val="bg1"/>
                </a:solidFill>
                <a:sym typeface="+mn-ea"/>
              </a:rPr>
              <a:t>的个数为奇数。</a:t>
            </a:r>
            <a:endParaRPr lang="zh-CN" altLang="en-US" sz="2000">
              <a:solidFill>
                <a:schemeClr val="bg1"/>
              </a:solidFill>
              <a:sym typeface="+mn-ea"/>
            </a:endParaRPr>
          </a:p>
          <a:p>
            <a:endParaRPr lang="en-US" altLang="zh-CN" sz="2000">
              <a:solidFill>
                <a:schemeClr val="bg1"/>
              </a:solidFill>
              <a:sym typeface="+mn-ea"/>
            </a:endParaRPr>
          </a:p>
          <a:p>
            <a:r>
              <a:rPr lang="zh-CN" altLang="en-US" sz="2000">
                <a:solidFill>
                  <a:schemeClr val="bg1"/>
                </a:solidFill>
                <a:sym typeface="+mn-ea"/>
              </a:rPr>
              <a:t>即：如果传输字节中</a:t>
            </a:r>
            <a:r>
              <a:rPr lang="en-US" altLang="zh-CN" sz="2000">
                <a:solidFill>
                  <a:schemeClr val="bg1"/>
                </a:solidFill>
                <a:sym typeface="+mn-ea"/>
              </a:rPr>
              <a:t>1</a:t>
            </a:r>
            <a:r>
              <a:rPr lang="zh-CN" altLang="en-US" sz="2000">
                <a:solidFill>
                  <a:schemeClr val="bg1"/>
                </a:solidFill>
                <a:sym typeface="+mn-ea"/>
              </a:rPr>
              <a:t>的个数是偶数，则校验位为</a:t>
            </a:r>
            <a:r>
              <a:rPr lang="en-US" altLang="zh-CN" sz="2000">
                <a:solidFill>
                  <a:schemeClr val="bg1"/>
                </a:solidFill>
                <a:sym typeface="+mn-ea"/>
              </a:rPr>
              <a:t>“1”</a:t>
            </a:r>
            <a:r>
              <a:rPr lang="zh-CN" altLang="en-US" sz="2000">
                <a:solidFill>
                  <a:schemeClr val="bg1"/>
                </a:solidFill>
                <a:sym typeface="+mn-ea"/>
              </a:rPr>
              <a:t>，奇数相反。</a:t>
            </a:r>
            <a:endParaRPr lang="zh-CN" altLang="en-US" sz="2000">
              <a:solidFill>
                <a:schemeClr val="bg1"/>
              </a:solidFill>
              <a:sym typeface="+mn-ea"/>
            </a:endParaRPr>
          </a:p>
        </p:txBody>
      </p:sp>
      <p:pic>
        <p:nvPicPr>
          <p:cNvPr id="2" name="图片 1"/>
          <p:cNvPicPr>
            <a:picLocks noChangeAspect="1"/>
          </p:cNvPicPr>
          <p:nvPr/>
        </p:nvPicPr>
        <p:blipFill>
          <a:blip r:embed="rId1"/>
          <a:stretch>
            <a:fillRect/>
          </a:stretch>
        </p:blipFill>
        <p:spPr>
          <a:xfrm>
            <a:off x="2504440" y="2423160"/>
            <a:ext cx="6457950" cy="37909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3"/>
          <p:cNvSpPr txBox="1"/>
          <p:nvPr/>
        </p:nvSpPr>
        <p:spPr>
          <a:xfrm>
            <a:off x="946785" y="523875"/>
            <a:ext cx="7492365" cy="460375"/>
          </a:xfrm>
          <a:prstGeom prst="rect">
            <a:avLst/>
          </a:prstGeom>
          <a:noFill/>
        </p:spPr>
        <p:txBody>
          <a:bodyPr wrap="square" rtlCol="0">
            <a:spAutoFit/>
          </a:bodyPr>
          <a:lstStyle>
            <a:defPPr>
              <a:defRPr lang="zh-CN"/>
            </a:defPPr>
            <a:lvl1pPr algn="dist">
              <a:defRPr sz="6000" b="1">
                <a:solidFill>
                  <a:srgbClr val="0446C0"/>
                </a:solidFill>
                <a:latin typeface="方正清刻本悦宋简体" panose="02000000000000000000" pitchFamily="2" charset="-122"/>
                <a:ea typeface="方正清刻本悦宋简体" panose="02000000000000000000" pitchFamily="2" charset="-122"/>
              </a:defRPr>
            </a:lvl1pPr>
          </a:lstStyle>
          <a:p>
            <a:pPr algn="l"/>
            <a:r>
              <a:rPr lang="zh-CN" altLang="en-US" sz="2400">
                <a:solidFill>
                  <a:schemeClr val="bg1"/>
                </a:solidFill>
                <a:sym typeface="+mn-ea"/>
              </a:rPr>
              <a:t>串口通信的奇偶校验</a:t>
            </a:r>
            <a:endParaRPr lang="zh-CN" sz="2400" b="0" dirty="0">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文本框 3"/>
          <p:cNvSpPr txBox="1"/>
          <p:nvPr/>
        </p:nvSpPr>
        <p:spPr>
          <a:xfrm>
            <a:off x="1057275" y="1089660"/>
            <a:ext cx="8752205" cy="1076325"/>
          </a:xfrm>
          <a:prstGeom prst="rect">
            <a:avLst/>
          </a:prstGeom>
          <a:noFill/>
        </p:spPr>
        <p:txBody>
          <a:bodyPr wrap="square" rtlCol="0" anchor="t">
            <a:spAutoFit/>
          </a:bodyPr>
          <a:p>
            <a:pPr algn="l" defTabSz="914400">
              <a:buClrTx/>
              <a:buSzTx/>
              <a:buFontTx/>
            </a:pPr>
            <a:r>
              <a:rPr lang="zh-CN" altLang="en-US" sz="3200">
                <a:solidFill>
                  <a:schemeClr val="bg1"/>
                </a:solidFill>
                <a:sym typeface="+mn-ea"/>
              </a:rPr>
              <a:t>为什么需要加校验呢？</a:t>
            </a:r>
            <a:r>
              <a:rPr lang="en-US" altLang="zh-CN" sz="3200">
                <a:solidFill>
                  <a:schemeClr val="bg1"/>
                </a:solidFill>
                <a:sym typeface="+mn-ea"/>
              </a:rPr>
              <a:t> </a:t>
            </a:r>
            <a:endParaRPr lang="en-US" altLang="zh-CN" sz="3200">
              <a:solidFill>
                <a:schemeClr val="bg1"/>
              </a:solidFill>
              <a:sym typeface="+mn-ea"/>
            </a:endParaRPr>
          </a:p>
          <a:p>
            <a:pPr indent="457200" algn="l" defTabSz="914400">
              <a:buClrTx/>
              <a:buSzTx/>
              <a:buFontTx/>
            </a:pPr>
            <a:r>
              <a:rPr lang="zh-CN" altLang="en-US" sz="2400">
                <a:solidFill>
                  <a:schemeClr val="bg1"/>
                </a:solidFill>
                <a:sym typeface="+mn-ea"/>
              </a:rPr>
              <a:t>传输过程是单向的，可能存在出错的可能</a:t>
            </a:r>
            <a:r>
              <a:rPr lang="zh-CN" altLang="en-US" sz="3200">
                <a:solidFill>
                  <a:schemeClr val="bg1"/>
                </a:solidFill>
                <a:sym typeface="+mn-ea"/>
              </a:rPr>
              <a:t>！</a:t>
            </a:r>
            <a:endParaRPr lang="en-US" altLang="zh-CN" sz="3200">
              <a:solidFill>
                <a:schemeClr val="bg1"/>
              </a:solidFill>
              <a:sym typeface="+mn-ea"/>
            </a:endParaRPr>
          </a:p>
        </p:txBody>
      </p:sp>
      <p:sp>
        <p:nvSpPr>
          <p:cNvPr id="5" name="文本框 4"/>
          <p:cNvSpPr txBox="1"/>
          <p:nvPr/>
        </p:nvSpPr>
        <p:spPr>
          <a:xfrm>
            <a:off x="1184275" y="2755900"/>
            <a:ext cx="8752205" cy="3169285"/>
          </a:xfrm>
          <a:prstGeom prst="rect">
            <a:avLst/>
          </a:prstGeom>
          <a:noFill/>
        </p:spPr>
        <p:txBody>
          <a:bodyPr wrap="square" rtlCol="0" anchor="t">
            <a:spAutoFit/>
          </a:bodyPr>
          <a:p>
            <a:pPr algn="l" defTabSz="914400">
              <a:buClrTx/>
              <a:buSzTx/>
              <a:buFontTx/>
            </a:pPr>
            <a:r>
              <a:rPr lang="zh-CN" altLang="en-US" sz="3200">
                <a:solidFill>
                  <a:schemeClr val="bg1"/>
                </a:solidFill>
                <a:sym typeface="+mn-ea"/>
              </a:rPr>
              <a:t>奇偶校验的优缺点？</a:t>
            </a:r>
            <a:r>
              <a:rPr lang="en-US" altLang="zh-CN" sz="3200">
                <a:solidFill>
                  <a:schemeClr val="bg1"/>
                </a:solidFill>
                <a:sym typeface="+mn-ea"/>
              </a:rPr>
              <a:t> </a:t>
            </a:r>
            <a:endParaRPr lang="en-US" altLang="zh-CN" sz="3200">
              <a:solidFill>
                <a:schemeClr val="bg1"/>
              </a:solidFill>
              <a:sym typeface="+mn-ea"/>
            </a:endParaRPr>
          </a:p>
          <a:p>
            <a:pPr indent="457200" algn="l" defTabSz="914400">
              <a:buClrTx/>
              <a:buSzTx/>
              <a:buFontTx/>
            </a:pPr>
            <a:r>
              <a:rPr lang="zh-CN" altLang="en-US" sz="2400">
                <a:solidFill>
                  <a:schemeClr val="bg1"/>
                </a:solidFill>
                <a:sym typeface="+mn-ea"/>
              </a:rPr>
              <a:t>优点</a:t>
            </a:r>
            <a:r>
              <a:rPr lang="en-US" altLang="zh-CN" sz="2400">
                <a:solidFill>
                  <a:schemeClr val="bg1"/>
                </a:solidFill>
                <a:sym typeface="+mn-ea"/>
              </a:rPr>
              <a:t>1</a:t>
            </a:r>
            <a:r>
              <a:rPr lang="zh-CN" altLang="en-US" sz="2400">
                <a:solidFill>
                  <a:schemeClr val="bg1"/>
                </a:solidFill>
                <a:sym typeface="+mn-ea"/>
              </a:rPr>
              <a:t>：可以减少数据出错的可能</a:t>
            </a:r>
            <a:endParaRPr lang="zh-CN" altLang="en-US" sz="2400">
              <a:solidFill>
                <a:schemeClr val="bg1"/>
              </a:solidFill>
              <a:sym typeface="+mn-ea"/>
            </a:endParaRPr>
          </a:p>
          <a:p>
            <a:pPr indent="457200" algn="l" defTabSz="914400">
              <a:buClrTx/>
              <a:buSzTx/>
              <a:buFontTx/>
            </a:pPr>
            <a:r>
              <a:rPr lang="zh-CN" altLang="en-US" sz="2400">
                <a:solidFill>
                  <a:schemeClr val="bg1"/>
                </a:solidFill>
                <a:sym typeface="+mn-ea"/>
              </a:rPr>
              <a:t>优点</a:t>
            </a:r>
            <a:r>
              <a:rPr lang="en-US" altLang="zh-CN" sz="2400">
                <a:solidFill>
                  <a:schemeClr val="bg1"/>
                </a:solidFill>
                <a:sym typeface="+mn-ea"/>
              </a:rPr>
              <a:t>2</a:t>
            </a:r>
            <a:r>
              <a:rPr lang="zh-CN" altLang="en-US" sz="2400">
                <a:solidFill>
                  <a:schemeClr val="bg1"/>
                </a:solidFill>
                <a:sym typeface="+mn-ea"/>
              </a:rPr>
              <a:t>：使用简单便捷</a:t>
            </a:r>
            <a:endParaRPr lang="zh-CN" altLang="en-US" sz="2400">
              <a:solidFill>
                <a:schemeClr val="bg1"/>
              </a:solidFill>
              <a:sym typeface="+mn-ea"/>
            </a:endParaRPr>
          </a:p>
          <a:p>
            <a:pPr indent="457200" algn="l" defTabSz="914400">
              <a:buClrTx/>
              <a:buSzTx/>
              <a:buFontTx/>
            </a:pPr>
            <a:endParaRPr lang="zh-CN" altLang="en-US" sz="2400">
              <a:solidFill>
                <a:schemeClr val="bg1"/>
              </a:solidFill>
              <a:sym typeface="+mn-ea"/>
            </a:endParaRPr>
          </a:p>
          <a:p>
            <a:pPr indent="457200" algn="l" defTabSz="914400">
              <a:buClrTx/>
              <a:buSzTx/>
              <a:buFontTx/>
            </a:pPr>
            <a:r>
              <a:rPr lang="zh-CN" altLang="en-US" sz="2400">
                <a:solidFill>
                  <a:schemeClr val="bg1"/>
                </a:solidFill>
                <a:sym typeface="+mn-ea"/>
              </a:rPr>
              <a:t>缺点</a:t>
            </a:r>
            <a:r>
              <a:rPr lang="en-US" altLang="zh-CN" sz="2400">
                <a:solidFill>
                  <a:schemeClr val="bg1"/>
                </a:solidFill>
                <a:sym typeface="+mn-ea"/>
              </a:rPr>
              <a:t>1</a:t>
            </a:r>
            <a:r>
              <a:rPr lang="zh-CN" altLang="en-US" sz="2400">
                <a:solidFill>
                  <a:schemeClr val="bg1"/>
                </a:solidFill>
                <a:sym typeface="+mn-ea"/>
              </a:rPr>
              <a:t>：奇偶校验的检错率只有</a:t>
            </a:r>
            <a:r>
              <a:rPr lang="en-US" altLang="zh-CN" sz="2400">
                <a:solidFill>
                  <a:schemeClr val="bg1"/>
                </a:solidFill>
                <a:sym typeface="+mn-ea"/>
              </a:rPr>
              <a:t>50%</a:t>
            </a:r>
            <a:r>
              <a:rPr lang="zh-CN" altLang="en-US" sz="2400">
                <a:solidFill>
                  <a:schemeClr val="bg1"/>
                </a:solidFill>
                <a:sym typeface="+mn-ea"/>
              </a:rPr>
              <a:t>，因为只有奇数个数据位发生变化能检测到，如果偶数个数据位发生变化则无能为力了</a:t>
            </a:r>
            <a:endParaRPr lang="zh-CN" altLang="en-US" sz="2400">
              <a:solidFill>
                <a:schemeClr val="bg1"/>
              </a:solidFill>
              <a:sym typeface="+mn-ea"/>
            </a:endParaRPr>
          </a:p>
          <a:p>
            <a:pPr indent="457200" algn="l" defTabSz="914400">
              <a:buClrTx/>
              <a:buSzTx/>
              <a:buFontTx/>
            </a:pPr>
            <a:r>
              <a:rPr lang="zh-CN" altLang="en-US" sz="2400">
                <a:solidFill>
                  <a:schemeClr val="bg1"/>
                </a:solidFill>
                <a:sym typeface="+mn-ea"/>
              </a:rPr>
              <a:t>缺点</a:t>
            </a:r>
            <a:r>
              <a:rPr lang="en-US" altLang="zh-CN" sz="2400">
                <a:solidFill>
                  <a:schemeClr val="bg1"/>
                </a:solidFill>
                <a:sym typeface="+mn-ea"/>
              </a:rPr>
              <a:t>2</a:t>
            </a:r>
            <a:r>
              <a:rPr lang="zh-CN" altLang="en-US" sz="2400">
                <a:solidFill>
                  <a:schemeClr val="bg1"/>
                </a:solidFill>
                <a:sym typeface="+mn-ea"/>
              </a:rPr>
              <a:t>：奇偶校验每传输一个字节都需要加一位校验位，对传输效率影响很大</a:t>
            </a:r>
            <a:endParaRPr lang="zh-CN" altLang="en-US" sz="2400">
              <a:solidFill>
                <a:schemeClr val="bg1"/>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3"/>
          <p:cNvSpPr txBox="1"/>
          <p:nvPr/>
        </p:nvSpPr>
        <p:spPr>
          <a:xfrm>
            <a:off x="946785" y="523875"/>
            <a:ext cx="7492365" cy="829945"/>
          </a:xfrm>
          <a:prstGeom prst="rect">
            <a:avLst/>
          </a:prstGeom>
          <a:noFill/>
        </p:spPr>
        <p:txBody>
          <a:bodyPr wrap="square" rtlCol="0">
            <a:spAutoFit/>
          </a:bodyPr>
          <a:lstStyle>
            <a:defPPr>
              <a:defRPr lang="zh-CN"/>
            </a:defPPr>
            <a:lvl1pPr algn="dist">
              <a:defRPr sz="6000" b="1">
                <a:solidFill>
                  <a:srgbClr val="0446C0"/>
                </a:solidFill>
                <a:latin typeface="方正清刻本悦宋简体" panose="02000000000000000000" pitchFamily="2" charset="-122"/>
                <a:ea typeface="方正清刻本悦宋简体" panose="02000000000000000000" pitchFamily="2" charset="-122"/>
              </a:defRPr>
            </a:lvl1pPr>
          </a:lstStyle>
          <a:p>
            <a:pPr algn="l"/>
            <a:r>
              <a:rPr lang="zh-CN" altLang="en-US" sz="2400">
                <a:solidFill>
                  <a:schemeClr val="bg1"/>
                </a:solidFill>
                <a:sym typeface="+mn-ea"/>
              </a:rPr>
              <a:t>串口通信的奇偶校验</a:t>
            </a:r>
            <a:endParaRPr lang="zh-CN" sz="2400" b="0" dirty="0">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a:p>
            <a:pPr algn="l"/>
            <a:endParaRPr lang="zh-CN" sz="2400" b="0" dirty="0">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 name="文本框 1"/>
          <p:cNvSpPr txBox="1"/>
          <p:nvPr/>
        </p:nvSpPr>
        <p:spPr>
          <a:xfrm>
            <a:off x="1057275" y="1089660"/>
            <a:ext cx="9792970" cy="583565"/>
          </a:xfrm>
          <a:prstGeom prst="rect">
            <a:avLst/>
          </a:prstGeom>
          <a:noFill/>
        </p:spPr>
        <p:txBody>
          <a:bodyPr wrap="square" rtlCol="0" anchor="t">
            <a:spAutoFit/>
          </a:bodyPr>
          <a:p>
            <a:pPr algn="l" defTabSz="914400">
              <a:buClrTx/>
              <a:buSzTx/>
              <a:buFontTx/>
            </a:pPr>
            <a:r>
              <a:rPr lang="zh-CN" altLang="en-US" sz="3200">
                <a:solidFill>
                  <a:schemeClr val="bg1"/>
                </a:solidFill>
                <a:sym typeface="+mn-ea"/>
              </a:rPr>
              <a:t>程序如何实现</a:t>
            </a:r>
            <a:r>
              <a:rPr lang="zh-CN" altLang="en-US" sz="3200">
                <a:solidFill>
                  <a:schemeClr val="bg1"/>
                </a:solidFill>
                <a:sym typeface="+mn-ea"/>
              </a:rPr>
              <a:t>？</a:t>
            </a:r>
            <a:r>
              <a:rPr lang="en-US" altLang="zh-CN" sz="3200">
                <a:solidFill>
                  <a:schemeClr val="bg1"/>
                </a:solidFill>
                <a:sym typeface="+mn-ea"/>
              </a:rPr>
              <a:t>  </a:t>
            </a:r>
            <a:r>
              <a:rPr lang="zh-CN" altLang="en-US" sz="3200">
                <a:solidFill>
                  <a:schemeClr val="bg1"/>
                </a:solidFill>
                <a:sym typeface="+mn-ea"/>
              </a:rPr>
              <a:t>使用</a:t>
            </a:r>
            <a:r>
              <a:rPr lang="en-US" altLang="zh-CN" sz="3200">
                <a:solidFill>
                  <a:schemeClr val="bg1"/>
                </a:solidFill>
                <a:sym typeface="+mn-ea"/>
              </a:rPr>
              <a:t>9</a:t>
            </a:r>
            <a:r>
              <a:rPr lang="zh-CN" altLang="en-US" sz="3200">
                <a:solidFill>
                  <a:schemeClr val="bg1"/>
                </a:solidFill>
                <a:sym typeface="+mn-ea"/>
              </a:rPr>
              <a:t>位数据位（</a:t>
            </a:r>
            <a:r>
              <a:rPr lang="en-US" altLang="zh-CN" sz="3200">
                <a:solidFill>
                  <a:schemeClr val="bg1"/>
                </a:solidFill>
                <a:sym typeface="+mn-ea"/>
              </a:rPr>
              <a:t>8</a:t>
            </a:r>
            <a:r>
              <a:rPr lang="zh-CN" altLang="en-US" sz="3200">
                <a:solidFill>
                  <a:schemeClr val="bg1"/>
                </a:solidFill>
                <a:sym typeface="+mn-ea"/>
              </a:rPr>
              <a:t>位数据</a:t>
            </a:r>
            <a:r>
              <a:rPr lang="en-US" altLang="zh-CN" sz="3200">
                <a:solidFill>
                  <a:schemeClr val="bg1"/>
                </a:solidFill>
                <a:sym typeface="+mn-ea"/>
              </a:rPr>
              <a:t>+1</a:t>
            </a:r>
            <a:r>
              <a:rPr lang="zh-CN" altLang="en-US" sz="3200">
                <a:solidFill>
                  <a:schemeClr val="bg1"/>
                </a:solidFill>
                <a:sym typeface="+mn-ea"/>
              </a:rPr>
              <a:t>位校验）</a:t>
            </a:r>
            <a:endParaRPr lang="zh-CN" altLang="en-US" sz="3200">
              <a:solidFill>
                <a:schemeClr val="bg1"/>
              </a:solidFill>
              <a:sym typeface="+mn-ea"/>
            </a:endParaRPr>
          </a:p>
        </p:txBody>
      </p:sp>
      <p:sp>
        <p:nvSpPr>
          <p:cNvPr id="11" name="文本框 10"/>
          <p:cNvSpPr txBox="1"/>
          <p:nvPr/>
        </p:nvSpPr>
        <p:spPr>
          <a:xfrm>
            <a:off x="342900" y="1929765"/>
            <a:ext cx="5558155" cy="3404235"/>
          </a:xfrm>
          <a:prstGeom prst="rect">
            <a:avLst/>
          </a:prstGeom>
        </p:spPr>
        <p:txBody>
          <a:bodyPr wrap="square">
            <a:noAutofit/>
          </a:bodyPr>
          <a:p>
            <a:pPr marL="0" indent="0">
              <a:spcBef>
                <a:spcPts val="1400"/>
              </a:spcBef>
              <a:spcAft>
                <a:spcPts val="1400"/>
              </a:spcAft>
            </a:pPr>
            <a:r>
              <a:rPr lang="zh-CN" altLang="en-US" sz="2000" b="0" i="0">
                <a:solidFill>
                  <a:schemeClr val="bg1"/>
                </a:solidFill>
                <a:latin typeface="-apple-system"/>
                <a:ea typeface="-apple-system"/>
              </a:rPr>
              <a:t>方案</a:t>
            </a:r>
            <a:r>
              <a:rPr lang="en-US" altLang="zh-CN" sz="2000" b="0" i="0">
                <a:solidFill>
                  <a:schemeClr val="bg1"/>
                </a:solidFill>
                <a:latin typeface="-apple-system"/>
                <a:ea typeface="-apple-system"/>
              </a:rPr>
              <a:t>1</a:t>
            </a:r>
            <a:r>
              <a:rPr lang="zh-CN" altLang="en-US" sz="2000" b="0" i="0">
                <a:solidFill>
                  <a:schemeClr val="bg1"/>
                </a:solidFill>
                <a:latin typeface="-apple-system"/>
                <a:ea typeface="宋体" panose="02010600030101010101" pitchFamily="2" charset="-122"/>
              </a:rPr>
              <a:t>：</a:t>
            </a:r>
            <a:r>
              <a:rPr lang="zh-CN" altLang="en-US" sz="2000" b="0" i="0">
                <a:solidFill>
                  <a:schemeClr val="bg1"/>
                </a:solidFill>
                <a:latin typeface="-apple-system"/>
                <a:ea typeface="-apple-system"/>
              </a:rPr>
              <a:t>可以利用二进制数相加的特点：</a:t>
            </a:r>
            <a:endParaRPr lang="zh-CN" altLang="en-US" sz="2000" b="0" i="0">
              <a:solidFill>
                <a:schemeClr val="bg1"/>
              </a:solidFill>
              <a:latin typeface="-apple-system"/>
              <a:ea typeface="-apple-system"/>
            </a:endParaRPr>
          </a:p>
          <a:p>
            <a:pPr marL="0" indent="0">
              <a:spcBef>
                <a:spcPts val="1400"/>
              </a:spcBef>
              <a:spcAft>
                <a:spcPts val="1400"/>
              </a:spcAft>
            </a:pPr>
            <a:r>
              <a:rPr lang="en-US" altLang="zh-CN" sz="2000" b="0" i="0">
                <a:solidFill>
                  <a:schemeClr val="bg1"/>
                </a:solidFill>
                <a:latin typeface="-apple-system"/>
                <a:ea typeface="-apple-system"/>
              </a:rPr>
              <a:t>0+0=0</a:t>
            </a:r>
            <a:r>
              <a:rPr lang="zh-CN" altLang="en-US" sz="2000" b="0" i="0">
                <a:solidFill>
                  <a:schemeClr val="bg1"/>
                </a:solidFill>
                <a:latin typeface="-apple-system"/>
                <a:ea typeface="-apple-system"/>
              </a:rPr>
              <a:t>、</a:t>
            </a:r>
            <a:r>
              <a:rPr lang="en-US" altLang="zh-CN" sz="2000" b="0" i="0">
                <a:solidFill>
                  <a:schemeClr val="bg1"/>
                </a:solidFill>
                <a:latin typeface="-apple-system"/>
                <a:ea typeface="-apple-system"/>
              </a:rPr>
              <a:t>1+0=1</a:t>
            </a:r>
            <a:r>
              <a:rPr lang="zh-CN" altLang="en-US" sz="2000" b="0" i="0">
                <a:solidFill>
                  <a:schemeClr val="bg1"/>
                </a:solidFill>
                <a:latin typeface="-apple-system"/>
                <a:ea typeface="-apple-system"/>
              </a:rPr>
              <a:t>、</a:t>
            </a:r>
            <a:r>
              <a:rPr lang="en-US" altLang="zh-CN" sz="2000" b="0" i="0">
                <a:solidFill>
                  <a:schemeClr val="bg1"/>
                </a:solidFill>
                <a:latin typeface="-apple-system"/>
                <a:ea typeface="-apple-system"/>
              </a:rPr>
              <a:t>1+1=0</a:t>
            </a:r>
            <a:endParaRPr lang="en-US" altLang="zh-CN" sz="2000" b="0" i="0">
              <a:solidFill>
                <a:schemeClr val="bg1"/>
              </a:solidFill>
              <a:latin typeface="-apple-system"/>
              <a:ea typeface="-apple-system"/>
            </a:endParaRPr>
          </a:p>
          <a:p>
            <a:pPr marL="0" indent="0">
              <a:spcBef>
                <a:spcPts val="1400"/>
              </a:spcBef>
              <a:spcAft>
                <a:spcPts val="1400"/>
              </a:spcAft>
            </a:pPr>
            <a:r>
              <a:rPr lang="zh-CN" altLang="en-US" sz="2000" b="0" i="0">
                <a:solidFill>
                  <a:schemeClr val="bg1"/>
                </a:solidFill>
                <a:latin typeface="-apple-system"/>
                <a:ea typeface="-apple-system"/>
              </a:rPr>
              <a:t>可以看出，如果我们将一个字节的所有位相加</a:t>
            </a:r>
            <a:endParaRPr lang="zh-CN" altLang="en-US" sz="2000" b="0" i="0">
              <a:solidFill>
                <a:schemeClr val="bg1"/>
              </a:solidFill>
              <a:latin typeface="-apple-system"/>
              <a:ea typeface="-apple-system"/>
            </a:endParaRPr>
          </a:p>
          <a:p>
            <a:pPr marL="0" indent="0">
              <a:spcBef>
                <a:spcPts val="1400"/>
              </a:spcBef>
              <a:spcAft>
                <a:spcPts val="1400"/>
              </a:spcAft>
              <a:buFont typeface="Arial" panose="020B0604020202020204"/>
              <a:buChar char="•"/>
            </a:pPr>
            <a:r>
              <a:rPr lang="zh-CN" altLang="en-US" sz="2000" b="0" i="0">
                <a:solidFill>
                  <a:schemeClr val="bg1"/>
                </a:solidFill>
                <a:latin typeface="-apple-system"/>
                <a:ea typeface="-apple-system"/>
              </a:rPr>
              <a:t>有奇数个“</a:t>
            </a:r>
            <a:r>
              <a:rPr lang="en-US" altLang="zh-CN" sz="2000" b="0" i="0">
                <a:solidFill>
                  <a:schemeClr val="bg1"/>
                </a:solidFill>
                <a:latin typeface="-apple-system"/>
                <a:ea typeface="-apple-system"/>
              </a:rPr>
              <a:t>1”</a:t>
            </a:r>
            <a:r>
              <a:rPr lang="zh-CN" altLang="en-US" sz="2000" b="0" i="0">
                <a:solidFill>
                  <a:schemeClr val="bg1"/>
                </a:solidFill>
                <a:latin typeface="-apple-system"/>
                <a:ea typeface="-apple-system"/>
              </a:rPr>
              <a:t>的字节的和为</a:t>
            </a:r>
            <a:r>
              <a:rPr lang="en-US" altLang="zh-CN" sz="2000" b="0" i="0">
                <a:solidFill>
                  <a:schemeClr val="bg1"/>
                </a:solidFill>
                <a:latin typeface="-apple-system"/>
                <a:ea typeface="-apple-system"/>
              </a:rPr>
              <a:t>1</a:t>
            </a:r>
            <a:endParaRPr lang="en-US" altLang="zh-CN" sz="2000" b="0" i="0">
              <a:solidFill>
                <a:schemeClr val="bg1"/>
              </a:solidFill>
              <a:latin typeface="-apple-system"/>
              <a:ea typeface="-apple-system"/>
            </a:endParaRPr>
          </a:p>
          <a:p>
            <a:pPr marL="0" indent="0">
              <a:spcBef>
                <a:spcPts val="1400"/>
              </a:spcBef>
              <a:spcAft>
                <a:spcPts val="1400"/>
              </a:spcAft>
              <a:buFont typeface="Arial" panose="020B0604020202020204"/>
              <a:buChar char="•"/>
            </a:pPr>
            <a:r>
              <a:rPr lang="zh-CN" altLang="en-US" sz="2000" b="0" i="0">
                <a:solidFill>
                  <a:schemeClr val="bg1"/>
                </a:solidFill>
                <a:latin typeface="-apple-system"/>
                <a:ea typeface="-apple-system"/>
              </a:rPr>
              <a:t>有偶数个“</a:t>
            </a:r>
            <a:r>
              <a:rPr lang="en-US" altLang="zh-CN" sz="2000" b="0" i="0">
                <a:solidFill>
                  <a:schemeClr val="bg1"/>
                </a:solidFill>
                <a:latin typeface="-apple-system"/>
                <a:ea typeface="-apple-system"/>
              </a:rPr>
              <a:t>1”</a:t>
            </a:r>
            <a:r>
              <a:rPr lang="zh-CN" altLang="en-US" sz="2000" b="0" i="0">
                <a:solidFill>
                  <a:schemeClr val="bg1"/>
                </a:solidFill>
                <a:latin typeface="-apple-system"/>
                <a:ea typeface="-apple-system"/>
              </a:rPr>
              <a:t>的字节的和为</a:t>
            </a:r>
            <a:r>
              <a:rPr lang="en-US" altLang="zh-CN" sz="2000" b="0" i="0">
                <a:solidFill>
                  <a:schemeClr val="bg1"/>
                </a:solidFill>
                <a:latin typeface="-apple-system"/>
                <a:ea typeface="-apple-system"/>
              </a:rPr>
              <a:t>0</a:t>
            </a:r>
            <a:endParaRPr lang="en-US" altLang="zh-CN" sz="2000" b="0" i="0">
              <a:solidFill>
                <a:schemeClr val="bg1"/>
              </a:solidFill>
              <a:latin typeface="-apple-system"/>
              <a:ea typeface="-apple-system"/>
            </a:endParaRPr>
          </a:p>
        </p:txBody>
      </p:sp>
      <p:sp>
        <p:nvSpPr>
          <p:cNvPr id="12" name="文本框 11"/>
          <p:cNvSpPr txBox="1"/>
          <p:nvPr/>
        </p:nvSpPr>
        <p:spPr>
          <a:xfrm>
            <a:off x="5901055" y="1929765"/>
            <a:ext cx="5965190" cy="3842385"/>
          </a:xfrm>
          <a:prstGeom prst="rect">
            <a:avLst/>
          </a:prstGeom>
        </p:spPr>
        <p:txBody>
          <a:bodyPr wrap="square">
            <a:noAutofit/>
          </a:bodyPr>
          <a:p>
            <a:pPr marL="0" indent="0">
              <a:spcBef>
                <a:spcPts val="1400"/>
              </a:spcBef>
              <a:spcAft>
                <a:spcPts val="1400"/>
              </a:spcAft>
            </a:pPr>
            <a:r>
              <a:rPr lang="zh-CN" altLang="en-US" sz="2000" b="0" i="0">
                <a:solidFill>
                  <a:schemeClr val="bg1"/>
                </a:solidFill>
                <a:latin typeface="-apple-system"/>
                <a:ea typeface="-apple-system"/>
              </a:rPr>
              <a:t>方案</a:t>
            </a:r>
            <a:r>
              <a:rPr lang="en-US" altLang="zh-CN" sz="2000" b="0" i="0">
                <a:solidFill>
                  <a:schemeClr val="bg1"/>
                </a:solidFill>
                <a:latin typeface="-apple-system"/>
                <a:ea typeface="-apple-system"/>
              </a:rPr>
              <a:t>2</a:t>
            </a:r>
            <a:r>
              <a:rPr lang="zh-CN" altLang="en-US" sz="2000" b="0" i="0">
                <a:solidFill>
                  <a:schemeClr val="bg1"/>
                </a:solidFill>
                <a:latin typeface="-apple-system"/>
                <a:ea typeface="宋体" panose="02010600030101010101" pitchFamily="2" charset="-122"/>
              </a:rPr>
              <a:t>：</a:t>
            </a:r>
            <a:r>
              <a:rPr lang="zh-CN" altLang="en-US" sz="2000" b="0" i="0">
                <a:solidFill>
                  <a:schemeClr val="bg1"/>
                </a:solidFill>
                <a:latin typeface="-apple-system"/>
                <a:ea typeface="-apple-system"/>
              </a:rPr>
              <a:t>可以利用</a:t>
            </a:r>
            <a:r>
              <a:rPr lang="en-US" altLang="zh-CN" sz="2000" b="0" i="0">
                <a:solidFill>
                  <a:schemeClr val="bg1"/>
                </a:solidFill>
                <a:latin typeface="黑体" panose="02010609060101010101" charset="-122"/>
                <a:ea typeface="黑体" panose="02010609060101010101" charset="-122"/>
              </a:rPr>
              <a:t>ACC</a:t>
            </a:r>
            <a:r>
              <a:rPr lang="zh-CN" altLang="en-US" sz="2000" b="0" i="0">
                <a:solidFill>
                  <a:schemeClr val="bg1"/>
                </a:solidFill>
                <a:latin typeface="-apple-system"/>
                <a:ea typeface="-apple-system"/>
              </a:rPr>
              <a:t>（累加器）和</a:t>
            </a:r>
            <a:r>
              <a:rPr lang="en-US" altLang="zh-CN" sz="2000" b="0" i="0">
                <a:solidFill>
                  <a:schemeClr val="bg1"/>
                </a:solidFill>
                <a:latin typeface="黑体" panose="02010609060101010101" charset="-122"/>
                <a:ea typeface="黑体" panose="02010609060101010101" charset="-122"/>
              </a:rPr>
              <a:t>P</a:t>
            </a:r>
            <a:r>
              <a:rPr lang="zh-CN" altLang="en-US" sz="2000" b="0" i="0">
                <a:solidFill>
                  <a:schemeClr val="bg1"/>
                </a:solidFill>
                <a:latin typeface="-apple-system"/>
                <a:ea typeface="-apple-system"/>
              </a:rPr>
              <a:t>（奇偶校验位）</a:t>
            </a:r>
            <a:endParaRPr lang="zh-CN" altLang="en-US" sz="2000" b="0" i="0">
              <a:solidFill>
                <a:schemeClr val="bg1"/>
              </a:solidFill>
              <a:latin typeface="-apple-system"/>
              <a:ea typeface="-apple-system"/>
            </a:endParaRPr>
          </a:p>
          <a:p>
            <a:pPr marL="0" indent="0">
              <a:spcBef>
                <a:spcPts val="1400"/>
              </a:spcBef>
              <a:spcAft>
                <a:spcPts val="1400"/>
              </a:spcAft>
            </a:pPr>
            <a:r>
              <a:rPr lang="zh-CN" sz="2000" b="0" i="0">
                <a:solidFill>
                  <a:schemeClr val="bg1"/>
                </a:solidFill>
                <a:latin typeface="-apple-system"/>
                <a:ea typeface="宋体" panose="02010600030101010101" pitchFamily="2" charset="-122"/>
              </a:rPr>
              <a:t>将需要运算的数值存入</a:t>
            </a:r>
            <a:r>
              <a:rPr lang="en-US" altLang="zh-CN" sz="2000">
                <a:solidFill>
                  <a:schemeClr val="bg1"/>
                </a:solidFill>
                <a:latin typeface="黑体" panose="02010609060101010101" charset="-122"/>
                <a:ea typeface="黑体" panose="02010609060101010101" charset="-122"/>
                <a:sym typeface="+mn-ea"/>
              </a:rPr>
              <a:t>ACC</a:t>
            </a:r>
            <a:r>
              <a:rPr lang="zh-CN" altLang="en-US" sz="2000" b="0" i="0">
                <a:solidFill>
                  <a:schemeClr val="bg1"/>
                </a:solidFill>
                <a:latin typeface="-apple-system"/>
                <a:ea typeface="宋体" panose="02010600030101010101" pitchFamily="2" charset="-122"/>
              </a:rPr>
              <a:t>寄存器</a:t>
            </a:r>
            <a:endParaRPr lang="zh-CN" altLang="en-US" sz="2000" b="0" i="0">
              <a:solidFill>
                <a:schemeClr val="bg1"/>
              </a:solidFill>
              <a:latin typeface="-apple-system"/>
              <a:ea typeface="宋体" panose="02010600030101010101" pitchFamily="2" charset="-122"/>
            </a:endParaRPr>
          </a:p>
          <a:p>
            <a:pPr marL="0" indent="0">
              <a:spcBef>
                <a:spcPts val="1400"/>
              </a:spcBef>
              <a:spcAft>
                <a:spcPts val="1400"/>
              </a:spcAft>
            </a:pPr>
            <a:r>
              <a:rPr lang="zh-CN" altLang="en-US" sz="2000" b="0" i="0">
                <a:solidFill>
                  <a:schemeClr val="bg1"/>
                </a:solidFill>
                <a:latin typeface="-apple-system"/>
                <a:ea typeface="宋体" panose="02010600030101010101" pitchFamily="2" charset="-122"/>
              </a:rPr>
              <a:t>打印读取</a:t>
            </a:r>
            <a:r>
              <a:rPr lang="en-US" altLang="zh-CN" sz="2000">
                <a:solidFill>
                  <a:schemeClr val="bg1"/>
                </a:solidFill>
                <a:latin typeface="黑体" panose="02010609060101010101" charset="-122"/>
                <a:ea typeface="黑体" panose="02010609060101010101" charset="-122"/>
                <a:sym typeface="+mn-ea"/>
              </a:rPr>
              <a:t>P</a:t>
            </a:r>
            <a:r>
              <a:rPr lang="zh-CN" altLang="en-US" sz="2000" b="0" i="0">
                <a:solidFill>
                  <a:schemeClr val="bg1"/>
                </a:solidFill>
                <a:latin typeface="-apple-system"/>
                <a:ea typeface="宋体" panose="02010600030101010101" pitchFamily="2" charset="-122"/>
              </a:rPr>
              <a:t>位用来表示结果中</a:t>
            </a:r>
            <a:r>
              <a:rPr lang="en-US" altLang="zh-CN" sz="2000" b="0" i="0">
                <a:solidFill>
                  <a:schemeClr val="bg1"/>
                </a:solidFill>
                <a:latin typeface="-apple-system"/>
                <a:ea typeface="宋体" panose="02010600030101010101" pitchFamily="2" charset="-122"/>
              </a:rPr>
              <a:t>“1”</a:t>
            </a:r>
            <a:r>
              <a:rPr lang="zh-CN" altLang="en-US" sz="2000" b="0" i="0">
                <a:solidFill>
                  <a:schemeClr val="bg1"/>
                </a:solidFill>
                <a:latin typeface="-apple-system"/>
                <a:ea typeface="宋体" panose="02010600030101010101" pitchFamily="2" charset="-122"/>
              </a:rPr>
              <a:t>的个数是奇数还是偶数。结果等于</a:t>
            </a:r>
            <a:r>
              <a:rPr lang="en-US" altLang="zh-CN" sz="2000" b="0" i="0">
                <a:solidFill>
                  <a:schemeClr val="bg1"/>
                </a:solidFill>
                <a:latin typeface="-apple-system"/>
                <a:ea typeface="宋体" panose="02010600030101010101" pitchFamily="2" charset="-122"/>
              </a:rPr>
              <a:t>1</a:t>
            </a:r>
            <a:r>
              <a:rPr lang="zh-CN" altLang="en-US" sz="2000" b="0" i="0">
                <a:solidFill>
                  <a:schemeClr val="bg1"/>
                </a:solidFill>
                <a:latin typeface="-apple-system"/>
                <a:ea typeface="宋体" panose="02010600030101010101" pitchFamily="2" charset="-122"/>
              </a:rPr>
              <a:t>为奇数！</a:t>
            </a:r>
            <a:endParaRPr lang="zh-CN" altLang="en-US" sz="2000" b="0" i="0">
              <a:solidFill>
                <a:schemeClr val="bg1"/>
              </a:solidFill>
              <a:latin typeface="-apple-system"/>
              <a:ea typeface="宋体" panose="02010600030101010101" pitchFamily="2" charset="-122"/>
            </a:endParaRPr>
          </a:p>
          <a:p>
            <a:pPr marL="0" indent="0">
              <a:lnSpc>
                <a:spcPct val="50000"/>
              </a:lnSpc>
              <a:spcBef>
                <a:spcPts val="1400"/>
              </a:spcBef>
              <a:spcAft>
                <a:spcPts val="1400"/>
              </a:spcAft>
            </a:pPr>
            <a:r>
              <a:rPr lang="en-US" altLang="zh-CN" sz="2000" b="1" i="0">
                <a:solidFill>
                  <a:schemeClr val="bg1"/>
                </a:solidFill>
                <a:latin typeface="黑体" panose="02010609060101010101" charset="-122"/>
                <a:ea typeface="黑体" panose="02010609060101010101" charset="-122"/>
                <a:cs typeface="黑体" panose="02010609060101010101" charset="-122"/>
              </a:rPr>
              <a:t>	ACC = dat;</a:t>
            </a:r>
            <a:endParaRPr lang="en-US" altLang="zh-CN" sz="2000" b="1" i="0">
              <a:solidFill>
                <a:schemeClr val="bg1"/>
              </a:solidFill>
              <a:latin typeface="黑体" panose="02010609060101010101" charset="-122"/>
              <a:ea typeface="黑体" panose="02010609060101010101" charset="-122"/>
              <a:cs typeface="黑体" panose="02010609060101010101" charset="-122"/>
            </a:endParaRPr>
          </a:p>
          <a:p>
            <a:pPr marL="0" indent="0">
              <a:lnSpc>
                <a:spcPct val="50000"/>
              </a:lnSpc>
              <a:spcBef>
                <a:spcPts val="1400"/>
              </a:spcBef>
              <a:spcAft>
                <a:spcPts val="1400"/>
              </a:spcAft>
            </a:pPr>
            <a:r>
              <a:rPr lang="en-US" altLang="zh-CN" sz="2000" b="1" i="0">
                <a:solidFill>
                  <a:schemeClr val="bg1"/>
                </a:solidFill>
                <a:latin typeface="黑体" panose="02010609060101010101" charset="-122"/>
                <a:ea typeface="黑体" panose="02010609060101010101" charset="-122"/>
                <a:cs typeface="黑体" panose="02010609060101010101" charset="-122"/>
              </a:rPr>
              <a:t>	if(P)	</a:t>
            </a:r>
            <a:r>
              <a:rPr lang="en-US" sz="2000" b="1" i="0">
                <a:solidFill>
                  <a:schemeClr val="bg1"/>
                </a:solidFill>
                <a:latin typeface="黑体" panose="02010609060101010101" charset="-122"/>
                <a:ea typeface="黑体" panose="02010609060101010101" charset="-122"/>
                <a:cs typeface="黑体" panose="02010609060101010101" charset="-122"/>
              </a:rPr>
              <a:t>//</a:t>
            </a:r>
            <a:r>
              <a:rPr lang="zh-CN" altLang="en-US" sz="2000" b="1" i="0">
                <a:solidFill>
                  <a:schemeClr val="bg1"/>
                </a:solidFill>
                <a:latin typeface="黑体" panose="02010609060101010101" charset="-122"/>
                <a:ea typeface="黑体" panose="02010609060101010101" charset="-122"/>
                <a:cs typeface="黑体" panose="02010609060101010101" charset="-122"/>
              </a:rPr>
              <a:t>奇数个</a:t>
            </a:r>
            <a:r>
              <a:rPr lang="en-US" altLang="zh-CN" sz="2000" b="1" i="0">
                <a:solidFill>
                  <a:schemeClr val="bg1"/>
                </a:solidFill>
                <a:latin typeface="黑体" panose="02010609060101010101" charset="-122"/>
                <a:ea typeface="黑体" panose="02010609060101010101" charset="-122"/>
                <a:cs typeface="黑体" panose="02010609060101010101" charset="-122"/>
              </a:rPr>
              <a:t>1</a:t>
            </a:r>
            <a:endParaRPr lang="zh-CN" altLang="en-US" sz="2000" b="1" i="0">
              <a:solidFill>
                <a:schemeClr val="bg1"/>
              </a:solidFill>
              <a:latin typeface="黑体" panose="02010609060101010101" charset="-122"/>
              <a:ea typeface="黑体" panose="02010609060101010101" charset="-122"/>
              <a:cs typeface="黑体" panose="02010609060101010101" charset="-122"/>
            </a:endParaRPr>
          </a:p>
          <a:p>
            <a:pPr marL="0" indent="0">
              <a:lnSpc>
                <a:spcPct val="50000"/>
              </a:lnSpc>
              <a:spcBef>
                <a:spcPts val="1400"/>
              </a:spcBef>
              <a:spcAft>
                <a:spcPts val="1400"/>
              </a:spcAft>
            </a:pPr>
            <a:r>
              <a:rPr lang="en-US" altLang="zh-CN" sz="2000" b="1" i="0">
                <a:solidFill>
                  <a:schemeClr val="bg1"/>
                </a:solidFill>
                <a:latin typeface="黑体" panose="02010609060101010101" charset="-122"/>
                <a:ea typeface="黑体" panose="02010609060101010101" charset="-122"/>
                <a:cs typeface="黑体" panose="02010609060101010101" charset="-122"/>
              </a:rPr>
              <a:t>	else	</a:t>
            </a:r>
            <a:r>
              <a:rPr lang="en-US" sz="2000" b="1">
                <a:solidFill>
                  <a:schemeClr val="bg1"/>
                </a:solidFill>
                <a:latin typeface="黑体" panose="02010609060101010101" charset="-122"/>
                <a:ea typeface="黑体" panose="02010609060101010101" charset="-122"/>
                <a:cs typeface="黑体" panose="02010609060101010101" charset="-122"/>
                <a:sym typeface="+mn-ea"/>
              </a:rPr>
              <a:t>//</a:t>
            </a:r>
            <a:r>
              <a:rPr lang="zh-CN" altLang="en-US" sz="2000" b="1">
                <a:solidFill>
                  <a:schemeClr val="bg1"/>
                </a:solidFill>
                <a:latin typeface="黑体" panose="02010609060101010101" charset="-122"/>
                <a:ea typeface="黑体" panose="02010609060101010101" charset="-122"/>
                <a:cs typeface="黑体" panose="02010609060101010101" charset="-122"/>
                <a:sym typeface="+mn-ea"/>
              </a:rPr>
              <a:t>偶数个</a:t>
            </a:r>
            <a:r>
              <a:rPr lang="en-US" altLang="zh-CN" sz="2000" b="1">
                <a:solidFill>
                  <a:schemeClr val="bg1"/>
                </a:solidFill>
                <a:latin typeface="黑体" panose="02010609060101010101" charset="-122"/>
                <a:ea typeface="黑体" panose="02010609060101010101" charset="-122"/>
                <a:cs typeface="黑体" panose="02010609060101010101" charset="-122"/>
                <a:sym typeface="+mn-ea"/>
              </a:rPr>
              <a:t>1</a:t>
            </a:r>
            <a:endParaRPr lang="en-US" altLang="zh-CN" sz="2000" b="1" i="0">
              <a:solidFill>
                <a:schemeClr val="bg1"/>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3"/>
          <p:cNvSpPr txBox="1"/>
          <p:nvPr/>
        </p:nvSpPr>
        <p:spPr>
          <a:xfrm>
            <a:off x="946785" y="523875"/>
            <a:ext cx="7492365" cy="829945"/>
          </a:xfrm>
          <a:prstGeom prst="rect">
            <a:avLst/>
          </a:prstGeom>
          <a:noFill/>
        </p:spPr>
        <p:txBody>
          <a:bodyPr wrap="square" rtlCol="0">
            <a:spAutoFit/>
          </a:bodyPr>
          <a:lstStyle>
            <a:defPPr>
              <a:defRPr lang="zh-CN"/>
            </a:defPPr>
            <a:lvl1pPr algn="dist">
              <a:defRPr sz="6000" b="1">
                <a:solidFill>
                  <a:srgbClr val="0446C0"/>
                </a:solidFill>
                <a:latin typeface="方正清刻本悦宋简体" panose="02000000000000000000" pitchFamily="2" charset="-122"/>
                <a:ea typeface="方正清刻本悦宋简体" panose="02000000000000000000" pitchFamily="2" charset="-122"/>
              </a:defRPr>
            </a:lvl1pPr>
          </a:lstStyle>
          <a:p>
            <a:pPr algn="l"/>
            <a:r>
              <a:rPr lang="zh-CN" altLang="en-US" sz="2400">
                <a:solidFill>
                  <a:schemeClr val="bg1"/>
                </a:solidFill>
                <a:sym typeface="+mn-ea"/>
              </a:rPr>
              <a:t>串口通信的奇偶校验</a:t>
            </a:r>
            <a:endParaRPr lang="zh-CN" sz="2400" b="0" dirty="0">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a:p>
            <a:pPr algn="l"/>
            <a:endParaRPr lang="zh-CN" sz="2400" b="0" dirty="0">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4" name="图片 3"/>
          <p:cNvPicPr>
            <a:picLocks noChangeAspect="1"/>
          </p:cNvPicPr>
          <p:nvPr/>
        </p:nvPicPr>
        <p:blipFill>
          <a:blip r:embed="rId1"/>
          <a:stretch>
            <a:fillRect/>
          </a:stretch>
        </p:blipFill>
        <p:spPr>
          <a:xfrm>
            <a:off x="90805" y="1353820"/>
            <a:ext cx="5993130" cy="2421890"/>
          </a:xfrm>
          <a:prstGeom prst="rect">
            <a:avLst/>
          </a:prstGeom>
        </p:spPr>
      </p:pic>
      <p:pic>
        <p:nvPicPr>
          <p:cNvPr id="7" name="图片 6"/>
          <p:cNvPicPr>
            <a:picLocks noChangeAspect="1"/>
          </p:cNvPicPr>
          <p:nvPr/>
        </p:nvPicPr>
        <p:blipFill>
          <a:blip r:embed="rId2"/>
          <a:stretch>
            <a:fillRect/>
          </a:stretch>
        </p:blipFill>
        <p:spPr>
          <a:xfrm>
            <a:off x="6170930" y="1353820"/>
            <a:ext cx="5640705" cy="5038725"/>
          </a:xfrm>
          <a:prstGeom prst="rect">
            <a:avLst/>
          </a:prstGeom>
        </p:spPr>
      </p:pic>
      <p:sp>
        <p:nvSpPr>
          <p:cNvPr id="9" name="文本框 8"/>
          <p:cNvSpPr txBox="1"/>
          <p:nvPr/>
        </p:nvSpPr>
        <p:spPr>
          <a:xfrm>
            <a:off x="90805" y="3994785"/>
            <a:ext cx="5688965" cy="1282065"/>
          </a:xfrm>
          <a:prstGeom prst="rect">
            <a:avLst/>
          </a:prstGeom>
          <a:noFill/>
        </p:spPr>
        <p:txBody>
          <a:bodyPr wrap="square" rtlCol="0" anchor="t">
            <a:noAutofit/>
          </a:bodyPr>
          <a:p>
            <a:r>
              <a:rPr lang="zh-CN" sz="2400">
                <a:solidFill>
                  <a:schemeClr val="bg1"/>
                </a:solidFill>
                <a:sym typeface="+mn-ea"/>
              </a:rPr>
              <a:t>任务</a:t>
            </a:r>
            <a:r>
              <a:rPr lang="en-US" altLang="zh-CN" sz="2400">
                <a:solidFill>
                  <a:schemeClr val="bg1"/>
                </a:solidFill>
                <a:sym typeface="+mn-ea"/>
              </a:rPr>
              <a:t>1</a:t>
            </a:r>
            <a:r>
              <a:rPr lang="zh-CN" altLang="en-US" sz="2400">
                <a:solidFill>
                  <a:schemeClr val="bg1"/>
                </a:solidFill>
                <a:sym typeface="+mn-ea"/>
              </a:rPr>
              <a:t>：使用奇校验，</a:t>
            </a:r>
            <a:r>
              <a:rPr lang="en-US" altLang="zh-CN" sz="2400">
                <a:solidFill>
                  <a:schemeClr val="bg1"/>
                </a:solidFill>
                <a:sym typeface="+mn-ea"/>
              </a:rPr>
              <a:t>8</a:t>
            </a:r>
            <a:r>
              <a:rPr lang="zh-CN" altLang="en-US" sz="2400">
                <a:solidFill>
                  <a:schemeClr val="bg1"/>
                </a:solidFill>
                <a:sym typeface="+mn-ea"/>
              </a:rPr>
              <a:t>位数据位，</a:t>
            </a:r>
            <a:r>
              <a:rPr lang="en-US" altLang="zh-CN" sz="2400">
                <a:solidFill>
                  <a:schemeClr val="bg1"/>
                </a:solidFill>
                <a:sym typeface="+mn-ea"/>
              </a:rPr>
              <a:t>1</a:t>
            </a:r>
            <a:r>
              <a:rPr lang="zh-CN" altLang="en-US" sz="2400">
                <a:solidFill>
                  <a:schemeClr val="bg1"/>
                </a:solidFill>
                <a:sym typeface="+mn-ea"/>
              </a:rPr>
              <a:t>位停止位的数据，</a:t>
            </a:r>
            <a:r>
              <a:rPr lang="zh-CN" sz="2400">
                <a:solidFill>
                  <a:schemeClr val="bg1"/>
                </a:solidFill>
                <a:sym typeface="+mn-ea"/>
              </a:rPr>
              <a:t>发送</a:t>
            </a:r>
            <a:r>
              <a:rPr lang="en-US" altLang="zh-CN" sz="2400">
                <a:solidFill>
                  <a:schemeClr val="bg1"/>
                </a:solidFill>
                <a:sym typeface="+mn-ea"/>
              </a:rPr>
              <a:t>OPEN\r\n</a:t>
            </a:r>
            <a:r>
              <a:rPr lang="zh-CN" altLang="en-US" sz="2400">
                <a:solidFill>
                  <a:schemeClr val="bg1"/>
                </a:solidFill>
                <a:sym typeface="+mn-ea"/>
              </a:rPr>
              <a:t>打开数码管，数码管显示</a:t>
            </a:r>
            <a:r>
              <a:rPr lang="en-US" altLang="zh-CN" sz="2400">
                <a:solidFill>
                  <a:schemeClr val="bg1"/>
                </a:solidFill>
                <a:sym typeface="+mn-ea"/>
              </a:rPr>
              <a:t>“- - - -“</a:t>
            </a:r>
            <a:endParaRPr lang="en-US" altLang="zh-CN" sz="2400">
              <a:solidFill>
                <a:schemeClr val="bg1"/>
              </a:solidFill>
              <a:sym typeface="+mn-ea"/>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3"/>
          <p:cNvSpPr txBox="1"/>
          <p:nvPr/>
        </p:nvSpPr>
        <p:spPr>
          <a:xfrm>
            <a:off x="946785" y="523875"/>
            <a:ext cx="7492365" cy="460375"/>
          </a:xfrm>
          <a:prstGeom prst="rect">
            <a:avLst/>
          </a:prstGeom>
          <a:noFill/>
        </p:spPr>
        <p:txBody>
          <a:bodyPr wrap="square" rtlCol="0">
            <a:spAutoFit/>
          </a:bodyPr>
          <a:lstStyle>
            <a:defPPr>
              <a:defRPr lang="zh-CN"/>
            </a:defPPr>
            <a:lvl1pPr algn="dist">
              <a:defRPr sz="6000" b="1">
                <a:solidFill>
                  <a:srgbClr val="0446C0"/>
                </a:solidFill>
                <a:latin typeface="方正清刻本悦宋简体" panose="02000000000000000000" pitchFamily="2" charset="-122"/>
                <a:ea typeface="方正清刻本悦宋简体" panose="02000000000000000000" pitchFamily="2" charset="-122"/>
              </a:defRPr>
            </a:lvl1pPr>
          </a:lstStyle>
          <a:p>
            <a:pPr algn="l"/>
            <a:r>
              <a:rPr lang="zh-CN" sz="2400">
                <a:solidFill>
                  <a:schemeClr val="bg1"/>
                </a:solidFill>
                <a:sym typeface="+mn-ea"/>
              </a:rPr>
              <a:t>串口通信的</a:t>
            </a:r>
            <a:r>
              <a:rPr lang="zh-CN" sz="2400">
                <a:solidFill>
                  <a:schemeClr val="bg1"/>
                </a:solidFill>
                <a:sym typeface="+mn-ea"/>
              </a:rPr>
              <a:t>超时</a:t>
            </a:r>
            <a:r>
              <a:rPr lang="zh-CN" sz="2400">
                <a:solidFill>
                  <a:schemeClr val="bg1"/>
                </a:solidFill>
                <a:sym typeface="+mn-ea"/>
              </a:rPr>
              <a:t>中断</a:t>
            </a:r>
            <a:endParaRPr lang="zh-CN" sz="2400" b="0" dirty="0">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 name="文本框 1"/>
          <p:cNvSpPr txBox="1"/>
          <p:nvPr/>
        </p:nvSpPr>
        <p:spPr>
          <a:xfrm>
            <a:off x="542925" y="1373505"/>
            <a:ext cx="10969625" cy="4092575"/>
          </a:xfrm>
          <a:prstGeom prst="rect">
            <a:avLst/>
          </a:prstGeom>
          <a:noFill/>
        </p:spPr>
        <p:txBody>
          <a:bodyPr wrap="square" rtlCol="0" anchor="t">
            <a:spAutoFit/>
          </a:bodyPr>
          <a:p>
            <a:r>
              <a:rPr lang="zh-CN" altLang="en-US" sz="2000">
                <a:solidFill>
                  <a:schemeClr val="bg1"/>
                </a:solidFill>
                <a:sym typeface="+mn-ea"/>
              </a:rPr>
              <a:t>当我们在做串口接收的程序的时候，往往需要当接收到一串数据的时候需要及时的响应。但是响应的第一步就是我们得先判断这一包数据是否已经接收完成，必须要接收完成了才能进行下一步动作；</a:t>
            </a:r>
            <a:endParaRPr lang="zh-CN" altLang="en-US" sz="2000">
              <a:solidFill>
                <a:schemeClr val="bg1"/>
              </a:solidFill>
              <a:sym typeface="+mn-ea"/>
            </a:endParaRPr>
          </a:p>
          <a:p>
            <a:r>
              <a:rPr lang="en-US" altLang="zh-CN" sz="2000">
                <a:solidFill>
                  <a:schemeClr val="bg1"/>
                </a:solidFill>
                <a:sym typeface="+mn-ea"/>
              </a:rPr>
              <a:t>    </a:t>
            </a:r>
            <a:r>
              <a:rPr lang="zh-CN" altLang="en-US" sz="2000">
                <a:solidFill>
                  <a:schemeClr val="bg1"/>
                </a:solidFill>
                <a:sym typeface="+mn-ea"/>
              </a:rPr>
              <a:t>案例一：常见的</a:t>
            </a:r>
            <a:r>
              <a:rPr lang="en-US" altLang="zh-CN" sz="2000">
                <a:solidFill>
                  <a:schemeClr val="bg1"/>
                </a:solidFill>
                <a:sym typeface="+mn-ea"/>
              </a:rPr>
              <a:t>AT</a:t>
            </a:r>
            <a:r>
              <a:rPr lang="zh-CN" altLang="en-US" sz="2000">
                <a:solidFill>
                  <a:schemeClr val="bg1"/>
                </a:solidFill>
                <a:sym typeface="+mn-ea"/>
              </a:rPr>
              <a:t>指令集，带固定帧尾的数据。假设我们用单片机模拟一个</a:t>
            </a:r>
            <a:r>
              <a:rPr lang="en-US" altLang="zh-CN" sz="2000">
                <a:solidFill>
                  <a:schemeClr val="bg1"/>
                </a:solidFill>
                <a:sym typeface="+mn-ea"/>
              </a:rPr>
              <a:t>ESP</a:t>
            </a:r>
            <a:r>
              <a:rPr lang="zh-CN" altLang="en-US" sz="2000">
                <a:solidFill>
                  <a:schemeClr val="bg1"/>
                </a:solidFill>
                <a:sym typeface="+mn-ea"/>
              </a:rPr>
              <a:t>的模块，是不是当串口发来一个</a:t>
            </a:r>
            <a:r>
              <a:rPr lang="en-US" altLang="zh-CN" sz="2000">
                <a:solidFill>
                  <a:schemeClr val="bg1"/>
                </a:solidFill>
                <a:sym typeface="+mn-ea"/>
              </a:rPr>
              <a:t>"AT\r\n"</a:t>
            </a:r>
            <a:r>
              <a:rPr lang="zh-CN" altLang="en-US" sz="2000">
                <a:solidFill>
                  <a:schemeClr val="bg1"/>
                </a:solidFill>
                <a:sym typeface="+mn-ea"/>
              </a:rPr>
              <a:t>的时候需要回应一个</a:t>
            </a:r>
            <a:r>
              <a:rPr lang="en-US" altLang="zh-CN" sz="2000">
                <a:solidFill>
                  <a:schemeClr val="bg1"/>
                </a:solidFill>
                <a:sym typeface="+mn-ea"/>
              </a:rPr>
              <a:t>"OK\r\n";</a:t>
            </a:r>
            <a:r>
              <a:rPr lang="zh-CN" altLang="en-US" sz="2000">
                <a:solidFill>
                  <a:schemeClr val="bg1"/>
                </a:solidFill>
                <a:sym typeface="+mn-ea"/>
              </a:rPr>
              <a:t>这个可以串口接收函数里判断结尾是不是</a:t>
            </a:r>
            <a:r>
              <a:rPr lang="en-US" altLang="zh-CN" sz="2000">
                <a:solidFill>
                  <a:schemeClr val="bg1"/>
                </a:solidFill>
                <a:sym typeface="+mn-ea"/>
              </a:rPr>
              <a:t>"\r\n"</a:t>
            </a:r>
            <a:r>
              <a:rPr lang="zh-CN" altLang="en-US" sz="2000">
                <a:solidFill>
                  <a:schemeClr val="bg1"/>
                </a:solidFill>
                <a:sym typeface="+mn-ea"/>
              </a:rPr>
              <a:t>，监测到这个才是结尾。</a:t>
            </a:r>
            <a:endParaRPr lang="zh-CN" altLang="en-US" sz="2000">
              <a:solidFill>
                <a:schemeClr val="bg1"/>
              </a:solidFill>
              <a:sym typeface="+mn-ea"/>
            </a:endParaRPr>
          </a:p>
          <a:p>
            <a:r>
              <a:rPr lang="en-US" altLang="zh-CN" sz="2000">
                <a:solidFill>
                  <a:schemeClr val="bg1"/>
                </a:solidFill>
                <a:sym typeface="+mn-ea"/>
              </a:rPr>
              <a:t>    </a:t>
            </a:r>
            <a:r>
              <a:rPr lang="zh-CN" altLang="en-US" sz="2000">
                <a:solidFill>
                  <a:schemeClr val="bg1"/>
                </a:solidFill>
                <a:sym typeface="+mn-ea"/>
              </a:rPr>
              <a:t>案例二：串口接收定长输出，每一包的数据都是固定的字节，接受到这个长度的数据就是这一包结束了。</a:t>
            </a:r>
            <a:endParaRPr lang="zh-CN" altLang="en-US" sz="2000">
              <a:solidFill>
                <a:schemeClr val="bg1"/>
              </a:solidFill>
              <a:sym typeface="+mn-ea"/>
            </a:endParaRPr>
          </a:p>
          <a:p>
            <a:r>
              <a:rPr lang="en-US" altLang="zh-CN" sz="2000">
                <a:solidFill>
                  <a:schemeClr val="bg1"/>
                </a:solidFill>
                <a:sym typeface="+mn-ea"/>
              </a:rPr>
              <a:t>    </a:t>
            </a:r>
            <a:r>
              <a:rPr lang="zh-CN" altLang="en-US" sz="2000">
                <a:solidFill>
                  <a:schemeClr val="bg1"/>
                </a:solidFill>
                <a:sym typeface="+mn-ea"/>
              </a:rPr>
              <a:t>案例三：每一帧的数据里包含数据长度，比如每一包数据的第一个字节是长度，长度多长后面就跟几个字节的数据。</a:t>
            </a:r>
            <a:endParaRPr lang="zh-CN" altLang="en-US" sz="2000">
              <a:solidFill>
                <a:schemeClr val="bg1"/>
              </a:solidFill>
              <a:sym typeface="+mn-ea"/>
            </a:endParaRPr>
          </a:p>
          <a:p>
            <a:r>
              <a:rPr lang="en-US" altLang="zh-CN" sz="2000">
                <a:solidFill>
                  <a:schemeClr val="bg1"/>
                </a:solidFill>
                <a:sym typeface="+mn-ea"/>
              </a:rPr>
              <a:t>    </a:t>
            </a:r>
            <a:r>
              <a:rPr lang="zh-CN" altLang="en-US" sz="2000">
                <a:solidFill>
                  <a:schemeClr val="bg1"/>
                </a:solidFill>
                <a:sym typeface="+mn-ea"/>
              </a:rPr>
              <a:t>上面的几种常见案例虽然都能实现数据的完整接收，但是在实际使用的时候数据包里有没有长度，有没有固定帧尾都不是我们做从机的时候能决定的，那我们怎么样才能用最好的办法来判断一个数据包也没有接收完成呢！答案是有的</a:t>
            </a:r>
            <a:r>
              <a:rPr lang="en-US" altLang="zh-CN" sz="2000">
                <a:solidFill>
                  <a:schemeClr val="bg1"/>
                </a:solidFill>
                <a:sym typeface="+mn-ea"/>
              </a:rPr>
              <a:t>————</a:t>
            </a:r>
            <a:r>
              <a:rPr lang="zh-CN" altLang="en-US" sz="2000">
                <a:solidFill>
                  <a:schemeClr val="bg1"/>
                </a:solidFill>
                <a:sym typeface="+mn-ea"/>
              </a:rPr>
              <a:t>串口超时中断。</a:t>
            </a:r>
            <a:endParaRPr lang="zh-CN" altLang="en-US" sz="2000">
              <a:solidFill>
                <a:schemeClr val="bg1"/>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commondata" val="eyJoZGlkIjoiZjU5NWVlNzczNTRhM2YxMDI2Y2FiYjU1MjZkNzEzODY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2841</Words>
  <Application>WPS 演示</Application>
  <PresentationFormat>宽屏</PresentationFormat>
  <Paragraphs>124</Paragraphs>
  <Slides>14</Slides>
  <Notes>0</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14</vt:i4>
      </vt:variant>
    </vt:vector>
  </HeadingPairs>
  <TitlesOfParts>
    <vt:vector size="30" baseType="lpstr">
      <vt:lpstr>Arial</vt:lpstr>
      <vt:lpstr>宋体</vt:lpstr>
      <vt:lpstr>Wingdings</vt:lpstr>
      <vt:lpstr>微软雅黑</vt:lpstr>
      <vt:lpstr>Calibri</vt:lpstr>
      <vt:lpstr>方正清刻本悦宋简体</vt:lpstr>
      <vt:lpstr>黑体</vt:lpstr>
      <vt:lpstr>-apple-system</vt:lpstr>
      <vt:lpstr>SWAstro</vt:lpstr>
      <vt:lpstr>Arial</vt:lpstr>
      <vt:lpstr>Tahoma</vt:lpstr>
      <vt:lpstr>等线</vt:lpstr>
      <vt:lpstr>Arial Unicode MS</vt:lpstr>
      <vt:lpstr>Office 主题​​</vt:lpstr>
      <vt:lpstr>1_自定义设计方案</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大饼 王</dc:creator>
  <cp:lastModifiedBy>露从今夜白</cp:lastModifiedBy>
  <cp:revision>39</cp:revision>
  <dcterms:created xsi:type="dcterms:W3CDTF">2024-11-18T12:08:00Z</dcterms:created>
  <dcterms:modified xsi:type="dcterms:W3CDTF">2025-02-26T18:52:42Z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FE714F422BB243FB80D58AE3EFD12CE2_12</vt:lpwstr>
  </property>
  <property fmtid="{D5CDD505-2E9C-101B-9397-08002B2CF9AE}" pid="3" name="KSOProductBuildVer">
    <vt:lpwstr>2052-12.1.0.20305</vt:lpwstr>
  </property>
</Properties>
</file>