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256" r:id="rId4"/>
    <p:sldId id="257" r:id="rId5"/>
    <p:sldId id="496" r:id="rId7"/>
    <p:sldId id="544" r:id="rId8"/>
    <p:sldId id="573" r:id="rId9"/>
    <p:sldId id="574" r:id="rId10"/>
    <p:sldId id="543" r:id="rId11"/>
    <p:sldId id="575" r:id="rId12"/>
    <p:sldId id="576" r:id="rId13"/>
    <p:sldId id="582" r:id="rId14"/>
    <p:sldId id="577" r:id="rId15"/>
    <p:sldId id="578" r:id="rId16"/>
    <p:sldId id="581" r:id="rId17"/>
    <p:sldId id="588" r:id="rId18"/>
    <p:sldId id="583" r:id="rId19"/>
    <p:sldId id="589" r:id="rId20"/>
    <p:sldId id="591" r:id="rId21"/>
    <p:sldId id="592" r:id="rId22"/>
    <p:sldId id="311" r:id="rId23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2" userDrawn="1">
          <p15:clr>
            <a:srgbClr val="A4A3A4"/>
          </p15:clr>
        </p15:guide>
        <p15:guide id="2" pos="29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082"/>
        <p:guide pos="2944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7" Type="http://schemas.openxmlformats.org/officeDocument/2006/relationships/tags" Target="tags/tag16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0.x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tags" Target="../tags/tag10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3073"/>
          <p:cNvSpPr>
            <a:spLocks noGrp="1"/>
          </p:cNvSpPr>
          <p:nvPr>
            <p:ph type="ctrTitle"/>
          </p:nvPr>
        </p:nvSpPr>
        <p:spPr>
          <a:xfrm>
            <a:off x="115888" y="1916113"/>
            <a:ext cx="8980487" cy="1262062"/>
          </a:xfrm>
        </p:spPr>
        <p:txBody>
          <a:bodyPr anchor="ctr" anchorCtr="0"/>
          <a:p>
            <a:pPr defTabSz="914400">
              <a:buClrTx/>
              <a:buSzTx/>
              <a:buFontTx/>
              <a:buNone/>
            </a:pPr>
            <a: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STC MCU</a:t>
            </a:r>
            <a:r>
              <a:rPr lang="zh-CN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研讨会</a:t>
            </a:r>
            <a:b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    </a:t>
            </a:r>
            <a: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——</a:t>
            </a:r>
            <a:r>
              <a:rPr lang="en-US" altLang="zh-CN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USB</a:t>
            </a:r>
            <a:endParaRPr lang="zh-CN" altLang="en-US" sz="4800" b="1" kern="1200" baseline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5580063" y="5734050"/>
            <a:ext cx="3333750" cy="700088"/>
          </a:xfrm>
        </p:spPr>
        <p:txBody>
          <a:bodyPr anchor="t" anchorCtr="0"/>
          <a:p>
            <a:pPr defTabSz="914400">
              <a:buClrTx/>
              <a:buSzTx/>
              <a:buFontTx/>
            </a:pPr>
            <a:r>
              <a:rPr lang="zh-CN" altLang="zh-CN" sz="32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主讲人：冲哥</a:t>
            </a:r>
            <a:endParaRPr lang="zh-CN" altLang="zh-CN" sz="32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7" name="副标题 3074"/>
          <p:cNvSpPr>
            <a:spLocks noGrp="1"/>
          </p:cNvSpPr>
          <p:nvPr/>
        </p:nvSpPr>
        <p:spPr>
          <a:xfrm>
            <a:off x="539750" y="3645535"/>
            <a:ext cx="7950200" cy="120205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详情请登录官网查询：www.STCAI.com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Tx/>
              <a:buFontTx/>
            </a:pPr>
            <a:r>
              <a:rPr altLang="zh-CN" sz="2000">
                <a:solidFill>
                  <a:schemeClr val="bg1"/>
                </a:solidFill>
                <a:latin typeface="Arial" panose="020B0604020202020204" pitchFamily="34" charset="0"/>
              </a:rPr>
              <a:t>有任何疑问可在  www.STCAIMCU.com 全球32位8051爱好者互助交流社区论坛提问</a:t>
            </a:r>
            <a:endParaRPr altLang="zh-CN" sz="20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spcBef>
                <a:spcPct val="20000"/>
              </a:spcBef>
              <a:buClrTx/>
              <a:buFontTx/>
            </a:pP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 3073"/>
          <p:cNvSpPr>
            <a:spLocks noGrp="1"/>
          </p:cNvSpPr>
          <p:nvPr>
            <p:ph type="ctrTitle"/>
          </p:nvPr>
        </p:nvSpPr>
        <p:spPr>
          <a:xfrm>
            <a:off x="395605" y="116840"/>
            <a:ext cx="8070850" cy="772160"/>
          </a:xfrm>
        </p:spPr>
        <p:txBody>
          <a:bodyPr anchor="ctr" anchorCtr="0"/>
          <a:p>
            <a:pPr defTabSz="914400">
              <a:buClrTx/>
              <a:buSzTx/>
              <a:buFontTx/>
              <a:buNone/>
            </a:pPr>
            <a:r>
              <a:rPr lang="zh-CN" altLang="en-US" sz="440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摘要</a:t>
            </a:r>
            <a:endParaRPr lang="zh-CN" altLang="en-US" sz="4400" kern="1200" baseline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099" name="副标题 3074"/>
          <p:cNvSpPr>
            <a:spLocks noGrp="1"/>
          </p:cNvSpPr>
          <p:nvPr>
            <p:ph type="subTitle" idx="1"/>
          </p:nvPr>
        </p:nvSpPr>
        <p:spPr>
          <a:xfrm>
            <a:off x="251460" y="836930"/>
            <a:ext cx="8651875" cy="3825875"/>
          </a:xfrm>
        </p:spPr>
        <p:txBody>
          <a:bodyPr anchor="t" anchorCtr="0"/>
          <a:p>
            <a:pPr algn="l" defTabSz="914400">
              <a:buClrTx/>
              <a:buSzTx/>
              <a:buFontTx/>
            </a:pPr>
            <a:r>
              <a:rPr 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1.USB-CDC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虚拟串口应用</a:t>
            </a:r>
            <a:endParaRPr sz="24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indent="457200" algn="l" defTabSz="914400">
              <a:buClrTx/>
              <a:buSzTx/>
              <a:buFontTx/>
            </a:pPr>
            <a:r>
              <a: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① </a:t>
            </a:r>
            <a:r>
              <a:rPr 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USB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库文件下载和工程搭建</a:t>
            </a:r>
            <a:r>
              <a:rPr lang="en-US" altLang="zh-CN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，快速开发</a:t>
            </a:r>
            <a:r>
              <a: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；</a:t>
            </a:r>
            <a:endParaRPr sz="24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indent="457200" algn="l" defTabSz="914400">
              <a:buClrTx/>
              <a:buSzTx/>
              <a:buFontTx/>
            </a:pPr>
            <a:r>
              <a: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② </a:t>
            </a:r>
            <a:r>
              <a:rPr lang="zh-CN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基于</a:t>
            </a:r>
            <a:r>
              <a:rPr lang="en-US" altLang="zh-CN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LIB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库的</a:t>
            </a:r>
            <a:r>
              <a:rPr lang="en-US" altLang="zh-CN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USB-CDC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串口中断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通信</a:t>
            </a:r>
            <a:r>
              <a: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；</a:t>
            </a:r>
            <a:endParaRPr sz="24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③ 基于CDC串口的Printf函数，给你的串口</a:t>
            </a:r>
            <a:r>
              <a:rPr lang="zh-CN" sz="2400">
                <a:solidFill>
                  <a:schemeClr val="bg1"/>
                </a:solidFill>
                <a:sym typeface="+mn-ea"/>
              </a:rPr>
              <a:t>无限</a:t>
            </a:r>
            <a:r>
              <a:rPr sz="2400">
                <a:solidFill>
                  <a:schemeClr val="bg1"/>
                </a:solidFill>
                <a:sym typeface="+mn-ea"/>
              </a:rPr>
              <a:t>可能</a:t>
            </a:r>
            <a:r>
              <a:rPr lang="en-US" sz="2400">
                <a:solidFill>
                  <a:schemeClr val="bg1"/>
                </a:solidFill>
                <a:sym typeface="+mn-ea"/>
              </a:rPr>
              <a:t>!</a:t>
            </a:r>
            <a:endParaRPr lang="en-US" sz="2400">
              <a:solidFill>
                <a:schemeClr val="bg1"/>
              </a:solidFill>
              <a:sym typeface="+mn-ea"/>
            </a:endParaRPr>
          </a:p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④</a:t>
            </a:r>
            <a:r>
              <a:rPr lang="en-US" sz="2400">
                <a:solidFill>
                  <a:schemeClr val="bg1"/>
                </a:solidFill>
                <a:sym typeface="+mn-ea"/>
              </a:rPr>
              <a:t> </a:t>
            </a:r>
            <a:r>
              <a:rPr sz="2400">
                <a:solidFill>
                  <a:schemeClr val="bg1"/>
                </a:solidFill>
                <a:sym typeface="+mn-ea"/>
              </a:rPr>
              <a:t>通过CDC串口发送特定指令获取参数</a:t>
            </a:r>
            <a:endParaRPr sz="2400">
              <a:solidFill>
                <a:schemeClr val="bg1"/>
              </a:solidFill>
              <a:sym typeface="+mn-ea"/>
            </a:endParaRPr>
          </a:p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⑤</a:t>
            </a:r>
            <a:r>
              <a:rPr lang="en-US" sz="2400">
                <a:solidFill>
                  <a:schemeClr val="bg1"/>
                </a:solidFill>
                <a:sym typeface="+mn-ea"/>
              </a:rPr>
              <a:t> 基于LIB库的简易USB-CDC转串口</a:t>
            </a:r>
            <a:endParaRPr lang="en-US" sz="2400">
              <a:solidFill>
                <a:schemeClr val="bg1"/>
              </a:solidFill>
              <a:sym typeface="+mn-ea"/>
            </a:endParaRPr>
          </a:p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⑥</a:t>
            </a:r>
            <a:r>
              <a:rPr lang="en-US" sz="2400">
                <a:solidFill>
                  <a:schemeClr val="bg1"/>
                </a:solidFill>
                <a:sym typeface="+mn-ea"/>
              </a:rPr>
              <a:t> CDC转双串口串口,CDC转下载器</a:t>
            </a:r>
            <a:endParaRPr lang="en-US" sz="2400">
              <a:solidFill>
                <a:schemeClr val="bg1"/>
              </a:solidFill>
              <a:sym typeface="+mn-ea"/>
            </a:endParaRPr>
          </a:p>
          <a:p>
            <a:pPr algn="l" defTabSz="914400">
              <a:buClrTx/>
              <a:buSzTx/>
              <a:buFontTx/>
            </a:pPr>
            <a:r>
              <a:rPr 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2.USB-HID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应用</a:t>
            </a:r>
            <a:endParaRPr lang="zh-CN" altLang="en-US" sz="2400">
              <a:solidFill>
                <a:schemeClr val="bg1"/>
              </a:solidFill>
              <a:sym typeface="+mn-ea"/>
            </a:endParaRPr>
          </a:p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①</a:t>
            </a:r>
            <a:r>
              <a:rPr lang="en-US" sz="2400">
                <a:solidFill>
                  <a:schemeClr val="bg1"/>
                </a:solidFill>
                <a:sym typeface="+mn-ea"/>
              </a:rPr>
              <a:t> HID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通信</a:t>
            </a:r>
            <a:endParaRPr lang="zh-CN" altLang="en-US" sz="2400">
              <a:solidFill>
                <a:schemeClr val="bg1"/>
              </a:solidFill>
              <a:sym typeface="+mn-ea"/>
            </a:endParaRPr>
          </a:p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②</a:t>
            </a:r>
            <a:r>
              <a:rPr lang="en-US" sz="2400">
                <a:solidFill>
                  <a:schemeClr val="bg1"/>
                </a:solidFill>
                <a:sym typeface="+mn-ea"/>
              </a:rPr>
              <a:t> HID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键盘</a:t>
            </a:r>
            <a:endParaRPr lang="en-US" sz="24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algn="l" defTabSz="914400">
              <a:buClrTx/>
              <a:buSzTx/>
              <a:buFontTx/>
            </a:pPr>
            <a:r>
              <a:rPr 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3.</a:t>
            </a:r>
            <a:r>
              <a:rPr lang="en-US" altLang="zh-CN" sz="2400">
                <a:solidFill>
                  <a:schemeClr val="bg1"/>
                </a:solidFill>
                <a:sym typeface="+mn-ea"/>
              </a:rPr>
              <a:t>WINUSB</a:t>
            </a:r>
            <a:endParaRPr sz="24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algn="l" defTabSz="914400">
              <a:buClrTx/>
              <a:buSzTx/>
              <a:buFontTx/>
            </a:pPr>
            <a:r>
              <a:rPr 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4.</a:t>
            </a:r>
            <a:r>
              <a:rPr lang="en-US" sz="2400">
                <a:solidFill>
                  <a:schemeClr val="bg1"/>
                </a:solidFill>
                <a:sym typeface="+mn-ea"/>
              </a:rPr>
              <a:t>MSC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做虚拟</a:t>
            </a:r>
            <a:r>
              <a:rPr lang="en-US" altLang="zh-CN" sz="2400">
                <a:solidFill>
                  <a:schemeClr val="bg1"/>
                </a:solidFill>
                <a:sym typeface="+mn-ea"/>
              </a:rPr>
              <a:t>U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盘</a:t>
            </a:r>
            <a:endParaRPr lang="zh-CN" altLang="en-US" sz="2400">
              <a:solidFill>
                <a:schemeClr val="bg1"/>
              </a:solidFill>
              <a:sym typeface="+mn-ea"/>
            </a:endParaRPr>
          </a:p>
          <a:p>
            <a:pPr algn="l" defTabSz="914400">
              <a:buClrTx/>
              <a:buSzTx/>
              <a:buFontTx/>
            </a:pPr>
            <a:r>
              <a:rPr 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5.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基于</a:t>
            </a:r>
            <a:r>
              <a:rPr lang="en-US" altLang="zh-CN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USB-CDC</a:t>
            </a:r>
            <a:r>
              <a:rPr lang="zh-CN" altLang="en-US"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虚拟串口的串口绘图应用</a:t>
            </a:r>
            <a:endParaRPr lang="zh-CN" altLang="en-US" sz="24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olidFill>
                  <a:schemeClr val="tx1"/>
                </a:solidFill>
                <a:sym typeface="+mn-ea"/>
              </a:rPr>
              <a:t>STC</a:t>
            </a:r>
            <a:r>
              <a:rPr lang="zh-CN" altLang="en-US" sz="2000" b="1">
                <a:solidFill>
                  <a:schemeClr val="tx1"/>
                </a:solidFill>
                <a:sym typeface="+mn-ea"/>
              </a:rPr>
              <a:t>官网</a:t>
            </a:r>
            <a:r>
              <a:rPr lang="zh-CN" altLang="zh-CN" sz="2000" b="1">
                <a:solidFill>
                  <a:schemeClr val="tx1"/>
                </a:solidFill>
                <a:sym typeface="+mn-ea"/>
              </a:rPr>
              <a:t>：www.STCAI.com</a:t>
            </a:r>
            <a:r>
              <a:rPr lang="en-US" altLang="zh-CN" sz="2000" b="1">
                <a:solidFill>
                  <a:schemeClr val="tx1"/>
                </a:solidFill>
                <a:sym typeface="+mn-ea"/>
              </a:rPr>
              <a:t>        STC</a:t>
            </a:r>
            <a:r>
              <a:rPr lang="zh-CN" altLang="en-US" sz="2000" b="1">
                <a:solidFill>
                  <a:schemeClr val="tx1"/>
                </a:solidFill>
                <a:sym typeface="+mn-ea"/>
              </a:rPr>
              <a:t>论坛：</a:t>
            </a:r>
            <a:r>
              <a:rPr lang="zh-CN" altLang="zh-CN" sz="2000" b="1">
                <a:solidFill>
                  <a:schemeClr val="tx1"/>
                </a:solidFill>
                <a:sym typeface="+mn-ea"/>
              </a:rPr>
              <a:t>www.STCAI</a:t>
            </a:r>
            <a:r>
              <a:rPr lang="en-US" altLang="zh-CN" sz="2000" b="1">
                <a:solidFill>
                  <a:schemeClr val="tx1"/>
                </a:solidFill>
                <a:sym typeface="+mn-ea"/>
              </a:rPr>
              <a:t>MCU</a:t>
            </a:r>
            <a:r>
              <a:rPr lang="zh-CN" altLang="zh-CN" sz="2000" b="1">
                <a:solidFill>
                  <a:schemeClr val="tx1"/>
                </a:solidFill>
                <a:sym typeface="+mn-ea"/>
              </a:rPr>
              <a:t>.com</a:t>
            </a:r>
            <a:endParaRPr lang="zh-CN" altLang="zh-CN" sz="2000" b="1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68630" y="476250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39750" y="1124585"/>
            <a:ext cx="4305300" cy="216408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859655" y="1269365"/>
            <a:ext cx="4095115" cy="17907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>
                <a:solidFill>
                  <a:schemeClr val="bg1"/>
                </a:solidFill>
              </a:rPr>
              <a:t>现有一个产品，用的</a:t>
            </a:r>
            <a:r>
              <a:rPr lang="en-US" altLang="zh-CN" b="1">
                <a:solidFill>
                  <a:schemeClr val="bg1"/>
                </a:solidFill>
              </a:rPr>
              <a:t>STC8</a:t>
            </a:r>
            <a:r>
              <a:rPr lang="zh-CN" altLang="en-US" b="1">
                <a:solidFill>
                  <a:schemeClr val="bg1"/>
                </a:solidFill>
              </a:rPr>
              <a:t>芯片，已知线路板在产品内部，且外壳是超声波焊接的（强行撬开外壳基本就报废了），问这个产品如果需要用户读取内部数据或者升级程序，这个产品该怎么设计？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68630" y="3501390"/>
            <a:ext cx="8409940" cy="272351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b="1">
                <a:solidFill>
                  <a:schemeClr val="bg1"/>
                </a:solidFill>
              </a:rPr>
              <a:t>方案一：线路板上增加</a:t>
            </a:r>
            <a:r>
              <a:rPr lang="en-US" altLang="zh-CN" b="1">
                <a:solidFill>
                  <a:schemeClr val="bg1"/>
                </a:solidFill>
              </a:rPr>
              <a:t>USB-TTL</a:t>
            </a:r>
            <a:r>
              <a:rPr lang="zh-CN" altLang="en-US" b="1">
                <a:solidFill>
                  <a:schemeClr val="bg1"/>
                </a:solidFill>
              </a:rPr>
              <a:t>电路，外接</a:t>
            </a:r>
            <a:r>
              <a:rPr lang="en-US" altLang="zh-CN" b="1">
                <a:solidFill>
                  <a:schemeClr val="bg1"/>
                </a:solidFill>
              </a:rPr>
              <a:t>Typec-C</a:t>
            </a:r>
            <a:r>
              <a:rPr lang="zh-CN" altLang="en-US" b="1">
                <a:solidFill>
                  <a:schemeClr val="bg1"/>
                </a:solidFill>
              </a:rPr>
              <a:t>线连接电脑通过串口通信</a:t>
            </a:r>
            <a:r>
              <a:rPr lang="zh-CN" b="1">
                <a:solidFill>
                  <a:schemeClr val="bg1"/>
                </a:solidFill>
              </a:rPr>
              <a:t>；</a:t>
            </a:r>
            <a:endParaRPr lang="zh-CN" b="1">
              <a:solidFill>
                <a:schemeClr val="bg1"/>
              </a:solidFill>
            </a:endParaRPr>
          </a:p>
          <a:p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方案二：线路板上增加</a:t>
            </a:r>
            <a:r>
              <a:rPr lang="en-US" altLang="zh-CN" b="1">
                <a:solidFill>
                  <a:schemeClr val="bg1"/>
                </a:solidFill>
              </a:rPr>
              <a:t>SD</a:t>
            </a:r>
            <a:r>
              <a:rPr lang="zh-CN" altLang="en-US" b="1">
                <a:solidFill>
                  <a:schemeClr val="bg1"/>
                </a:solidFill>
              </a:rPr>
              <a:t>卡等数据存储配件，通过</a:t>
            </a:r>
            <a:r>
              <a:rPr lang="en-US" altLang="zh-CN" b="1">
                <a:solidFill>
                  <a:schemeClr val="bg1"/>
                </a:solidFill>
              </a:rPr>
              <a:t>SD</a:t>
            </a:r>
            <a:r>
              <a:rPr lang="zh-CN" altLang="en-US" b="1">
                <a:solidFill>
                  <a:schemeClr val="bg1"/>
                </a:solidFill>
              </a:rPr>
              <a:t>卡实现数据读写；</a:t>
            </a:r>
            <a:endParaRPr lang="zh-CN" altLang="en-US" b="1">
              <a:solidFill>
                <a:schemeClr val="bg1"/>
              </a:solidFill>
            </a:endParaRPr>
          </a:p>
          <a:p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方案三：通过外置的</a:t>
            </a:r>
            <a:r>
              <a:rPr lang="en-US" altLang="zh-CN" b="1">
                <a:solidFill>
                  <a:schemeClr val="bg1"/>
                </a:solidFill>
              </a:rPr>
              <a:t>USB</a:t>
            </a:r>
            <a:r>
              <a:rPr lang="zh-CN" altLang="en-US" b="1">
                <a:solidFill>
                  <a:schemeClr val="bg1"/>
                </a:solidFill>
              </a:rPr>
              <a:t>转串口线升级程序</a:t>
            </a:r>
            <a:endParaRPr lang="zh-CN" altLang="en-US" b="1">
              <a:solidFill>
                <a:schemeClr val="bg1"/>
              </a:solidFill>
            </a:endParaRPr>
          </a:p>
          <a:p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方案四：使用</a:t>
            </a:r>
            <a:r>
              <a:rPr lang="en-US" altLang="zh-CN" b="1">
                <a:solidFill>
                  <a:schemeClr val="bg1"/>
                </a:solidFill>
              </a:rPr>
              <a:t>USB</a:t>
            </a:r>
            <a:r>
              <a:rPr lang="zh-CN" altLang="en-US" b="1">
                <a:solidFill>
                  <a:schemeClr val="bg1"/>
                </a:solidFill>
              </a:rPr>
              <a:t>功能，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外接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Typec-C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线连接电脑，通过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CDC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进行数据交互。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zh-CN" altLang="en-US" b="1">
                <a:solidFill>
                  <a:schemeClr val="bg1"/>
                </a:solidFill>
                <a:sym typeface="+mn-ea"/>
              </a:rPr>
              <a:t>方案五：其他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02665" y="3789045"/>
            <a:ext cx="733996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b="1">
                <a:solidFill>
                  <a:srgbClr val="FF0000"/>
                </a:solidFill>
                <a:sym typeface="+mn-ea"/>
              </a:rPr>
              <a:t>每个成本增加几块钱，用户需要安装串口驱动，容易乱码</a:t>
            </a:r>
            <a:r>
              <a:rPr lang="zh-CN" b="1">
                <a:solidFill>
                  <a:srgbClr val="FF0000"/>
                </a:solidFill>
                <a:sym typeface="+mn-ea"/>
              </a:rPr>
              <a:t>。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02665" y="4293235"/>
            <a:ext cx="733996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b="1">
                <a:solidFill>
                  <a:srgbClr val="FF0000"/>
                </a:solidFill>
                <a:sym typeface="+mn-ea"/>
              </a:rPr>
              <a:t>用户操作复杂，配件容易丢，无需驱动即插即用。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2980" y="4911725"/>
            <a:ext cx="773176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该接口的串口线需定制，</a:t>
            </a:r>
            <a:r>
              <a:rPr lang="zh-CN" b="1">
                <a:solidFill>
                  <a:srgbClr val="FF0000"/>
                </a:solidFill>
                <a:sym typeface="+mn-ea"/>
              </a:rPr>
              <a:t>用户需要安装串口驱动，用户需要安装串口驱动。</a:t>
            </a:r>
            <a:endParaRPr lang="zh-CN" altLang="en-US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71550" y="5445760"/>
            <a:ext cx="773176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无需安装驱动，通信速度快且稳定，成本低效果好！！大力推荐！</a:t>
            </a:r>
            <a:endParaRPr lang="en-US" altLang="zh-CN" b="1">
              <a:solidFill>
                <a:srgbClr val="FF0000"/>
              </a:solidFill>
              <a:sym typeface="+mn-ea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988820"/>
            <a:ext cx="8161020" cy="3314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6" grpId="0"/>
      <p:bldP spid="18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68630" y="476250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39750" y="998220"/>
            <a:ext cx="8272780" cy="466407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203575" y="3512185"/>
            <a:ext cx="749935" cy="38227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771775" y="3503295"/>
            <a:ext cx="335915" cy="4133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b="1">
                <a:solidFill>
                  <a:srgbClr val="FF0000"/>
                </a:solidFill>
              </a:rPr>
              <a:t>1.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59580" y="4094480"/>
            <a:ext cx="1882140" cy="1212215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923665" y="4166870"/>
            <a:ext cx="335915" cy="4133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b="1">
                <a:solidFill>
                  <a:srgbClr val="FF0000"/>
                </a:solidFill>
              </a:rPr>
              <a:t>2.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228080" y="3861435"/>
            <a:ext cx="1090930" cy="1644015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299835" y="3933190"/>
            <a:ext cx="335915" cy="4133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b="1">
                <a:solidFill>
                  <a:srgbClr val="FF0000"/>
                </a:solidFill>
              </a:rPr>
              <a:t>3.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07540" y="1557020"/>
            <a:ext cx="6200140" cy="1457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sym typeface="+mn-ea"/>
              </a:rPr>
              <a:t>电路只需要三步即可轻松</a:t>
            </a:r>
            <a:r>
              <a:rPr lang="en-US" altLang="zh-CN" sz="3600" b="1">
                <a:solidFill>
                  <a:srgbClr val="FF0000"/>
                </a:solidFill>
                <a:sym typeface="+mn-ea"/>
              </a:rPr>
              <a:t>      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实现</a:t>
            </a:r>
            <a:r>
              <a:rPr lang="en-US" altLang="zh-CN" sz="3600" b="1">
                <a:solidFill>
                  <a:srgbClr val="FF0000"/>
                </a:solidFill>
                <a:sym typeface="+mn-ea"/>
              </a:rPr>
              <a:t>USB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的功能！！</a:t>
            </a:r>
            <a:endParaRPr lang="en-US" altLang="zh-CN" sz="3600" b="1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8" grpId="0" animBg="1"/>
      <p:bldP spid="9" grpId="0"/>
      <p:bldP spid="10" grpId="0" animBg="1"/>
      <p:bldP spid="12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5605" y="692785"/>
            <a:ext cx="71615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① </a:t>
            </a:r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库文件下载和工程搭建</a:t>
            </a:r>
            <a:r>
              <a:rPr lang="en-US" alt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 </a:t>
            </a:r>
            <a:r>
              <a:rPr 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（参考手册</a:t>
            </a:r>
            <a:r>
              <a:rPr lang="en-US" alt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15.2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章节</a:t>
            </a:r>
            <a:r>
              <a:rPr 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）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99795" y="1207770"/>
            <a:ext cx="6953250" cy="51454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b="1">
                <a:solidFill>
                  <a:schemeClr val="bg1"/>
                </a:solidFill>
              </a:rPr>
              <a:t>1.</a:t>
            </a:r>
            <a:r>
              <a:rPr lang="zh-CN" altLang="en-US" b="1">
                <a:solidFill>
                  <a:schemeClr val="bg1"/>
                </a:solidFill>
              </a:rPr>
              <a:t>库文件下载（下载官网：https://stcai.com/khs）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2.</a:t>
            </a:r>
            <a:r>
              <a:rPr lang="zh-CN" altLang="en-US" b="1">
                <a:solidFill>
                  <a:schemeClr val="bg1"/>
                </a:solidFill>
              </a:rPr>
              <a:t>将解压出来的库文件复制过来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3.KEIL</a:t>
            </a:r>
            <a:r>
              <a:rPr lang="zh-CN" altLang="en-US" b="1">
                <a:solidFill>
                  <a:schemeClr val="bg1"/>
                </a:solidFill>
              </a:rPr>
              <a:t>新建工程并选择</a:t>
            </a:r>
            <a:r>
              <a:rPr lang="en-US" altLang="zh-CN" b="1">
                <a:solidFill>
                  <a:schemeClr val="bg1"/>
                </a:solidFill>
              </a:rPr>
              <a:t>STC</a:t>
            </a:r>
            <a:r>
              <a:rPr lang="zh-CN" altLang="en-US" b="1">
                <a:solidFill>
                  <a:schemeClr val="bg1"/>
                </a:solidFill>
              </a:rPr>
              <a:t>的单片机，并在工程目录保存头文件；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4.</a:t>
            </a:r>
            <a:r>
              <a:rPr lang="zh-CN" altLang="en-US" b="1">
                <a:solidFill>
                  <a:schemeClr val="bg1"/>
                </a:solidFill>
              </a:rPr>
              <a:t>新建</a:t>
            </a:r>
            <a:r>
              <a:rPr lang="en-US" altLang="zh-CN" b="1">
                <a:solidFill>
                  <a:schemeClr val="bg1"/>
                </a:solidFill>
              </a:rPr>
              <a:t>main.c</a:t>
            </a:r>
            <a:r>
              <a:rPr lang="zh-CN" altLang="en-US" b="1">
                <a:solidFill>
                  <a:schemeClr val="bg1"/>
                </a:solidFill>
              </a:rPr>
              <a:t>文件，增加</a:t>
            </a:r>
            <a:r>
              <a:rPr lang="en-US" altLang="zh-CN" b="1">
                <a:solidFill>
                  <a:srgbClr val="92D050"/>
                </a:solidFill>
              </a:rPr>
              <a:t>USB</a:t>
            </a:r>
            <a:r>
              <a:rPr lang="zh-CN" altLang="en-US" b="1">
                <a:solidFill>
                  <a:srgbClr val="92D050"/>
                </a:solidFill>
              </a:rPr>
              <a:t>初始化代码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5.</a:t>
            </a:r>
            <a:r>
              <a:rPr lang="zh-CN" altLang="en-US" b="1">
                <a:solidFill>
                  <a:schemeClr val="bg1"/>
                </a:solidFill>
              </a:rPr>
              <a:t>添加文件到工程里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b="1">
                <a:solidFill>
                  <a:schemeClr val="bg1"/>
                </a:solidFill>
              </a:rPr>
              <a:t>6.设置工程选项（Target,Output,L251 Misc）</a:t>
            </a:r>
            <a:endParaRPr b="1">
              <a:solidFill>
                <a:schemeClr val="bg1"/>
              </a:solidFill>
            </a:endParaRPr>
          </a:p>
          <a:p>
            <a:r>
              <a:rPr b="1">
                <a:solidFill>
                  <a:schemeClr val="bg1"/>
                </a:solidFill>
              </a:rPr>
              <a:t>	</a:t>
            </a:r>
            <a:r>
              <a:rPr b="1">
                <a:solidFill>
                  <a:srgbClr val="92D050"/>
                </a:solidFill>
              </a:rPr>
              <a:t>Memory Model  选择 XSmall:near vars,far const,ptr-4</a:t>
            </a:r>
            <a:endParaRPr b="1">
              <a:solidFill>
                <a:srgbClr val="92D050"/>
              </a:solidFill>
            </a:endParaRPr>
          </a:p>
          <a:p>
            <a:r>
              <a:rPr b="1">
                <a:solidFill>
                  <a:srgbClr val="92D050"/>
                </a:solidFill>
              </a:rPr>
              <a:t>	勾选	Create HEX File  </a:t>
            </a:r>
            <a:endParaRPr b="1">
              <a:solidFill>
                <a:srgbClr val="92D050"/>
              </a:solidFill>
            </a:endParaRPr>
          </a:p>
          <a:p>
            <a:r>
              <a:rPr b="1">
                <a:solidFill>
                  <a:srgbClr val="92D050"/>
                </a:solidFill>
              </a:rPr>
              <a:t>	Misc controls 里填入 REMOVEUNUSED</a:t>
            </a:r>
            <a:endParaRPr b="1">
              <a:solidFill>
                <a:srgbClr val="92D050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7.</a:t>
            </a:r>
            <a:r>
              <a:rPr lang="zh-CN" altLang="en-US" b="1">
                <a:solidFill>
                  <a:schemeClr val="bg1"/>
                </a:solidFill>
              </a:rPr>
              <a:t>使用最新的</a:t>
            </a:r>
            <a:r>
              <a:rPr lang="en-US" altLang="zh-CN" b="1">
                <a:solidFill>
                  <a:schemeClr val="bg1"/>
                </a:solidFill>
              </a:rPr>
              <a:t>STC-ISP</a:t>
            </a:r>
            <a:r>
              <a:rPr lang="zh-CN" altLang="en-US" b="1">
                <a:solidFill>
                  <a:schemeClr val="bg1"/>
                </a:solidFill>
              </a:rPr>
              <a:t>软件下载程序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8.</a:t>
            </a:r>
            <a:r>
              <a:rPr lang="zh-CN" altLang="en-US" b="1">
                <a:solidFill>
                  <a:schemeClr val="bg1"/>
                </a:solidFill>
              </a:rPr>
              <a:t>下载完成后就会出现一个</a:t>
            </a:r>
            <a:r>
              <a:rPr lang="en-US" altLang="zh-CN" b="1">
                <a:solidFill>
                  <a:schemeClr val="bg1"/>
                </a:solidFill>
              </a:rPr>
              <a:t>CDC</a:t>
            </a:r>
            <a:r>
              <a:rPr lang="zh-CN" altLang="en-US" b="1">
                <a:solidFill>
                  <a:schemeClr val="bg1"/>
                </a:solidFill>
              </a:rPr>
              <a:t>串口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9.链接串口后即可实现串口数据发送和接受测试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10.</a:t>
            </a:r>
            <a:r>
              <a:rPr lang="zh-CN" altLang="en-US" b="1">
                <a:solidFill>
                  <a:srgbClr val="FF0000"/>
                </a:solidFill>
              </a:rPr>
              <a:t>使用串口不停电下载！（重要！）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1)打开 "收到用户命令后复位到ISP监控程序区"的选项卡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2)勾选 "使用默认的内部自定义命令“STCISP#”"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3)勾选 "下次使用STC-</a:t>
            </a:r>
            <a:r>
              <a:rPr lang="en-US" altLang="zh-CN" b="1">
                <a:solidFill>
                  <a:schemeClr val="bg1"/>
                </a:solidFill>
              </a:rPr>
              <a:t>HID</a:t>
            </a:r>
            <a:r>
              <a:rPr lang="zh-CN" altLang="en-US" b="1">
                <a:solidFill>
                  <a:schemeClr val="bg1"/>
                </a:solidFill>
              </a:rPr>
              <a:t>接口进行ISP下载"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4)勾选 "每次下载前都先发送自定义命令"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5)点击下载</a:t>
            </a:r>
            <a:endParaRPr lang="zh-CN" altLang="en-US" b="1">
              <a:solidFill>
                <a:schemeClr val="bg1"/>
              </a:solidFill>
            </a:endParaRPr>
          </a:p>
          <a:p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659880" y="208915"/>
            <a:ext cx="21920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——STC32G</a:t>
            </a:r>
            <a:endParaRPr 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5605" y="692785"/>
            <a:ext cx="71615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① </a:t>
            </a:r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库文件下载和工程搭建</a:t>
            </a:r>
            <a:r>
              <a:rPr lang="en-US" alt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 </a:t>
            </a:r>
            <a:r>
              <a:rPr 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（参考手册）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99795" y="1207770"/>
            <a:ext cx="6953250" cy="51454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b="1">
                <a:solidFill>
                  <a:schemeClr val="bg1"/>
                </a:solidFill>
              </a:rPr>
              <a:t>1.</a:t>
            </a:r>
            <a:r>
              <a:rPr lang="zh-CN" altLang="en-US" b="1">
                <a:solidFill>
                  <a:schemeClr val="bg1"/>
                </a:solidFill>
              </a:rPr>
              <a:t>库文件下载（下载官网：https://stcai.com/khs）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2.</a:t>
            </a:r>
            <a:r>
              <a:rPr lang="zh-CN" altLang="en-US" b="1">
                <a:solidFill>
                  <a:schemeClr val="bg1"/>
                </a:solidFill>
              </a:rPr>
              <a:t>将解压出来的库文件复制过来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3.KEIL</a:t>
            </a:r>
            <a:r>
              <a:rPr lang="zh-CN" altLang="en-US" b="1">
                <a:solidFill>
                  <a:schemeClr val="bg1"/>
                </a:solidFill>
              </a:rPr>
              <a:t>新建工程并选择</a:t>
            </a:r>
            <a:r>
              <a:rPr lang="en-US" altLang="zh-CN" b="1">
                <a:solidFill>
                  <a:schemeClr val="bg1"/>
                </a:solidFill>
              </a:rPr>
              <a:t>STC</a:t>
            </a:r>
            <a:r>
              <a:rPr lang="zh-CN" altLang="en-US" b="1">
                <a:solidFill>
                  <a:schemeClr val="bg1"/>
                </a:solidFill>
              </a:rPr>
              <a:t>的单片机，并在工程目录保存头文件；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4.</a:t>
            </a:r>
            <a:r>
              <a:rPr lang="zh-CN" altLang="en-US" b="1">
                <a:solidFill>
                  <a:schemeClr val="bg1"/>
                </a:solidFill>
              </a:rPr>
              <a:t>新建</a:t>
            </a:r>
            <a:r>
              <a:rPr lang="en-US" altLang="zh-CN" b="1">
                <a:solidFill>
                  <a:schemeClr val="bg1"/>
                </a:solidFill>
              </a:rPr>
              <a:t>main.c</a:t>
            </a:r>
            <a:r>
              <a:rPr lang="zh-CN" altLang="en-US" b="1">
                <a:solidFill>
                  <a:schemeClr val="bg1"/>
                </a:solidFill>
              </a:rPr>
              <a:t>文件，增加</a:t>
            </a:r>
            <a:r>
              <a:rPr lang="en-US" altLang="zh-CN" b="1">
                <a:solidFill>
                  <a:srgbClr val="92D050"/>
                </a:solidFill>
              </a:rPr>
              <a:t>USB</a:t>
            </a:r>
            <a:r>
              <a:rPr lang="zh-CN" altLang="en-US" b="1">
                <a:solidFill>
                  <a:srgbClr val="92D050"/>
                </a:solidFill>
              </a:rPr>
              <a:t>初始化代码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5.</a:t>
            </a:r>
            <a:r>
              <a:rPr lang="zh-CN" altLang="en-US" b="1">
                <a:solidFill>
                  <a:schemeClr val="bg1"/>
                </a:solidFill>
              </a:rPr>
              <a:t>添加文件到工程里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6.</a:t>
            </a:r>
            <a:r>
              <a:rPr b="1">
                <a:solidFill>
                  <a:schemeClr val="bg1"/>
                </a:solidFill>
              </a:rPr>
              <a:t>设置工程选项（Device,Target,Output,L251 Misc）</a:t>
            </a:r>
            <a:endParaRPr b="1">
              <a:solidFill>
                <a:schemeClr val="bg1"/>
              </a:solidFill>
            </a:endParaRPr>
          </a:p>
          <a:p>
            <a:r>
              <a:rPr b="1">
                <a:solidFill>
                  <a:schemeClr val="bg1"/>
                </a:solidFill>
              </a:rPr>
              <a:t>	</a:t>
            </a:r>
            <a:r>
              <a:rPr b="1">
                <a:solidFill>
                  <a:srgbClr val="92D050"/>
                </a:solidFill>
              </a:rPr>
              <a:t>勾选 Use Extended Linker (LX51)instead of BL51</a:t>
            </a:r>
            <a:endParaRPr b="1">
              <a:solidFill>
                <a:srgbClr val="92D050"/>
              </a:solidFill>
            </a:endParaRPr>
          </a:p>
          <a:p>
            <a:r>
              <a:rPr b="1">
                <a:solidFill>
                  <a:srgbClr val="92D050"/>
                </a:solidFill>
              </a:rPr>
              <a:t>	Memory Model  选择 Large:variables in XDATA</a:t>
            </a:r>
            <a:endParaRPr b="1">
              <a:solidFill>
                <a:srgbClr val="92D050"/>
              </a:solidFill>
            </a:endParaRPr>
          </a:p>
          <a:p>
            <a:r>
              <a:rPr b="1">
                <a:solidFill>
                  <a:srgbClr val="92D050"/>
                </a:solidFill>
              </a:rPr>
              <a:t>	勾选</a:t>
            </a:r>
            <a:r>
              <a:rPr lang="en-US" b="1">
                <a:solidFill>
                  <a:srgbClr val="92D050"/>
                </a:solidFill>
              </a:rPr>
              <a:t> </a:t>
            </a:r>
            <a:r>
              <a:rPr b="1">
                <a:solidFill>
                  <a:srgbClr val="92D050"/>
                </a:solidFill>
              </a:rPr>
              <a:t>Create HEX File  </a:t>
            </a:r>
            <a:endParaRPr b="1">
              <a:solidFill>
                <a:srgbClr val="92D050"/>
              </a:solidFill>
            </a:endParaRPr>
          </a:p>
          <a:p>
            <a:r>
              <a:rPr b="1">
                <a:solidFill>
                  <a:srgbClr val="92D050"/>
                </a:solidFill>
              </a:rPr>
              <a:t>	Misc controls 里填入 REMOVEUNUSED</a:t>
            </a:r>
            <a:endParaRPr b="1">
              <a:solidFill>
                <a:srgbClr val="92D050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7.</a:t>
            </a:r>
            <a:r>
              <a:rPr lang="zh-CN" altLang="en-US" b="1">
                <a:solidFill>
                  <a:schemeClr val="bg1"/>
                </a:solidFill>
              </a:rPr>
              <a:t>使用最新的</a:t>
            </a:r>
            <a:r>
              <a:rPr lang="en-US" altLang="zh-CN" b="1">
                <a:solidFill>
                  <a:schemeClr val="bg1"/>
                </a:solidFill>
              </a:rPr>
              <a:t>STC-ISP</a:t>
            </a:r>
            <a:r>
              <a:rPr lang="zh-CN" altLang="en-US" b="1">
                <a:solidFill>
                  <a:schemeClr val="bg1"/>
                </a:solidFill>
              </a:rPr>
              <a:t>软件下载程序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en-US" altLang="zh-CN" b="1">
                <a:solidFill>
                  <a:schemeClr val="bg1"/>
                </a:solidFill>
              </a:rPr>
              <a:t>8.</a:t>
            </a:r>
            <a:r>
              <a:rPr lang="zh-CN" altLang="en-US" b="1">
                <a:solidFill>
                  <a:schemeClr val="bg1"/>
                </a:solidFill>
              </a:rPr>
              <a:t>下载完成后就会出现一个</a:t>
            </a:r>
            <a:r>
              <a:rPr lang="en-US" altLang="zh-CN" b="1">
                <a:solidFill>
                  <a:schemeClr val="bg1"/>
                </a:solidFill>
              </a:rPr>
              <a:t>CDC</a:t>
            </a:r>
            <a:r>
              <a:rPr lang="zh-CN" altLang="en-US" b="1">
                <a:solidFill>
                  <a:schemeClr val="bg1"/>
                </a:solidFill>
              </a:rPr>
              <a:t>串口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9.链接串口后即可实现串口数据发送和接受测试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10.</a:t>
            </a:r>
            <a:r>
              <a:rPr lang="zh-CN" altLang="en-US" b="1">
                <a:solidFill>
                  <a:srgbClr val="FF0000"/>
                </a:solidFill>
              </a:rPr>
              <a:t>使用串口不停电下载！（重要！）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1)打开 "收到用户命令后复位到ISP监控程序区"的选项卡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2)勾选 "使用默认的内部自定义命令“STCISP#”"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3)勾选 "下次使用STC-</a:t>
            </a:r>
            <a:r>
              <a:rPr lang="en-US" altLang="zh-CN" b="1">
                <a:solidFill>
                  <a:schemeClr val="bg1"/>
                </a:solidFill>
              </a:rPr>
              <a:t>HID</a:t>
            </a:r>
            <a:r>
              <a:rPr lang="zh-CN" altLang="en-US" b="1">
                <a:solidFill>
                  <a:schemeClr val="bg1"/>
                </a:solidFill>
              </a:rPr>
              <a:t>接口进行ISP下载"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4)勾选 "每次下载前都先发送自定义命令"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	5)点击下载</a:t>
            </a:r>
            <a:endParaRPr lang="zh-CN" altLang="en-US" b="1">
              <a:solidFill>
                <a:schemeClr val="bg1"/>
              </a:solidFill>
            </a:endParaRPr>
          </a:p>
          <a:p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659880" y="208915"/>
            <a:ext cx="21920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——STC8H</a:t>
            </a:r>
            <a:endParaRPr 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9750" y="649605"/>
            <a:ext cx="716153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② </a:t>
            </a:r>
            <a:r>
              <a:rPr 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基于</a:t>
            </a:r>
            <a:r>
              <a:rPr lang="en-US" alt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LIB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库的</a:t>
            </a:r>
            <a:r>
              <a:rPr lang="en-US" altLang="zh-CN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串口中断通信</a:t>
            </a:r>
            <a:r>
              <a:rPr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；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8155" y="1196340"/>
            <a:ext cx="8321040" cy="16008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457200"/>
            <a:r>
              <a:rPr b="1">
                <a:solidFill>
                  <a:schemeClr val="bg1"/>
                </a:solidFill>
              </a:rPr>
              <a:t>1)删除原有的查询lib库</a:t>
            </a:r>
            <a:endParaRPr b="1">
              <a:solidFill>
                <a:schemeClr val="bg1"/>
              </a:solidFill>
            </a:endParaRPr>
          </a:p>
          <a:p>
            <a:pPr indent="457200"/>
            <a:r>
              <a:rPr b="1">
                <a:solidFill>
                  <a:schemeClr val="bg1"/>
                </a:solidFill>
              </a:rPr>
              <a:t>2)粘贴带有interrupt的lib库</a:t>
            </a:r>
            <a:endParaRPr b="1">
              <a:solidFill>
                <a:schemeClr val="bg1"/>
              </a:solidFill>
            </a:endParaRPr>
          </a:p>
          <a:p>
            <a:pPr indent="457200"/>
            <a:r>
              <a:rPr b="1">
                <a:solidFill>
                  <a:schemeClr val="bg1"/>
                </a:solidFill>
              </a:rPr>
              <a:t>3)打开工程选择新的lib库</a:t>
            </a:r>
            <a:endParaRPr b="1">
              <a:solidFill>
                <a:schemeClr val="bg1"/>
              </a:solidFill>
            </a:endParaRPr>
          </a:p>
          <a:p>
            <a:pPr indent="457200"/>
            <a:r>
              <a:rPr b="1">
                <a:solidFill>
                  <a:schemeClr val="bg1"/>
                </a:solidFill>
              </a:rPr>
              <a:t>4)删除原有的查询的代码</a:t>
            </a:r>
            <a:endParaRPr b="1">
              <a:solidFill>
                <a:schemeClr val="bg1"/>
              </a:solidFill>
            </a:endParaRPr>
          </a:p>
          <a:p>
            <a:pPr indent="457200"/>
            <a:r>
              <a:rPr b="1">
                <a:solidFill>
                  <a:schemeClr val="bg1"/>
                </a:solidFill>
              </a:rPr>
              <a:t>5)增加usb中断的代码，在中断里添加用户代码即可！</a:t>
            </a:r>
            <a:endParaRPr b="1">
              <a:solidFill>
                <a:schemeClr val="bg1"/>
              </a:solidFill>
            </a:endParaRPr>
          </a:p>
          <a:p>
            <a:endParaRPr sz="1000" b="1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64960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——32G/8H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通用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7315" y="2637155"/>
            <a:ext cx="8902700" cy="3230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200" b="1">
                <a:solidFill>
                  <a:schemeClr val="bg1"/>
                </a:solidFill>
              </a:rPr>
              <a:t>/************************************************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函数功能：USB-CDC串口接收数据的回调函数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函数描述：回调函数由USB中断在接收到串口数据时自动调用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	  回调函数处理完成串口数据后需要返回1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函数返回：返回1：USB中断服务程序自动完成后续的收尾工作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	  返回0：USB会暂停接收串口数据，直到用户自行调用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			 usb_OUT_done()函数后USB才会重新恢复接收数据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注意事项：当函数返回1时用户无需调用usb_OUT_done()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	  只有返回0时才需要调用usb_OUT_done()进行手动收尾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	  强烈建议usb_OUT_callback返回1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************************************************/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BOOL usb_OUT_callback()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{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USB_SendData(UsbOutBuffer,OutNumber);           //发送数据缓冲区，长度（接收数据原样返回, 用于测试）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	return 1;</a:t>
            </a:r>
            <a:endParaRPr lang="zh-CN" altLang="en-US" sz="1200" b="1">
              <a:solidFill>
                <a:schemeClr val="bg1"/>
              </a:solidFill>
            </a:endParaRPr>
          </a:p>
          <a:p>
            <a:r>
              <a:rPr lang="zh-CN" altLang="en-US" sz="1200" b="1">
                <a:solidFill>
                  <a:schemeClr val="bg1"/>
                </a:solidFill>
              </a:rPr>
              <a:t>}</a:t>
            </a:r>
            <a:endParaRPr lang="zh-CN" altLang="en-US" sz="1200" b="1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5890" y="5805170"/>
            <a:ext cx="860107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b="1">
                <a:solidFill>
                  <a:srgbClr val="FF0000"/>
                </a:solidFill>
                <a:sym typeface="+mn-ea"/>
              </a:rPr>
              <a:t>https://www.stcaimcu.com/forum.php?mod=viewthread&amp;tid=2392&amp;highlight=usb%2B%E4%B8%AD%E6%96%AD</a:t>
            </a:r>
            <a:r>
              <a:rPr lang="en-US" b="1">
                <a:solidFill>
                  <a:srgbClr val="FF0000"/>
                </a:solidFill>
                <a:sym typeface="+mn-ea"/>
              </a:rPr>
              <a:t> </a:t>
            </a:r>
            <a:r>
              <a:rPr lang="en-US" b="1">
                <a:solidFill>
                  <a:schemeClr val="bg1"/>
                </a:solidFill>
                <a:sym typeface="+mn-ea"/>
              </a:rPr>
              <a:t>                    &lt;-</a:t>
            </a:r>
            <a:r>
              <a:rPr b="1">
                <a:solidFill>
                  <a:schemeClr val="bg1"/>
                </a:solidFill>
                <a:sym typeface="+mn-ea"/>
              </a:rPr>
              <a:t>可以查看论坛这个帖子</a:t>
            </a:r>
            <a:endParaRPr lang="en-US" b="1">
              <a:solidFill>
                <a:schemeClr val="bg1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315" y="908685"/>
            <a:ext cx="8197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③ 基于CDC串口的Printf函数，给你的串口</a:t>
            </a:r>
            <a:r>
              <a:rPr lang="zh-CN" sz="2400">
                <a:solidFill>
                  <a:schemeClr val="bg1"/>
                </a:solidFill>
                <a:sym typeface="+mn-ea"/>
              </a:rPr>
              <a:t>无限</a:t>
            </a:r>
            <a:r>
              <a:rPr sz="2400">
                <a:solidFill>
                  <a:schemeClr val="bg1"/>
                </a:solidFill>
                <a:sym typeface="+mn-ea"/>
              </a:rPr>
              <a:t>可能</a:t>
            </a:r>
            <a:r>
              <a:rPr lang="en-US" sz="2400">
                <a:solidFill>
                  <a:schemeClr val="bg1"/>
                </a:solidFill>
                <a:sym typeface="+mn-ea"/>
              </a:rPr>
              <a:t>!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51460" y="1628775"/>
            <a:ext cx="8321040" cy="16008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457200"/>
            <a:r>
              <a:rPr b="1">
                <a:solidFill>
                  <a:schemeClr val="bg1"/>
                </a:solidFill>
              </a:rPr>
              <a:t>1)打开stc32_stc8_usb.h,取消  #define PRINTF_HID 前面的注释符号,即可</a:t>
            </a:r>
            <a:r>
              <a:rPr lang="en-US" b="1">
                <a:solidFill>
                  <a:schemeClr val="bg1"/>
                </a:solidFill>
              </a:rPr>
              <a:t>	</a:t>
            </a:r>
            <a:r>
              <a:rPr b="1">
                <a:solidFill>
                  <a:schemeClr val="bg1"/>
                </a:solidFill>
              </a:rPr>
              <a:t>在程序里使用printf!</a:t>
            </a:r>
            <a:endParaRPr b="1">
              <a:solidFill>
                <a:schemeClr val="bg1"/>
              </a:solidFill>
            </a:endParaRPr>
          </a:p>
          <a:p>
            <a:pPr indent="457200"/>
            <a:endParaRPr b="1">
              <a:solidFill>
                <a:schemeClr val="bg1"/>
              </a:solidFill>
            </a:endParaRPr>
          </a:p>
          <a:p>
            <a:pPr indent="457200"/>
            <a:r>
              <a:rPr lang="zh-CN" altLang="en-US" b="1">
                <a:solidFill>
                  <a:schemeClr val="bg1"/>
                </a:solidFill>
              </a:rPr>
              <a:t>这里可以移植一个</a:t>
            </a:r>
            <a:r>
              <a:rPr lang="en-US" altLang="zh-CN" b="1">
                <a:solidFill>
                  <a:schemeClr val="bg1"/>
                </a:solidFill>
              </a:rPr>
              <a:t>ADC</a:t>
            </a:r>
            <a:r>
              <a:rPr lang="zh-CN" altLang="en-US" b="1">
                <a:solidFill>
                  <a:schemeClr val="bg1"/>
                </a:solidFill>
              </a:rPr>
              <a:t>采集</a:t>
            </a:r>
            <a:r>
              <a:rPr lang="en-US" altLang="zh-CN" b="1">
                <a:solidFill>
                  <a:schemeClr val="bg1"/>
                </a:solidFill>
              </a:rPr>
              <a:t>NTC</a:t>
            </a:r>
            <a:r>
              <a:rPr lang="zh-CN" altLang="en-US" b="1">
                <a:solidFill>
                  <a:schemeClr val="bg1"/>
                </a:solidFill>
              </a:rPr>
              <a:t>温度的</a:t>
            </a:r>
            <a:r>
              <a:rPr lang="en-US" altLang="zh-CN" b="1">
                <a:solidFill>
                  <a:schemeClr val="bg1"/>
                </a:solidFill>
              </a:rPr>
              <a:t>DEMO</a:t>
            </a:r>
            <a:r>
              <a:rPr lang="zh-CN" altLang="en-US" b="1">
                <a:solidFill>
                  <a:schemeClr val="bg1"/>
                </a:solidFill>
              </a:rPr>
              <a:t>来测试；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——32G/8H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通用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315" y="908685"/>
            <a:ext cx="8197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④</a:t>
            </a:r>
            <a:r>
              <a:rPr lang="en-US" sz="2400">
                <a:solidFill>
                  <a:schemeClr val="bg1"/>
                </a:solidFill>
                <a:sym typeface="+mn-ea"/>
              </a:rPr>
              <a:t> </a:t>
            </a:r>
            <a:r>
              <a:rPr sz="2400">
                <a:solidFill>
                  <a:schemeClr val="bg1"/>
                </a:solidFill>
                <a:sym typeface="+mn-ea"/>
              </a:rPr>
              <a:t>通过CDC串口发送特定指令获取参数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51460" y="1628775"/>
            <a:ext cx="8321040" cy="46424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457200"/>
            <a:r>
              <a:rPr b="1">
                <a:solidFill>
                  <a:schemeClr val="bg1"/>
                </a:solidFill>
              </a:rPr>
              <a:t>1)</a:t>
            </a:r>
            <a:r>
              <a:rPr lang="zh-CN" b="1">
                <a:solidFill>
                  <a:schemeClr val="bg1"/>
                </a:solidFill>
              </a:rPr>
              <a:t>创建</a:t>
            </a:r>
            <a:r>
              <a:rPr b="1">
                <a:solidFill>
                  <a:schemeClr val="bg1"/>
                </a:solidFill>
              </a:rPr>
              <a:t>命令行：char *CMD_ReadParm     = "@STC_YYDS";			</a:t>
            </a:r>
            <a:endParaRPr b="1">
              <a:solidFill>
                <a:schemeClr val="bg1"/>
              </a:solidFill>
            </a:endParaRPr>
          </a:p>
          <a:p>
            <a:pPr indent="457200"/>
            <a:r>
              <a:rPr lang="en-US" b="1">
                <a:solidFill>
                  <a:schemeClr val="bg1"/>
                </a:solidFill>
              </a:rPr>
              <a:t>2)字符串比较函数：</a:t>
            </a:r>
            <a:endParaRPr lang="en-US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int strcmp(char *p1,char *p2)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{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int num=0;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for(;*p1!='\0'||*p2!='\0';p1++,p2++)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 if(*p1!=*p2)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 {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	num=*p1-*p2;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	break;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}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	return num;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zh-CN" altLang="en-US" sz="1000" b="1">
                <a:solidFill>
                  <a:schemeClr val="bg1"/>
                </a:solidFill>
              </a:rPr>
              <a:t>	}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800" b="1">
                <a:solidFill>
                  <a:schemeClr val="bg1"/>
                </a:solidFill>
              </a:rPr>
              <a:t>3)</a:t>
            </a:r>
            <a:r>
              <a:rPr lang="zh-CN" altLang="en-US" sz="1800" b="1">
                <a:solidFill>
                  <a:schemeClr val="bg1"/>
                </a:solidFill>
              </a:rPr>
              <a:t>增加接收数据合命令行的比较！一样就执行！</a:t>
            </a:r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endParaRPr lang="zh-CN" altLang="en-US" sz="10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800" b="1">
                <a:solidFill>
                  <a:schemeClr val="bg1"/>
                </a:solidFill>
              </a:rPr>
              <a:t>4)</a:t>
            </a:r>
            <a:r>
              <a:rPr lang="zh-CN" altLang="en-US" sz="1800" b="1">
                <a:solidFill>
                  <a:schemeClr val="bg1"/>
                </a:solidFill>
              </a:rPr>
              <a:t>也可以用它直接进入下载模式</a:t>
            </a:r>
            <a:endParaRPr lang="en-US" altLang="zh-CN" sz="18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000" b="1">
                <a:solidFill>
                  <a:schemeClr val="bg1"/>
                </a:solidFill>
              </a:rPr>
              <a:t>		USBCON = 0x00;      //清除USB设置</a:t>
            </a:r>
            <a:endParaRPr lang="en-US" altLang="zh-CN" sz="10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000" b="1">
                <a:solidFill>
                  <a:schemeClr val="bg1"/>
                </a:solidFill>
              </a:rPr>
              <a:t>		USBCLK = 0x00;</a:t>
            </a:r>
            <a:endParaRPr lang="en-US" altLang="zh-CN" sz="10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000" b="1">
                <a:solidFill>
                  <a:schemeClr val="bg1"/>
                </a:solidFill>
              </a:rPr>
              <a:t>		IRC48MCR = 0x00;</a:t>
            </a:r>
            <a:endParaRPr lang="en-US" altLang="zh-CN" sz="10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000" b="1">
                <a:solidFill>
                  <a:schemeClr val="bg1"/>
                </a:solidFill>
              </a:rPr>
              <a:t>		</a:t>
            </a:r>
            <a:endParaRPr lang="en-US" altLang="zh-CN" sz="10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000" b="1">
                <a:solidFill>
                  <a:schemeClr val="bg1"/>
                </a:solidFill>
              </a:rPr>
              <a:t>		delay_ms(10);</a:t>
            </a:r>
            <a:endParaRPr lang="en-US" altLang="zh-CN" sz="1000" b="1">
              <a:solidFill>
                <a:schemeClr val="bg1"/>
              </a:solidFill>
            </a:endParaRPr>
          </a:p>
          <a:p>
            <a:pPr indent="457200"/>
            <a:r>
              <a:rPr lang="en-US" altLang="zh-CN" sz="1000" b="1">
                <a:solidFill>
                  <a:schemeClr val="bg1"/>
                </a:solidFill>
              </a:rPr>
              <a:t>		IAP_CONTR = 0x60;   //触发软件复位，从ISP开始执行</a:t>
            </a:r>
            <a:endParaRPr lang="en-US" altLang="zh-CN" sz="1000" b="1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——32G/8H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通用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3073"/>
          <p:cNvSpPr>
            <a:spLocks noGrp="1"/>
          </p:cNvSpPr>
          <p:nvPr>
            <p:ph type="ctrTitle"/>
          </p:nvPr>
        </p:nvSpPr>
        <p:spPr>
          <a:xfrm>
            <a:off x="115888" y="1916113"/>
            <a:ext cx="8980487" cy="1262062"/>
          </a:xfrm>
        </p:spPr>
        <p:txBody>
          <a:bodyPr anchor="ctr" anchorCtr="0"/>
          <a:p>
            <a:pPr defTabSz="914400">
              <a:buClrTx/>
              <a:buSzTx/>
              <a:buFontTx/>
              <a:buNone/>
            </a:pPr>
            <a: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STC MCU</a:t>
            </a:r>
            <a:r>
              <a:rPr lang="zh-CN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研讨会</a:t>
            </a:r>
            <a:b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    </a:t>
            </a:r>
            <a: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——</a:t>
            </a:r>
            <a:r>
              <a:rPr lang="en-US" altLang="zh-CN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USB</a:t>
            </a:r>
            <a:endParaRPr lang="zh-CN" altLang="en-US" sz="4800" b="1" kern="1200" baseline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5580063" y="5734050"/>
            <a:ext cx="3333750" cy="700088"/>
          </a:xfrm>
        </p:spPr>
        <p:txBody>
          <a:bodyPr anchor="t" anchorCtr="0"/>
          <a:p>
            <a:pPr defTabSz="914400">
              <a:buClrTx/>
              <a:buSzTx/>
              <a:buFontTx/>
            </a:pPr>
            <a:r>
              <a:rPr lang="zh-CN" altLang="zh-CN" sz="32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主讲人：冲哥</a:t>
            </a:r>
            <a:endParaRPr lang="zh-CN" altLang="zh-CN" sz="32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7" name="副标题 3074"/>
          <p:cNvSpPr>
            <a:spLocks noGrp="1"/>
          </p:cNvSpPr>
          <p:nvPr/>
        </p:nvSpPr>
        <p:spPr>
          <a:xfrm>
            <a:off x="539750" y="3645535"/>
            <a:ext cx="7950200" cy="120205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详情请登录官网查询：www.STCAI.com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Tx/>
              <a:buFontTx/>
            </a:pPr>
            <a:r>
              <a:rPr altLang="zh-CN" sz="2000">
                <a:solidFill>
                  <a:schemeClr val="bg1"/>
                </a:solidFill>
                <a:latin typeface="Arial" panose="020B0604020202020204" pitchFamily="34" charset="0"/>
              </a:rPr>
              <a:t>有任何疑问可在  www.STCAIMCU.com 全球32位8051爱好者互助交流社区论坛提问</a:t>
            </a:r>
            <a:endParaRPr altLang="zh-CN" sz="20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spcBef>
                <a:spcPct val="20000"/>
              </a:spcBef>
              <a:buClrTx/>
              <a:buFontTx/>
            </a:pP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315" y="908685"/>
            <a:ext cx="8197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⑤</a:t>
            </a:r>
            <a:r>
              <a:rPr lang="en-US" sz="2400">
                <a:solidFill>
                  <a:schemeClr val="bg1"/>
                </a:solidFill>
                <a:sym typeface="+mn-ea"/>
              </a:rPr>
              <a:t> 基于LIB库的简易USB-CDC转串口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15" name="文本框 14"/>
          <p:cNvSpPr txBox="1"/>
          <p:nvPr>
            <p:custDataLst>
              <p:tags r:id="rId2"/>
            </p:custDataLst>
          </p:nvPr>
        </p:nvSpPr>
        <p:spPr>
          <a:xfrm>
            <a:off x="251460" y="1621790"/>
            <a:ext cx="8321040" cy="46424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457200"/>
            <a:r>
              <a:rPr b="1">
                <a:solidFill>
                  <a:schemeClr val="bg1"/>
                </a:solidFill>
              </a:rPr>
              <a:t>1)移植串口的驱动,选择合适的主频,初始化串口</a:t>
            </a:r>
            <a:endParaRPr b="1">
              <a:solidFill>
                <a:schemeClr val="bg1"/>
              </a:solidFill>
            </a:endParaRPr>
          </a:p>
          <a:p>
            <a:pPr indent="457200"/>
            <a:endParaRPr b="1">
              <a:solidFill>
                <a:schemeClr val="bg1"/>
              </a:solidFill>
            </a:endParaRPr>
          </a:p>
          <a:p>
            <a:pPr indent="457200"/>
            <a:r>
              <a:rPr b="1">
                <a:solidFill>
                  <a:schemeClr val="bg1"/>
                </a:solidFill>
              </a:rPr>
              <a:t>2)USB收到的数据通过串口发送出去</a:t>
            </a:r>
            <a:endParaRPr b="1">
              <a:solidFill>
                <a:schemeClr val="bg1"/>
              </a:solidFill>
            </a:endParaRPr>
          </a:p>
          <a:p>
            <a:pPr indent="457200"/>
            <a:endParaRPr b="1">
              <a:solidFill>
                <a:schemeClr val="bg1"/>
              </a:solidFill>
            </a:endParaRPr>
          </a:p>
          <a:p>
            <a:pPr indent="457200"/>
            <a:r>
              <a:rPr b="1">
                <a:solidFill>
                  <a:schemeClr val="bg1"/>
                </a:solidFill>
              </a:rPr>
              <a:t>3)串口收到的数据通过USB-CDC发出去</a:t>
            </a:r>
            <a:endParaRPr b="1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——32G/8H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通用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315" y="765175"/>
            <a:ext cx="8197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⑥</a:t>
            </a:r>
            <a:r>
              <a:rPr lang="en-US" sz="2400">
                <a:solidFill>
                  <a:schemeClr val="bg1"/>
                </a:solidFill>
                <a:sym typeface="+mn-ea"/>
              </a:rPr>
              <a:t> CDC转串口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——32G/8H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通用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405" y="1352550"/>
            <a:ext cx="4610100" cy="66294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405" y="2153920"/>
            <a:ext cx="4015740" cy="48768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507990" y="1499870"/>
            <a:ext cx="22847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b="1">
                <a:solidFill>
                  <a:schemeClr val="bg1"/>
                </a:solidFill>
                <a:sym typeface="+mn-ea"/>
              </a:rPr>
              <a:t>STC32G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试验箱代码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32045" y="2204720"/>
            <a:ext cx="22847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b="1">
                <a:solidFill>
                  <a:schemeClr val="bg1"/>
                </a:solidFill>
                <a:sym typeface="+mn-ea"/>
              </a:rPr>
              <a:t>STC8H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试验箱代码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405" y="5300980"/>
            <a:ext cx="4244340" cy="60198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405" y="2997200"/>
            <a:ext cx="6985000" cy="223901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5147945" y="5300980"/>
            <a:ext cx="228473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b="1">
                <a:solidFill>
                  <a:schemeClr val="bg1"/>
                </a:solidFill>
                <a:sym typeface="+mn-ea"/>
              </a:rPr>
              <a:t>一箭双雕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代码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995" y="1761490"/>
            <a:ext cx="7865110" cy="3539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USB-CDC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虚拟串口应用</a:t>
            </a:r>
            <a:endParaRPr lang="zh-CN" altLang="en-US" sz="28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315" y="765175"/>
            <a:ext cx="8197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sym typeface="+mn-ea"/>
              </a:rPr>
              <a:t>⑥</a:t>
            </a:r>
            <a:r>
              <a:rPr lang="en-US" sz="2400">
                <a:solidFill>
                  <a:schemeClr val="bg1"/>
                </a:solidFill>
                <a:sym typeface="+mn-ea"/>
              </a:rPr>
              <a:t> CDC转串口</a:t>
            </a:r>
            <a:endParaRPr lang="zh-CN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——32G/8H</a:t>
            </a:r>
            <a:r>
              <a:rPr lang="zh-CN" alt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通用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55650" y="1352550"/>
            <a:ext cx="7837805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b="1">
                <a:solidFill>
                  <a:schemeClr val="bg1"/>
                </a:solidFill>
                <a:sym typeface="+mn-ea"/>
              </a:rPr>
              <a:t>鉴于这里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USB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转双串口的代码有些重复的代码，看起来比较长，这里选择代码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“70-CDC(Communication Device Class)协议范例”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来讲解，这是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USB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转单个串口的代码；配置的核心步骤如下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1.USB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硬件初始化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2.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编写读取函数和写入函数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3.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配置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USB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中断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4.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配置设备的设备描述符，标识符等等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5.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配置端点输入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6.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配置端点输出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zh-CN" altLang="en-US" b="1">
                <a:solidFill>
                  <a:schemeClr val="bg1"/>
                </a:solidFill>
                <a:sym typeface="+mn-ea"/>
              </a:rPr>
              <a:t>关于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USB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的更多内容描述请参考这个网址（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USB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中文网）：https://www.usbzh.com/article/detail-33.html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zh-CN" altLang="en-US" b="1">
                <a:solidFill>
                  <a:schemeClr val="bg1"/>
                </a:solidFill>
                <a:sym typeface="+mn-ea"/>
              </a:rPr>
              <a:t>在线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UNICODE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转换工具：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zh-CN" altLang="en-US" b="1">
                <a:solidFill>
                  <a:schemeClr val="bg1"/>
                </a:solidFill>
                <a:sym typeface="+mn-ea"/>
              </a:rPr>
              <a:t>https://c.runoob.com/front-end/3602/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3073"/>
          <p:cNvSpPr>
            <a:spLocks noGrp="1"/>
          </p:cNvSpPr>
          <p:nvPr>
            <p:ph type="ctrTitle"/>
          </p:nvPr>
        </p:nvSpPr>
        <p:spPr>
          <a:xfrm>
            <a:off x="115888" y="1916113"/>
            <a:ext cx="8980487" cy="1262062"/>
          </a:xfrm>
        </p:spPr>
        <p:txBody>
          <a:bodyPr anchor="ctr" anchorCtr="0"/>
          <a:p>
            <a:pPr defTabSz="914400">
              <a:buClrTx/>
              <a:buSzTx/>
              <a:buFontTx/>
              <a:buNone/>
            </a:pPr>
            <a: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STC MCU</a:t>
            </a:r>
            <a:r>
              <a:rPr lang="zh-CN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研讨会</a:t>
            </a:r>
            <a:b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    </a:t>
            </a:r>
            <a:r>
              <a:rPr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——</a:t>
            </a:r>
            <a:r>
              <a:rPr lang="en-US" altLang="zh-CN" sz="4800" b="1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USB</a:t>
            </a:r>
            <a:endParaRPr lang="zh-CN" altLang="en-US" sz="4800" b="1" kern="1200" baseline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75" name="副标题 3074"/>
          <p:cNvSpPr>
            <a:spLocks noGrp="1"/>
          </p:cNvSpPr>
          <p:nvPr>
            <p:ph type="subTitle" idx="1"/>
          </p:nvPr>
        </p:nvSpPr>
        <p:spPr>
          <a:xfrm>
            <a:off x="5580063" y="5734050"/>
            <a:ext cx="3333750" cy="700088"/>
          </a:xfrm>
        </p:spPr>
        <p:txBody>
          <a:bodyPr anchor="t" anchorCtr="0"/>
          <a:p>
            <a:pPr defTabSz="914400">
              <a:buClrTx/>
              <a:buSzTx/>
              <a:buFontTx/>
            </a:pPr>
            <a:r>
              <a:rPr lang="zh-CN" altLang="zh-CN" sz="32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主讲人：冲哥</a:t>
            </a:r>
            <a:endParaRPr lang="zh-CN" altLang="zh-CN" sz="3200" kern="1200" baseline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7" name="副标题 3074"/>
          <p:cNvSpPr>
            <a:spLocks noGrp="1"/>
          </p:cNvSpPr>
          <p:nvPr/>
        </p:nvSpPr>
        <p:spPr>
          <a:xfrm>
            <a:off x="539750" y="3645535"/>
            <a:ext cx="7950200" cy="120205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详情请登录官网查询：www.STCAI.com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Tx/>
              <a:buFontTx/>
            </a:pPr>
            <a:r>
              <a:rPr altLang="zh-CN" sz="2000">
                <a:solidFill>
                  <a:schemeClr val="bg1"/>
                </a:solidFill>
                <a:latin typeface="Arial" panose="020B0604020202020204" pitchFamily="34" charset="0"/>
              </a:rPr>
              <a:t>有任何疑问可在  www.STCAIMCU.com 全球32位8051爱好者互助交流社区论坛提问</a:t>
            </a:r>
            <a:endParaRPr altLang="zh-CN" sz="20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spcBef>
                <a:spcPct val="20000"/>
              </a:spcBef>
              <a:buClrTx/>
              <a:buFontTx/>
            </a:pP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USB-HID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通信</a:t>
            </a:r>
            <a:endParaRPr lang="zh-CN" altLang="en-US" sz="28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315" y="765175"/>
            <a:ext cx="8197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①</a:t>
            </a:r>
            <a:r>
              <a:rPr lang="en-US" sz="2400">
                <a:solidFill>
                  <a:schemeClr val="bg1"/>
                </a:solidFill>
                <a:sym typeface="+mn-ea"/>
              </a:rPr>
              <a:t> HID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通信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——STC32G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55650" y="1352550"/>
            <a:ext cx="7837805" cy="2584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chemeClr val="bg1"/>
                </a:solidFill>
                <a:sym typeface="+mn-ea"/>
              </a:rPr>
              <a:t>直接通过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CDC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代码修改，了解具体差异；配置的核心步骤如下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1.</a:t>
            </a:r>
            <a:r>
              <a:rPr lang="zh-CN" b="1">
                <a:solidFill>
                  <a:schemeClr val="bg1"/>
                </a:solidFill>
                <a:sym typeface="+mn-ea"/>
              </a:rPr>
              <a:t>修改设备符等信息，新增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HID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信息标识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2.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替换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HID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的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class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类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3.std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请求增加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HID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标识符信息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4.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删除串口相关函数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5.usb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端点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1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改为输出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6.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增加读取和输出函数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USB-HID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通信</a:t>
            </a:r>
            <a:endParaRPr lang="zh-CN" altLang="en-US" sz="28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315" y="765175"/>
            <a:ext cx="81972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algn="l" defTabSz="914400">
              <a:buClrTx/>
              <a:buSzTx/>
              <a:buFontTx/>
            </a:pPr>
            <a:r>
              <a:rPr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②</a:t>
            </a:r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 </a:t>
            </a:r>
            <a:r>
              <a:rPr lang="en-US" sz="2400">
                <a:solidFill>
                  <a:schemeClr val="bg1"/>
                </a:solidFill>
                <a:sym typeface="+mn-ea"/>
              </a:rPr>
              <a:t>HID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键盘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——STC32G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55650" y="1352550"/>
            <a:ext cx="783780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chemeClr val="bg1"/>
                </a:solidFill>
                <a:sym typeface="+mn-ea"/>
              </a:rPr>
              <a:t>直接通过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HID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代码修改，了解具体差异；配置的核心步骤如下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1.</a:t>
            </a:r>
            <a:r>
              <a:rPr lang="zh-CN" b="1">
                <a:solidFill>
                  <a:schemeClr val="bg1"/>
                </a:solidFill>
                <a:sym typeface="+mn-ea"/>
              </a:rPr>
              <a:t>修改设备符等信息，修改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HID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信息标识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2.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修改接收函数并控制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LED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作为键盘指示灯</a:t>
            </a:r>
            <a:endParaRPr lang="en-US" altLang="zh-CN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3.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增加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HID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发送键盘码表函数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3.WIN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通信</a:t>
            </a:r>
            <a:endParaRPr lang="zh-CN" altLang="en-US" sz="28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——STC32G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5605" y="692785"/>
            <a:ext cx="786130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以往项目使用串口通讯,通过空闲超时区分不同数据帧,但Window系统响应非实时,超时间隔不确定导致无法判断是否是完整的一帧数据,同时串口通讯还需要安装对应的驱动包,英文系统、繁体系统等可能安装失败导致用户体验差。USB HID 可以实现免驱（使用中断方式进行数据传输）,但通讯速率慢(FS 62.5KB/s 受硬件影响)会64字节分包发送数据,导致上位机很难区分一包完整数据。针对以上存在的问题USB 虚拟串口能很好的提升通讯速率(FS  800KB/S 受硬件影响)但需要安装芯片驱动,针对不同环境可能会导致安装驱动失败问题。WinUsb可以很好的解决以上问题、既能快速通讯、又能即插即用。</a:t>
            </a:r>
            <a:endParaRPr lang="zh-CN" altLang="en-US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WinUsb的版本支持</a:t>
            </a:r>
            <a:r>
              <a:rPr lang="en-US" altLang="zh-CN">
                <a:solidFill>
                  <a:schemeClr val="bg1"/>
                </a:solidFill>
              </a:rPr>
              <a:t>:</a:t>
            </a:r>
            <a:r>
              <a:rPr lang="zh-CN" altLang="en-US">
                <a:solidFill>
                  <a:schemeClr val="bg1"/>
                </a:solidFill>
              </a:rPr>
              <a:t>Windows 7 在基于 x86、基于 x64 和基于 Itanium 的系统上支持 WinUSB。较新版本的 Windows 在基于 x86 和基于 x64 的系统上支持 WinUSB。WinUSB 支持从 Windows 8 开始支持同步传输。</a:t>
            </a:r>
            <a:endParaRPr lang="zh-CN" altLang="en-US">
              <a:solidFill>
                <a:schemeClr val="bg1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W</a:t>
            </a:r>
            <a:r>
              <a:rPr lang="zh-CN" altLang="en-US" b="1">
                <a:solidFill>
                  <a:srgbClr val="FF0000"/>
                </a:solidFill>
              </a:rPr>
              <a:t>inUsb限制条件</a:t>
            </a:r>
            <a:r>
              <a:rPr lang="en-US" altLang="zh-CN" b="1">
                <a:solidFill>
                  <a:schemeClr val="bg1"/>
                </a:solidFill>
              </a:rPr>
              <a:t>:</a:t>
            </a:r>
            <a:r>
              <a:rPr lang="zh-CN" altLang="en-US">
                <a:solidFill>
                  <a:schemeClr val="bg1"/>
                </a:solidFill>
              </a:rPr>
              <a:t>WinUSB不支持Windows 2003 ( 32bit/64bit )；WinUSB不支持Windows XP 64位（可以通过第三方驱动支持）；USB设备版本必需是2.0或2.0以上，WinUSB不支持USB1.0和1.1。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96875" y="116205"/>
            <a:ext cx="82461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l" defTabSz="914400">
              <a:buClrTx/>
              <a:buSzTx/>
              <a:buFontTx/>
            </a:pP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3.WIN</a:t>
            </a:r>
            <a:r>
              <a:rPr 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USB</a:t>
            </a:r>
            <a:r>
              <a:rPr lang="zh-CN" altLang="en-US" sz="28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通信</a:t>
            </a:r>
            <a:endParaRPr lang="zh-CN" altLang="en-US" sz="28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ym typeface="+mn-ea"/>
              </a:rPr>
              <a:t>STC</a:t>
            </a:r>
            <a:r>
              <a:rPr lang="zh-CN" altLang="en-US" sz="2000" b="1">
                <a:sym typeface="+mn-ea"/>
              </a:rPr>
              <a:t>官网</a:t>
            </a:r>
            <a:r>
              <a:rPr lang="zh-CN" altLang="zh-CN" sz="2000" b="1">
                <a:sym typeface="+mn-ea"/>
              </a:rPr>
              <a:t>：www.STCAI.com</a:t>
            </a:r>
            <a:r>
              <a:rPr lang="en-US" altLang="zh-CN" sz="2000" b="1">
                <a:sym typeface="+mn-ea"/>
              </a:rPr>
              <a:t>        STC</a:t>
            </a:r>
            <a:r>
              <a:rPr lang="zh-CN" altLang="en-US" sz="2000" b="1">
                <a:sym typeface="+mn-ea"/>
              </a:rPr>
              <a:t>论坛：</a:t>
            </a:r>
            <a:r>
              <a:rPr lang="zh-CN" altLang="zh-CN" sz="2000" b="1">
                <a:sym typeface="+mn-ea"/>
              </a:rPr>
              <a:t>www.STCAI</a:t>
            </a:r>
            <a:r>
              <a:rPr lang="en-US" altLang="zh-CN" sz="2000" b="1">
                <a:sym typeface="+mn-ea"/>
              </a:rPr>
              <a:t>MCU</a:t>
            </a:r>
            <a:r>
              <a:rPr lang="zh-CN" altLang="zh-CN" sz="2000" b="1">
                <a:sym typeface="+mn-ea"/>
              </a:rPr>
              <a:t>.com</a:t>
            </a:r>
            <a:endParaRPr lang="zh-CN" altLang="zh-CN" sz="2000" b="1"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6083935" y="188595"/>
            <a:ext cx="271526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——STC32G</a:t>
            </a:r>
            <a:endParaRPr lang="zh-CN" altLang="en-US" sz="2400">
              <a:solidFill>
                <a:schemeClr val="bg1"/>
              </a:solidFill>
              <a:latin typeface="+mn-lt"/>
              <a:ea typeface="+mn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7360" y="765175"/>
            <a:ext cx="7837805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chemeClr val="bg1"/>
                </a:solidFill>
                <a:sym typeface="+mn-ea"/>
              </a:rPr>
              <a:t>直接通过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CDC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代码修改，了解具体差异；配置的核心步骤如下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1.</a:t>
            </a:r>
            <a:r>
              <a:rPr lang="zh-CN" b="1">
                <a:solidFill>
                  <a:schemeClr val="bg1"/>
                </a:solidFill>
                <a:sym typeface="+mn-ea"/>
              </a:rPr>
              <a:t>修改设备符等信息，新怎信息</a:t>
            </a:r>
            <a:endParaRPr lang="zh-CN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2.std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请求增加对应信息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3.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修改</a:t>
            </a:r>
            <a:r>
              <a:rPr lang="en-US" altLang="zh-CN" b="1">
                <a:solidFill>
                  <a:schemeClr val="bg1"/>
                </a:solidFill>
                <a:sym typeface="+mn-ea"/>
              </a:rPr>
              <a:t>vendor</a:t>
            </a:r>
            <a:r>
              <a:rPr lang="zh-CN" altLang="en-US" b="1">
                <a:solidFill>
                  <a:schemeClr val="bg1"/>
                </a:solidFill>
                <a:sym typeface="+mn-ea"/>
              </a:rPr>
              <a:t>信息</a:t>
            </a:r>
            <a:endParaRPr lang="zh-CN" b="1">
              <a:solidFill>
                <a:schemeClr val="bg1"/>
              </a:solidFill>
              <a:sym typeface="+mn-ea"/>
            </a:endParaRPr>
          </a:p>
          <a:p>
            <a:r>
              <a:rPr lang="en-US" altLang="zh-CN" b="1">
                <a:solidFill>
                  <a:schemeClr val="bg1"/>
                </a:solidFill>
                <a:sym typeface="+mn-ea"/>
              </a:rPr>
              <a:t>4.</a:t>
            </a:r>
            <a:r>
              <a:rPr lang="zh-CN" b="1">
                <a:solidFill>
                  <a:schemeClr val="bg1"/>
                </a:solidFill>
                <a:sym typeface="+mn-ea"/>
              </a:rPr>
              <a:t>修改主函数</a:t>
            </a:r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  <a:p>
            <a:endParaRPr lang="zh-CN" altLang="en-US" b="1">
              <a:solidFill>
                <a:schemeClr val="bg1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3073"/>
          <p:cNvSpPr>
            <a:spLocks noGrp="1"/>
          </p:cNvSpPr>
          <p:nvPr>
            <p:ph type="ctrTitle"/>
          </p:nvPr>
        </p:nvSpPr>
        <p:spPr>
          <a:xfrm>
            <a:off x="3092450" y="1484630"/>
            <a:ext cx="2959735" cy="1261745"/>
          </a:xfrm>
        </p:spPr>
        <p:txBody>
          <a:bodyPr anchor="ctr" anchorCtr="0"/>
          <a:p>
            <a:pPr algn="ctr" defTabSz="914400">
              <a:buClrTx/>
              <a:buSzTx/>
              <a:buFontTx/>
              <a:buNone/>
            </a:pPr>
            <a:r>
              <a:rPr lang="zh-CN" sz="800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拜拜</a:t>
            </a:r>
            <a:r>
              <a:rPr lang="en-US" altLang="zh-CN" sz="8000" kern="12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!</a:t>
            </a:r>
            <a:endParaRPr lang="en-US" altLang="zh-CN" sz="8000" kern="1200" baseline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77" name="副标题 3074"/>
          <p:cNvSpPr>
            <a:spLocks noGrp="1"/>
          </p:cNvSpPr>
          <p:nvPr/>
        </p:nvSpPr>
        <p:spPr>
          <a:xfrm>
            <a:off x="395605" y="3213100"/>
            <a:ext cx="8387080" cy="1790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感谢大家耐心的看完了本集视频，最新的视频请在官网或者论坛观看！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网速不好的朋友们也可以下载下来本地观看。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有任何问题欢迎随时在论坛留言，广大热心网友都会及时回复，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也可以在论坛里看看别的朋友的学习体会和技术分享帖，查漏补缺。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>
              <a:spcBef>
                <a:spcPct val="20000"/>
              </a:spcBef>
              <a:buClrTx/>
              <a:buFontTx/>
            </a:pP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最后我也建了一个</a:t>
            </a:r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QQ</a:t>
            </a:r>
            <a:r>
              <a:rPr lang="zh-CN" altLang="en-US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</a:t>
            </a:r>
            <a:r>
              <a:rPr lang="zh-CN" altLang="zh-CN"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交流群884047237，有问题可以在群里交流。</a:t>
            </a:r>
            <a:endParaRPr lang="zh-CN" altLang="zh-CN" sz="200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5" y="6530975"/>
            <a:ext cx="9143365" cy="360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39750" y="6517640"/>
            <a:ext cx="8197215" cy="3371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spcBef>
                <a:spcPct val="20000"/>
              </a:spcBef>
              <a:buClrTx/>
              <a:buFontTx/>
            </a:pPr>
            <a:r>
              <a:rPr lang="en-US" altLang="zh-CN" sz="2000" b="1">
                <a:solidFill>
                  <a:schemeClr val="tx1"/>
                </a:solidFill>
                <a:sym typeface="+mn-ea"/>
              </a:rPr>
              <a:t>STC</a:t>
            </a:r>
            <a:r>
              <a:rPr lang="zh-CN" altLang="en-US" sz="2000" b="1">
                <a:solidFill>
                  <a:schemeClr val="tx1"/>
                </a:solidFill>
                <a:sym typeface="+mn-ea"/>
              </a:rPr>
              <a:t>官网</a:t>
            </a:r>
            <a:r>
              <a:rPr lang="zh-CN" altLang="zh-CN" sz="2000" b="1">
                <a:solidFill>
                  <a:schemeClr val="tx1"/>
                </a:solidFill>
                <a:sym typeface="+mn-ea"/>
              </a:rPr>
              <a:t>：www.STCAI.com</a:t>
            </a:r>
            <a:r>
              <a:rPr lang="en-US" altLang="zh-CN" sz="2000" b="1">
                <a:solidFill>
                  <a:schemeClr val="tx1"/>
                </a:solidFill>
                <a:sym typeface="+mn-ea"/>
              </a:rPr>
              <a:t>        STC</a:t>
            </a:r>
            <a:r>
              <a:rPr lang="zh-CN" altLang="en-US" sz="2000" b="1">
                <a:solidFill>
                  <a:schemeClr val="tx1"/>
                </a:solidFill>
                <a:sym typeface="+mn-ea"/>
              </a:rPr>
              <a:t>论坛：</a:t>
            </a:r>
            <a:r>
              <a:rPr lang="zh-CN" altLang="zh-CN" sz="2000" b="1">
                <a:solidFill>
                  <a:schemeClr val="tx1"/>
                </a:solidFill>
                <a:sym typeface="+mn-ea"/>
              </a:rPr>
              <a:t>www.STCAI</a:t>
            </a:r>
            <a:r>
              <a:rPr lang="en-US" altLang="zh-CN" sz="2000" b="1">
                <a:solidFill>
                  <a:schemeClr val="tx1"/>
                </a:solidFill>
                <a:sym typeface="+mn-ea"/>
              </a:rPr>
              <a:t>MCU</a:t>
            </a:r>
            <a:r>
              <a:rPr lang="zh-CN" altLang="zh-CN" sz="2000" b="1">
                <a:solidFill>
                  <a:schemeClr val="tx1"/>
                </a:solidFill>
                <a:sym typeface="+mn-ea"/>
              </a:rPr>
              <a:t>.com</a:t>
            </a:r>
            <a:endParaRPr lang="zh-CN" altLang="zh-CN" sz="2000" b="1">
              <a:solidFill>
                <a:schemeClr val="tx1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PP_MARK_KEY" val="12eca935-559d-467b-a3f2-bb9a85aa075d"/>
  <p:tag name="COMMONDATA" val="eyJoZGlkIjoiMzI5ZDdiMzEwODBmYjkwMTg0YjM1MmY2MjhkMGI0OWQ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5586</Words>
  <Application>WPS 演示</Application>
  <PresentationFormat/>
  <Paragraphs>331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Arial</vt:lpstr>
      <vt:lpstr>宋体</vt:lpstr>
      <vt:lpstr>Wingdings</vt:lpstr>
      <vt:lpstr>微软雅黑</vt:lpstr>
      <vt:lpstr>Arial Unicode MS</vt:lpstr>
      <vt:lpstr>Calibri</vt:lpstr>
      <vt:lpstr>默认设计模板</vt:lpstr>
      <vt:lpstr>1_默认设计模板</vt:lpstr>
      <vt:lpstr>STC MCU研讨会               ——USB</vt:lpstr>
      <vt:lpstr>摘要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STC MCU研讨会               ——USB</vt:lpstr>
      <vt:lpstr>PowerPoint 演示文稿</vt:lpstr>
      <vt:lpstr>PowerPoint 演示文稿</vt:lpstr>
      <vt:lpstr>PowerPoint 演示文稿</vt:lpstr>
      <vt:lpstr>STC MCU研讨会               ——USB</vt:lpstr>
      <vt:lpstr>PowerPoint 演示文稿</vt:lpstr>
      <vt:lpstr>PowerPoint 演示文稿</vt:lpstr>
      <vt:lpstr>PowerPoint 演示文稿</vt:lpstr>
      <vt:lpstr>PowerPoint 演示文稿</vt:lpstr>
      <vt:lpstr>拜拜!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STC32G单片机视频教程</dc:title>
  <dc:creator>Administrator</dc:creator>
  <cp:lastModifiedBy>露从今夜白</cp:lastModifiedBy>
  <cp:revision>109</cp:revision>
  <dcterms:created xsi:type="dcterms:W3CDTF">2022-10-22T14:08:00Z</dcterms:created>
  <dcterms:modified xsi:type="dcterms:W3CDTF">2023-08-18T17:04:03Z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0EE47681E8744DC1B8A99D041D3CE706</vt:lpwstr>
  </property>
</Properties>
</file>