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9"/>
  </p:notesMasterIdLst>
  <p:handoutMasterIdLst>
    <p:handoutMasterId r:id="rId44"/>
  </p:handoutMasterIdLst>
  <p:sldIdLst>
    <p:sldId id="2121" r:id="rId4"/>
    <p:sldId id="621" r:id="rId5"/>
    <p:sldId id="305" r:id="rId6"/>
    <p:sldId id="767" r:id="rId7"/>
    <p:sldId id="705" r:id="rId8"/>
    <p:sldId id="258" r:id="rId9"/>
    <p:sldId id="1722" r:id="rId10"/>
    <p:sldId id="563" r:id="rId11"/>
    <p:sldId id="881" r:id="rId12"/>
    <p:sldId id="707" r:id="rId13"/>
    <p:sldId id="733" r:id="rId14"/>
    <p:sldId id="734" r:id="rId15"/>
    <p:sldId id="988" r:id="rId16"/>
    <p:sldId id="743" r:id="rId17"/>
    <p:sldId id="736" r:id="rId18"/>
    <p:sldId id="737" r:id="rId20"/>
    <p:sldId id="739" r:id="rId21"/>
    <p:sldId id="740" r:id="rId22"/>
    <p:sldId id="741" r:id="rId23"/>
    <p:sldId id="742" r:id="rId24"/>
    <p:sldId id="1316" r:id="rId25"/>
    <p:sldId id="708" r:id="rId26"/>
    <p:sldId id="710" r:id="rId27"/>
    <p:sldId id="711" r:id="rId28"/>
    <p:sldId id="712" r:id="rId29"/>
    <p:sldId id="713" r:id="rId30"/>
    <p:sldId id="714" r:id="rId31"/>
    <p:sldId id="1655" r:id="rId32"/>
    <p:sldId id="2659" r:id="rId33"/>
    <p:sldId id="2660" r:id="rId34"/>
    <p:sldId id="2661" r:id="rId35"/>
    <p:sldId id="2227" r:id="rId36"/>
    <p:sldId id="2306" r:id="rId37"/>
    <p:sldId id="2307" r:id="rId38"/>
    <p:sldId id="2308" r:id="rId39"/>
    <p:sldId id="716" r:id="rId40"/>
    <p:sldId id="717" r:id="rId41"/>
    <p:sldId id="718" r:id="rId42"/>
    <p:sldId id="74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9ECF6"/>
    <a:srgbClr val="CFD6E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341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2-09T13:19:16.484" idx="3">
    <p:pos x="3328" y="5794"/>
    <p:text>调度方式：
1、抢占式调度
2、时间片轮转调度
调度时机：
1、定时调度（时间关键）
2、临时调度（事件关键）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/>
          <p:cNvSpPr/>
          <p:nvPr>
            <p:custDataLst>
              <p:tags r:id="rId2"/>
            </p:custDataLst>
          </p:nvPr>
        </p:nvSpPr>
        <p:spPr>
          <a:xfrm rot="20096407">
            <a:off x="1991458" y="4558282"/>
            <a:ext cx="10797331" cy="407869"/>
          </a:xfrm>
          <a:custGeom>
            <a:avLst/>
            <a:gdLst>
              <a:gd name="connsiteX0" fmla="*/ 10797331 w 10797331"/>
              <a:gd name="connsiteY0" fmla="*/ 0 h 407869"/>
              <a:gd name="connsiteX1" fmla="*/ 10768725 w 10797331"/>
              <a:gd name="connsiteY1" fmla="*/ 49370 h 407869"/>
              <a:gd name="connsiteX2" fmla="*/ 7791272 w 10797331"/>
              <a:gd name="connsiteY2" fmla="*/ 49370 h 407869"/>
              <a:gd name="connsiteX3" fmla="*/ 7583976 w 10797331"/>
              <a:gd name="connsiteY3" fmla="*/ 156716 h 407869"/>
              <a:gd name="connsiteX4" fmla="*/ 7369408 w 10797331"/>
              <a:gd name="connsiteY4" fmla="*/ 322541 h 407869"/>
              <a:gd name="connsiteX5" fmla="*/ 7296546 w 10797331"/>
              <a:gd name="connsiteY5" fmla="*/ 407869 h 407869"/>
              <a:gd name="connsiteX6" fmla="*/ 872294 w 10797331"/>
              <a:gd name="connsiteY6" fmla="*/ 407869 h 407869"/>
              <a:gd name="connsiteX7" fmla="*/ 0 w 10797331"/>
              <a:gd name="connsiteY7" fmla="*/ 1 h 407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7331" h="407869">
                <a:moveTo>
                  <a:pt x="10797331" y="0"/>
                </a:moveTo>
                <a:lnTo>
                  <a:pt x="10768725" y="49370"/>
                </a:lnTo>
                <a:lnTo>
                  <a:pt x="7791272" y="49370"/>
                </a:lnTo>
                <a:lnTo>
                  <a:pt x="7583976" y="156716"/>
                </a:lnTo>
                <a:cubicBezTo>
                  <a:pt x="7506140" y="206014"/>
                  <a:pt x="7434144" y="261405"/>
                  <a:pt x="7369408" y="322541"/>
                </a:cubicBezTo>
                <a:lnTo>
                  <a:pt x="7296546" y="407869"/>
                </a:lnTo>
                <a:lnTo>
                  <a:pt x="872294" y="407869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>
            <p:custDataLst>
              <p:tags r:id="rId3"/>
            </p:custDataLst>
          </p:nvPr>
        </p:nvSpPr>
        <p:spPr>
          <a:xfrm rot="9393631">
            <a:off x="-521384" y="1732565"/>
            <a:ext cx="10673913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Freeform 60"/>
          <p:cNvSpPr/>
          <p:nvPr>
            <p:custDataLst>
              <p:tags r:id="rId4"/>
            </p:custDataLst>
          </p:nvPr>
        </p:nvSpPr>
        <p:spPr bwMode="auto">
          <a:xfrm rot="16200000">
            <a:off x="10897708" y="5555360"/>
            <a:ext cx="791131" cy="1797457"/>
          </a:xfrm>
          <a:custGeom>
            <a:avLst/>
            <a:gdLst>
              <a:gd name="T0" fmla="*/ 0 w 1993"/>
              <a:gd name="T1" fmla="*/ 0 h 3650"/>
              <a:gd name="T2" fmla="*/ 0 w 1993"/>
              <a:gd name="T3" fmla="*/ 2389187 h 3650"/>
              <a:gd name="T4" fmla="*/ 1304573 w 1993"/>
              <a:gd name="T5" fmla="*/ 0 h 3650"/>
              <a:gd name="T6" fmla="*/ 0 w 1993"/>
              <a:gd name="T7" fmla="*/ 0 h 36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" h="3650">
                <a:moveTo>
                  <a:pt x="0" y="0"/>
                </a:moveTo>
                <a:lnTo>
                  <a:pt x="0" y="3650"/>
                </a:lnTo>
                <a:lnTo>
                  <a:pt x="199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: 形状 9"/>
          <p:cNvSpPr/>
          <p:nvPr>
            <p:custDataLst>
              <p:tags r:id="rId5"/>
            </p:custDataLst>
          </p:nvPr>
        </p:nvSpPr>
        <p:spPr bwMode="auto">
          <a:xfrm rot="16200000">
            <a:off x="10694421" y="4954998"/>
            <a:ext cx="1384561" cy="1610598"/>
          </a:xfrm>
          <a:custGeom>
            <a:avLst/>
            <a:gdLst>
              <a:gd name="connsiteX0" fmla="*/ 1384561 w 1384561"/>
              <a:gd name="connsiteY0" fmla="*/ 1438008 h 1610598"/>
              <a:gd name="connsiteX1" fmla="*/ 977219 w 1384561"/>
              <a:gd name="connsiteY1" fmla="*/ 1610598 h 1610598"/>
              <a:gd name="connsiteX2" fmla="*/ 0 w 1384561"/>
              <a:gd name="connsiteY2" fmla="*/ 1610598 h 1610598"/>
              <a:gd name="connsiteX3" fmla="*/ 130095 w 1384561"/>
              <a:gd name="connsiteY3" fmla="*/ 1322769 h 1610598"/>
              <a:gd name="connsiteX4" fmla="*/ 649656 w 1384561"/>
              <a:gd name="connsiteY4" fmla="*/ 1135418 h 1610598"/>
              <a:gd name="connsiteX5" fmla="*/ 393863 w 1384561"/>
              <a:gd name="connsiteY5" fmla="*/ 697794 h 1610598"/>
              <a:gd name="connsiteX6" fmla="*/ 707765 w 1384561"/>
              <a:gd name="connsiteY6" fmla="*/ 0 h 161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4561" h="1610598">
                <a:moveTo>
                  <a:pt x="1384561" y="1438008"/>
                </a:moveTo>
                <a:lnTo>
                  <a:pt x="977219" y="1610598"/>
                </a:lnTo>
                <a:lnTo>
                  <a:pt x="0" y="1610598"/>
                </a:lnTo>
                <a:lnTo>
                  <a:pt x="130095" y="1322769"/>
                </a:lnTo>
                <a:lnTo>
                  <a:pt x="649656" y="1135418"/>
                </a:lnTo>
                <a:lnTo>
                  <a:pt x="393863" y="697794"/>
                </a:lnTo>
                <a:lnTo>
                  <a:pt x="707765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>
            <p:custDataLst>
              <p:tags r:id="rId6"/>
            </p:custDataLst>
          </p:nvPr>
        </p:nvSpPr>
        <p:spPr bwMode="auto">
          <a:xfrm rot="5608145">
            <a:off x="276544" y="-371533"/>
            <a:ext cx="1104282" cy="1714754"/>
          </a:xfrm>
          <a:custGeom>
            <a:avLst/>
            <a:gdLst>
              <a:gd name="connsiteX0" fmla="*/ 0 w 1104282"/>
              <a:gd name="connsiteY0" fmla="*/ 0 h 1714754"/>
              <a:gd name="connsiteX1" fmla="*/ 1104282 w 1104282"/>
              <a:gd name="connsiteY1" fmla="*/ 0 h 1714754"/>
              <a:gd name="connsiteX2" fmla="*/ 487110 w 1104282"/>
              <a:gd name="connsiteY2" fmla="*/ 1691526 h 1714754"/>
              <a:gd name="connsiteX3" fmla="*/ 103950 w 1104282"/>
              <a:gd name="connsiteY3" fmla="*/ 1714754 h 1714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282" h="1714754">
                <a:moveTo>
                  <a:pt x="0" y="0"/>
                </a:moveTo>
                <a:lnTo>
                  <a:pt x="1104282" y="0"/>
                </a:lnTo>
                <a:lnTo>
                  <a:pt x="487110" y="1691526"/>
                </a:lnTo>
                <a:lnTo>
                  <a:pt x="103950" y="1714754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7"/>
            </p:custDataLst>
          </p:nvPr>
        </p:nvSpPr>
        <p:spPr bwMode="auto">
          <a:xfrm rot="5608145">
            <a:off x="215709" y="628747"/>
            <a:ext cx="1360921" cy="1881608"/>
          </a:xfrm>
          <a:custGeom>
            <a:avLst/>
            <a:gdLst>
              <a:gd name="connsiteX0" fmla="*/ 0 w 1360921"/>
              <a:gd name="connsiteY0" fmla="*/ 1881608 h 1881608"/>
              <a:gd name="connsiteX1" fmla="*/ 107746 w 1360921"/>
              <a:gd name="connsiteY1" fmla="*/ 1594042 h 1881608"/>
              <a:gd name="connsiteX2" fmla="*/ 626772 w 1360921"/>
              <a:gd name="connsiteY2" fmla="*/ 1368269 h 1881608"/>
              <a:gd name="connsiteX3" fmla="*/ 371243 w 1360921"/>
              <a:gd name="connsiteY3" fmla="*/ 840897 h 1881608"/>
              <a:gd name="connsiteX4" fmla="*/ 684821 w 1360921"/>
              <a:gd name="connsiteY4" fmla="*/ 0 h 1881608"/>
              <a:gd name="connsiteX5" fmla="*/ 1360921 w 1360921"/>
              <a:gd name="connsiteY5" fmla="*/ 1732913 h 1881608"/>
              <a:gd name="connsiteX6" fmla="*/ 1213985 w 1360921"/>
              <a:gd name="connsiteY6" fmla="*/ 1808015 h 1881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0921" h="1881608">
                <a:moveTo>
                  <a:pt x="0" y="1881608"/>
                </a:moveTo>
                <a:lnTo>
                  <a:pt x="107746" y="1594042"/>
                </a:lnTo>
                <a:lnTo>
                  <a:pt x="626772" y="1368269"/>
                </a:lnTo>
                <a:lnTo>
                  <a:pt x="371243" y="840897"/>
                </a:lnTo>
                <a:lnTo>
                  <a:pt x="684821" y="0"/>
                </a:lnTo>
                <a:lnTo>
                  <a:pt x="1360921" y="1732913"/>
                </a:lnTo>
                <a:lnTo>
                  <a:pt x="1213985" y="1808015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 rot="20112519">
            <a:off x="3245293" y="2186538"/>
            <a:ext cx="5571571" cy="2300736"/>
          </a:xfrm>
          <a:prstGeom prst="rect">
            <a:avLst/>
          </a:prstGeom>
        </p:spPr>
      </p:pic>
      <p:sp>
        <p:nvSpPr>
          <p:cNvPr id="14" name="等腰三角形 13"/>
          <p:cNvSpPr/>
          <p:nvPr>
            <p:custDataLst>
              <p:tags r:id="rId10"/>
            </p:custDataLst>
          </p:nvPr>
        </p:nvSpPr>
        <p:spPr>
          <a:xfrm rot="12480991">
            <a:off x="11268" y="835677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>
            <p:custDataLst>
              <p:tags r:id="rId11"/>
            </p:custDataLst>
          </p:nvPr>
        </p:nvSpPr>
        <p:spPr>
          <a:xfrm rot="1687040">
            <a:off x="11379570" y="5224997"/>
            <a:ext cx="819190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 rot="20202127">
            <a:off x="8206" y="2865729"/>
            <a:ext cx="3157901" cy="609398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 rot="20090471">
            <a:off x="9129746" y="3082739"/>
            <a:ext cx="3059555" cy="609398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0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67485" y="2973058"/>
            <a:ext cx="4716515" cy="805874"/>
          </a:xfrm>
          <a:prstGeom prst="rect">
            <a:avLst/>
          </a:prstGeom>
          <a:gradFill>
            <a:gsLst>
              <a:gs pos="100000">
                <a:schemeClr val="accent1">
                  <a:lumMod val="50000"/>
                </a:schemeClr>
              </a:gs>
              <a:gs pos="79000">
                <a:schemeClr val="accent1">
                  <a:lumMod val="60000"/>
                  <a:lumOff val="40000"/>
                </a:schemeClr>
              </a:gs>
              <a:gs pos="33000">
                <a:schemeClr val="accent1"/>
              </a:gs>
              <a:gs pos="59000">
                <a:schemeClr val="accent1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任意多边形 30"/>
          <p:cNvSpPr/>
          <p:nvPr>
            <p:custDataLst>
              <p:tags r:id="rId3"/>
            </p:custDataLst>
          </p:nvPr>
        </p:nvSpPr>
        <p:spPr>
          <a:xfrm rot="21177815">
            <a:off x="1631511" y="2913873"/>
            <a:ext cx="3205142" cy="3788873"/>
          </a:xfrm>
          <a:custGeom>
            <a:avLst/>
            <a:gdLst>
              <a:gd name="connsiteX0" fmla="*/ 1989438 w 1989438"/>
              <a:gd name="connsiteY0" fmla="*/ 0 h 2866768"/>
              <a:gd name="connsiteX1" fmla="*/ 0 w 1989438"/>
              <a:gd name="connsiteY1" fmla="*/ 2866768 h 2866768"/>
              <a:gd name="connsiteX2" fmla="*/ 1495168 w 1989438"/>
              <a:gd name="connsiteY2" fmla="*/ 0 h 2866768"/>
              <a:gd name="connsiteX3" fmla="*/ 1989438 w 1989438"/>
              <a:gd name="connsiteY3" fmla="*/ 0 h 2866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9438" h="2866768">
                <a:moveTo>
                  <a:pt x="1989438" y="0"/>
                </a:moveTo>
                <a:lnTo>
                  <a:pt x="0" y="2866768"/>
                </a:lnTo>
                <a:lnTo>
                  <a:pt x="1495168" y="0"/>
                </a:lnTo>
                <a:lnTo>
                  <a:pt x="19894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>
            <p:custDataLst>
              <p:tags r:id="rId4"/>
            </p:custDataLst>
          </p:nvPr>
        </p:nvSpPr>
        <p:spPr>
          <a:xfrm>
            <a:off x="0" y="186596"/>
            <a:ext cx="3979330" cy="6671405"/>
          </a:xfrm>
          <a:custGeom>
            <a:avLst/>
            <a:gdLst>
              <a:gd name="connsiteX0" fmla="*/ 3979330 w 3979330"/>
              <a:gd name="connsiteY0" fmla="*/ 0 h 6671405"/>
              <a:gd name="connsiteX1" fmla="*/ 3739501 w 3979330"/>
              <a:gd name="connsiteY1" fmla="*/ 2920713 h 6671405"/>
              <a:gd name="connsiteX2" fmla="*/ 1888643 w 3979330"/>
              <a:gd name="connsiteY2" fmla="*/ 6671405 h 6671405"/>
              <a:gd name="connsiteX3" fmla="*/ 0 w 3979330"/>
              <a:gd name="connsiteY3" fmla="*/ 6671405 h 6671405"/>
              <a:gd name="connsiteX4" fmla="*/ 0 w 3979330"/>
              <a:gd name="connsiteY4" fmla="*/ 4898616 h 6671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9330" h="6671405">
                <a:moveTo>
                  <a:pt x="3979330" y="0"/>
                </a:moveTo>
                <a:lnTo>
                  <a:pt x="3739501" y="2920713"/>
                </a:lnTo>
                <a:lnTo>
                  <a:pt x="1888643" y="6671405"/>
                </a:lnTo>
                <a:lnTo>
                  <a:pt x="0" y="6671405"/>
                </a:lnTo>
                <a:lnTo>
                  <a:pt x="0" y="4898616"/>
                </a:lnTo>
                <a:close/>
              </a:path>
            </a:pathLst>
          </a:custGeom>
          <a:solidFill>
            <a:schemeClr val="accent2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967485" y="2920893"/>
            <a:ext cx="4716515" cy="904863"/>
          </a:xfrm>
        </p:spPr>
        <p:txBody>
          <a:bodyPr anchor="ctr" anchorCtr="0">
            <a:normAutofit/>
          </a:bodyPr>
          <a:lstStyle>
            <a:lvl1pPr algn="ctr">
              <a:defRPr sz="4000" b="1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164113" y="4392480"/>
            <a:ext cx="6618516" cy="1865126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9600" b="1">
                <a:solidFill>
                  <a:schemeClr val="bg1">
                    <a:alpha val="24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 flipV="1">
            <a:off x="5734501" y="3378937"/>
            <a:ext cx="1145951" cy="4389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 flipH="1">
            <a:off x="4875967" y="3385728"/>
            <a:ext cx="858537" cy="1389472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8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292553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6"/>
            </p:custDataLst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319656" y="365125"/>
            <a:ext cx="1034143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838199" y="365125"/>
            <a:ext cx="9365343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6" name="任意多边形: 形状 5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>
            <p:custDataLst>
              <p:tags r:id="rId2"/>
            </p:custDataLst>
          </p:nvPr>
        </p:nvSpPr>
        <p:spPr>
          <a:xfrm rot="20096407">
            <a:off x="1991458" y="4558282"/>
            <a:ext cx="10797331" cy="407869"/>
          </a:xfrm>
          <a:custGeom>
            <a:avLst/>
            <a:gdLst>
              <a:gd name="connsiteX0" fmla="*/ 10797331 w 10797331"/>
              <a:gd name="connsiteY0" fmla="*/ 0 h 407869"/>
              <a:gd name="connsiteX1" fmla="*/ 10768725 w 10797331"/>
              <a:gd name="connsiteY1" fmla="*/ 49370 h 407869"/>
              <a:gd name="connsiteX2" fmla="*/ 7791272 w 10797331"/>
              <a:gd name="connsiteY2" fmla="*/ 49370 h 407869"/>
              <a:gd name="connsiteX3" fmla="*/ 7583976 w 10797331"/>
              <a:gd name="connsiteY3" fmla="*/ 156716 h 407869"/>
              <a:gd name="connsiteX4" fmla="*/ 7369408 w 10797331"/>
              <a:gd name="connsiteY4" fmla="*/ 322541 h 407869"/>
              <a:gd name="connsiteX5" fmla="*/ 7296546 w 10797331"/>
              <a:gd name="connsiteY5" fmla="*/ 407869 h 407869"/>
              <a:gd name="connsiteX6" fmla="*/ 872294 w 10797331"/>
              <a:gd name="connsiteY6" fmla="*/ 407869 h 407869"/>
              <a:gd name="connsiteX7" fmla="*/ 0 w 10797331"/>
              <a:gd name="connsiteY7" fmla="*/ 1 h 407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7331" h="407869">
                <a:moveTo>
                  <a:pt x="10797331" y="0"/>
                </a:moveTo>
                <a:lnTo>
                  <a:pt x="10768725" y="49370"/>
                </a:lnTo>
                <a:lnTo>
                  <a:pt x="7791272" y="49370"/>
                </a:lnTo>
                <a:lnTo>
                  <a:pt x="7583976" y="156716"/>
                </a:lnTo>
                <a:cubicBezTo>
                  <a:pt x="7506140" y="206014"/>
                  <a:pt x="7434144" y="261405"/>
                  <a:pt x="7369408" y="322541"/>
                </a:cubicBezTo>
                <a:lnTo>
                  <a:pt x="7296546" y="407869"/>
                </a:lnTo>
                <a:lnTo>
                  <a:pt x="872294" y="407869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 rot="9393631">
            <a:off x="-521384" y="1732565"/>
            <a:ext cx="10673913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>
            <p:custDataLst>
              <p:tags r:id="rId4"/>
            </p:custDataLst>
          </p:nvPr>
        </p:nvSpPr>
        <p:spPr bwMode="auto">
          <a:xfrm rot="6409530">
            <a:off x="373726" y="-503103"/>
            <a:ext cx="1411271" cy="2498172"/>
          </a:xfrm>
          <a:custGeom>
            <a:avLst/>
            <a:gdLst>
              <a:gd name="connsiteX0" fmla="*/ 0 w 1411271"/>
              <a:gd name="connsiteY0" fmla="*/ 1492834 h 2498172"/>
              <a:gd name="connsiteX1" fmla="*/ 0 w 1411271"/>
              <a:gd name="connsiteY1" fmla="*/ 0 h 2498172"/>
              <a:gd name="connsiteX2" fmla="*/ 1411271 w 1411271"/>
              <a:gd name="connsiteY2" fmla="*/ 0 h 2498172"/>
              <a:gd name="connsiteX3" fmla="*/ 373250 w 1411271"/>
              <a:gd name="connsiteY3" fmla="*/ 2477236 h 2498172"/>
              <a:gd name="connsiteX4" fmla="*/ 304018 w 1411271"/>
              <a:gd name="connsiteY4" fmla="*/ 2498172 h 249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1271" h="2498172">
                <a:moveTo>
                  <a:pt x="0" y="1492834"/>
                </a:moveTo>
                <a:lnTo>
                  <a:pt x="0" y="0"/>
                </a:lnTo>
                <a:lnTo>
                  <a:pt x="1411271" y="0"/>
                </a:lnTo>
                <a:lnTo>
                  <a:pt x="373250" y="2477236"/>
                </a:lnTo>
                <a:lnTo>
                  <a:pt x="304018" y="2498172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/>
          <p:cNvSpPr/>
          <p:nvPr>
            <p:custDataLst>
              <p:tags r:id="rId5"/>
            </p:custDataLst>
          </p:nvPr>
        </p:nvSpPr>
        <p:spPr bwMode="auto">
          <a:xfrm rot="6409530">
            <a:off x="-19088" y="734042"/>
            <a:ext cx="1902036" cy="2523860"/>
          </a:xfrm>
          <a:custGeom>
            <a:avLst/>
            <a:gdLst>
              <a:gd name="connsiteX0" fmla="*/ 0 w 1902036"/>
              <a:gd name="connsiteY0" fmla="*/ 2523860 h 2523860"/>
              <a:gd name="connsiteX1" fmla="*/ 342988 w 1902036"/>
              <a:gd name="connsiteY1" fmla="*/ 1726775 h 2523860"/>
              <a:gd name="connsiteX2" fmla="*/ 988697 w 1902036"/>
              <a:gd name="connsiteY2" fmla="*/ 1482202 h 2523860"/>
              <a:gd name="connsiteX3" fmla="*/ 670799 w 1902036"/>
              <a:gd name="connsiteY3" fmla="*/ 910918 h 2523860"/>
              <a:gd name="connsiteX4" fmla="*/ 1060915 w 1902036"/>
              <a:gd name="connsiteY4" fmla="*/ 0 h 2523860"/>
              <a:gd name="connsiteX5" fmla="*/ 1902036 w 1902036"/>
              <a:gd name="connsiteY5" fmla="*/ 1877210 h 2523860"/>
              <a:gd name="connsiteX6" fmla="*/ 1401022 w 1902036"/>
              <a:gd name="connsiteY6" fmla="*/ 2100186 h 252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2036" h="2523860">
                <a:moveTo>
                  <a:pt x="0" y="2523860"/>
                </a:moveTo>
                <a:lnTo>
                  <a:pt x="342988" y="1726775"/>
                </a:lnTo>
                <a:lnTo>
                  <a:pt x="988697" y="1482202"/>
                </a:lnTo>
                <a:lnTo>
                  <a:pt x="670799" y="910918"/>
                </a:lnTo>
                <a:lnTo>
                  <a:pt x="1060915" y="0"/>
                </a:lnTo>
                <a:lnTo>
                  <a:pt x="1902036" y="1877210"/>
                </a:lnTo>
                <a:lnTo>
                  <a:pt x="1401022" y="2100186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 rot="20200135">
            <a:off x="1774595" y="2220748"/>
            <a:ext cx="8752173" cy="221599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90000"/>
              </a:lnSpc>
              <a:buNone/>
              <a:defRPr kumimoji="0" lang="zh-CN" altLang="en-US" sz="11500" b="1" i="0" u="none" strike="noStrike" kern="1200" cap="none" spc="0" normalizeH="0" baseline="0" noProof="1" dirty="0">
                <a:ln w="38100" cmpd="sng">
                  <a:solidFill>
                    <a:schemeClr val="tx2"/>
                  </a:solidFill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 rot="20195639">
            <a:off x="11113" y="2868613"/>
            <a:ext cx="3178175" cy="609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4" hasCustomPrompt="1"/>
            <p:custDataLst>
              <p:tags r:id="rId11"/>
            </p:custDataLst>
          </p:nvPr>
        </p:nvSpPr>
        <p:spPr>
          <a:xfrm rot="20024516">
            <a:off x="9105900" y="3079750"/>
            <a:ext cx="3074988" cy="609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 flipH="1">
            <a:off x="-521384" y="1732565"/>
            <a:ext cx="13310173" cy="3233586"/>
            <a:chOff x="-521384" y="1732565"/>
            <a:chExt cx="13310173" cy="3233586"/>
          </a:xfrm>
        </p:grpSpPr>
        <p:sp>
          <p:nvSpPr>
            <p:cNvPr id="7" name="任意多边形: 形状 6"/>
            <p:cNvSpPr/>
            <p:nvPr>
              <p:custDataLst>
                <p:tags r:id="rId3"/>
              </p:custDataLst>
            </p:nvPr>
          </p:nvSpPr>
          <p:spPr>
            <a:xfrm rot="20096407">
              <a:off x="1991458" y="4558282"/>
              <a:ext cx="10797331" cy="407869"/>
            </a:xfrm>
            <a:custGeom>
              <a:avLst/>
              <a:gdLst>
                <a:gd name="connsiteX0" fmla="*/ 10797331 w 10797331"/>
                <a:gd name="connsiteY0" fmla="*/ 0 h 407869"/>
                <a:gd name="connsiteX1" fmla="*/ 10768725 w 10797331"/>
                <a:gd name="connsiteY1" fmla="*/ 49370 h 407869"/>
                <a:gd name="connsiteX2" fmla="*/ 7791272 w 10797331"/>
                <a:gd name="connsiteY2" fmla="*/ 49370 h 407869"/>
                <a:gd name="connsiteX3" fmla="*/ 7583976 w 10797331"/>
                <a:gd name="connsiteY3" fmla="*/ 156716 h 407869"/>
                <a:gd name="connsiteX4" fmla="*/ 7369408 w 10797331"/>
                <a:gd name="connsiteY4" fmla="*/ 322541 h 407869"/>
                <a:gd name="connsiteX5" fmla="*/ 7296546 w 10797331"/>
                <a:gd name="connsiteY5" fmla="*/ 407869 h 407869"/>
                <a:gd name="connsiteX6" fmla="*/ 872294 w 10797331"/>
                <a:gd name="connsiteY6" fmla="*/ 407869 h 407869"/>
                <a:gd name="connsiteX7" fmla="*/ 0 w 10797331"/>
                <a:gd name="connsiteY7" fmla="*/ 1 h 40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7331" h="407869">
                  <a:moveTo>
                    <a:pt x="10797331" y="0"/>
                  </a:moveTo>
                  <a:lnTo>
                    <a:pt x="10768725" y="49370"/>
                  </a:lnTo>
                  <a:lnTo>
                    <a:pt x="7791272" y="49370"/>
                  </a:lnTo>
                  <a:lnTo>
                    <a:pt x="7583976" y="156716"/>
                  </a:lnTo>
                  <a:cubicBezTo>
                    <a:pt x="7506140" y="206014"/>
                    <a:pt x="7434144" y="261405"/>
                    <a:pt x="7369408" y="322541"/>
                  </a:cubicBezTo>
                  <a:lnTo>
                    <a:pt x="7296546" y="407869"/>
                  </a:lnTo>
                  <a:lnTo>
                    <a:pt x="872294" y="4078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/>
            <p:cNvSpPr/>
            <p:nvPr>
              <p:custDataLst>
                <p:tags r:id="rId4"/>
              </p:custDataLst>
            </p:nvPr>
          </p:nvSpPr>
          <p:spPr>
            <a:xfrm rot="9393631">
              <a:off x="-521384" y="1732565"/>
              <a:ext cx="10673913" cy="407171"/>
            </a:xfrm>
            <a:custGeom>
              <a:avLst/>
              <a:gdLst>
                <a:gd name="connsiteX0" fmla="*/ 0 w 10673913"/>
                <a:gd name="connsiteY0" fmla="*/ 1 h 407171"/>
                <a:gd name="connsiteX1" fmla="*/ 10673913 w 10673913"/>
                <a:gd name="connsiteY1" fmla="*/ 0 h 407171"/>
                <a:gd name="connsiteX2" fmla="*/ 10652544 w 10673913"/>
                <a:gd name="connsiteY2" fmla="*/ 49286 h 407171"/>
                <a:gd name="connsiteX3" fmla="*/ 7466400 w 10673913"/>
                <a:gd name="connsiteY3" fmla="*/ 49286 h 407171"/>
                <a:gd name="connsiteX4" fmla="*/ 7285887 w 10673913"/>
                <a:gd name="connsiteY4" fmla="*/ 156448 h 407171"/>
                <a:gd name="connsiteX5" fmla="*/ 7099040 w 10673913"/>
                <a:gd name="connsiteY5" fmla="*/ 321988 h 407171"/>
                <a:gd name="connsiteX6" fmla="*/ 7035594 w 10673913"/>
                <a:gd name="connsiteY6" fmla="*/ 407171 h 407171"/>
                <a:gd name="connsiteX7" fmla="*/ 939139 w 10673913"/>
                <a:gd name="connsiteY7" fmla="*/ 407171 h 40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73913" h="407171">
                  <a:moveTo>
                    <a:pt x="0" y="1"/>
                  </a:moveTo>
                  <a:lnTo>
                    <a:pt x="10673913" y="0"/>
                  </a:lnTo>
                  <a:lnTo>
                    <a:pt x="10652544" y="49286"/>
                  </a:lnTo>
                  <a:lnTo>
                    <a:pt x="7466400" y="49286"/>
                  </a:lnTo>
                  <a:lnTo>
                    <a:pt x="7285887" y="156448"/>
                  </a:lnTo>
                  <a:cubicBezTo>
                    <a:pt x="7218107" y="205661"/>
                    <a:pt x="7155414" y="260957"/>
                    <a:pt x="7099040" y="321988"/>
                  </a:cubicBezTo>
                  <a:lnTo>
                    <a:pt x="7035594" y="407171"/>
                  </a:lnTo>
                  <a:lnTo>
                    <a:pt x="939139" y="4071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>
            <p:custDataLst>
              <p:tags r:id="rId3"/>
            </p:custDataLst>
          </p:nvPr>
        </p:nvSpPr>
        <p:spPr>
          <a:xfrm rot="12480991">
            <a:off x="30667" y="220825"/>
            <a:ext cx="524267" cy="662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>
            <p:custDataLst>
              <p:tags r:id="rId4"/>
            </p:custDataLst>
          </p:nvPr>
        </p:nvSpPr>
        <p:spPr>
          <a:xfrm rot="9119009" flipV="1">
            <a:off x="11522713" y="6025011"/>
            <a:ext cx="524267" cy="662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10" name="等腰三角形 9"/>
          <p:cNvSpPr/>
          <p:nvPr userDrawn="1">
            <p:custDataLst>
              <p:tags r:id="rId3"/>
            </p:custDataLst>
          </p:nvPr>
        </p:nvSpPr>
        <p:spPr>
          <a:xfrm rot="12480991">
            <a:off x="-8741" y="223353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1" name="等腰三角形 10"/>
          <p:cNvSpPr/>
          <p:nvPr userDrawn="1">
            <p:custDataLst>
              <p:tags r:id="rId3"/>
            </p:custDataLst>
          </p:nvPr>
        </p:nvSpPr>
        <p:spPr>
          <a:xfrm rot="12480991">
            <a:off x="56535" y="309753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多边形: 形状 9"/>
          <p:cNvSpPr/>
          <p:nvPr userDrawn="1">
            <p:custDataLst>
              <p:tags r:id="rId3"/>
            </p:custDataLst>
          </p:nvPr>
        </p:nvSpPr>
        <p:spPr>
          <a:xfrm rot="10800000">
            <a:off x="2118" y="6450829"/>
            <a:ext cx="12196237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3"/>
            </p:custDataLst>
          </p:nvPr>
        </p:nvSpPr>
        <p:spPr>
          <a:xfrm rot="10800000">
            <a:off x="-2" y="512939"/>
            <a:ext cx="12192001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-102604" y="174460"/>
            <a:ext cx="1881608" cy="1414334"/>
            <a:chOff x="-119127" y="-71033"/>
            <a:chExt cx="1881608" cy="1414334"/>
          </a:xfrm>
        </p:grpSpPr>
        <p:sp>
          <p:nvSpPr>
            <p:cNvPr id="9" name="任意多边形: 形状 8"/>
            <p:cNvSpPr/>
            <p:nvPr userDrawn="1">
              <p:custDataLst>
                <p:tags r:id="rId4"/>
              </p:custDataLst>
            </p:nvPr>
          </p:nvSpPr>
          <p:spPr bwMode="auto">
            <a:xfrm rot="5608145">
              <a:off x="141216" y="-277963"/>
              <a:ext cx="1360921" cy="1881608"/>
            </a:xfrm>
            <a:custGeom>
              <a:avLst/>
              <a:gdLst>
                <a:gd name="connsiteX0" fmla="*/ 0 w 1360921"/>
                <a:gd name="connsiteY0" fmla="*/ 1881608 h 1881608"/>
                <a:gd name="connsiteX1" fmla="*/ 107746 w 1360921"/>
                <a:gd name="connsiteY1" fmla="*/ 1594042 h 1881608"/>
                <a:gd name="connsiteX2" fmla="*/ 626772 w 1360921"/>
                <a:gd name="connsiteY2" fmla="*/ 1368269 h 1881608"/>
                <a:gd name="connsiteX3" fmla="*/ 371243 w 1360921"/>
                <a:gd name="connsiteY3" fmla="*/ 840897 h 1881608"/>
                <a:gd name="connsiteX4" fmla="*/ 684821 w 1360921"/>
                <a:gd name="connsiteY4" fmla="*/ 0 h 1881608"/>
                <a:gd name="connsiteX5" fmla="*/ 1360921 w 1360921"/>
                <a:gd name="connsiteY5" fmla="*/ 1732913 h 1881608"/>
                <a:gd name="connsiteX6" fmla="*/ 1213985 w 1360921"/>
                <a:gd name="connsiteY6" fmla="*/ 1808015 h 188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0921" h="1881608">
                  <a:moveTo>
                    <a:pt x="0" y="1881608"/>
                  </a:moveTo>
                  <a:lnTo>
                    <a:pt x="107746" y="1594042"/>
                  </a:lnTo>
                  <a:lnTo>
                    <a:pt x="626772" y="1368269"/>
                  </a:lnTo>
                  <a:lnTo>
                    <a:pt x="371243" y="840897"/>
                  </a:lnTo>
                  <a:lnTo>
                    <a:pt x="684821" y="0"/>
                  </a:lnTo>
                  <a:lnTo>
                    <a:pt x="1360921" y="1732913"/>
                  </a:lnTo>
                  <a:lnTo>
                    <a:pt x="1213985" y="1808015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14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等腰三角形 10"/>
            <p:cNvSpPr/>
            <p:nvPr userDrawn="1">
              <p:custDataLst>
                <p:tags r:id="rId5"/>
              </p:custDataLst>
            </p:nvPr>
          </p:nvSpPr>
          <p:spPr>
            <a:xfrm rot="12480991">
              <a:off x="-63225" y="-71033"/>
              <a:ext cx="906141" cy="114536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>
            <p:custDataLst>
              <p:tags r:id="rId6"/>
            </p:custDataLst>
          </p:nvPr>
        </p:nvGrpSpPr>
        <p:grpSpPr>
          <a:xfrm flipH="1">
            <a:off x="10412996" y="5570831"/>
            <a:ext cx="1881608" cy="1414334"/>
            <a:chOff x="-119127" y="-71033"/>
            <a:chExt cx="1881608" cy="1414334"/>
          </a:xfrm>
        </p:grpSpPr>
        <p:sp>
          <p:nvSpPr>
            <p:cNvPr id="13" name="任意多边形: 形状 12"/>
            <p:cNvSpPr/>
            <p:nvPr userDrawn="1">
              <p:custDataLst>
                <p:tags r:id="rId7"/>
              </p:custDataLst>
            </p:nvPr>
          </p:nvSpPr>
          <p:spPr bwMode="auto">
            <a:xfrm rot="5608145">
              <a:off x="141216" y="-277963"/>
              <a:ext cx="1360921" cy="1881608"/>
            </a:xfrm>
            <a:custGeom>
              <a:avLst/>
              <a:gdLst>
                <a:gd name="connsiteX0" fmla="*/ 0 w 1360921"/>
                <a:gd name="connsiteY0" fmla="*/ 1881608 h 1881608"/>
                <a:gd name="connsiteX1" fmla="*/ 107746 w 1360921"/>
                <a:gd name="connsiteY1" fmla="*/ 1594042 h 1881608"/>
                <a:gd name="connsiteX2" fmla="*/ 626772 w 1360921"/>
                <a:gd name="connsiteY2" fmla="*/ 1368269 h 1881608"/>
                <a:gd name="connsiteX3" fmla="*/ 371243 w 1360921"/>
                <a:gd name="connsiteY3" fmla="*/ 840897 h 1881608"/>
                <a:gd name="connsiteX4" fmla="*/ 684821 w 1360921"/>
                <a:gd name="connsiteY4" fmla="*/ 0 h 1881608"/>
                <a:gd name="connsiteX5" fmla="*/ 1360921 w 1360921"/>
                <a:gd name="connsiteY5" fmla="*/ 1732913 h 1881608"/>
                <a:gd name="connsiteX6" fmla="*/ 1213985 w 1360921"/>
                <a:gd name="connsiteY6" fmla="*/ 1808015 h 188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0921" h="1881608">
                  <a:moveTo>
                    <a:pt x="0" y="1881608"/>
                  </a:moveTo>
                  <a:lnTo>
                    <a:pt x="107746" y="1594042"/>
                  </a:lnTo>
                  <a:lnTo>
                    <a:pt x="626772" y="1368269"/>
                  </a:lnTo>
                  <a:lnTo>
                    <a:pt x="371243" y="840897"/>
                  </a:lnTo>
                  <a:lnTo>
                    <a:pt x="684821" y="0"/>
                  </a:lnTo>
                  <a:lnTo>
                    <a:pt x="1360921" y="1732913"/>
                  </a:lnTo>
                  <a:lnTo>
                    <a:pt x="1213985" y="1808015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14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等腰三角形 13"/>
            <p:cNvSpPr/>
            <p:nvPr userDrawn="1">
              <p:custDataLst>
                <p:tags r:id="rId8"/>
              </p:custDataLst>
            </p:nvPr>
          </p:nvSpPr>
          <p:spPr>
            <a:xfrm rot="12480991">
              <a:off x="-63225" y="-71033"/>
              <a:ext cx="906141" cy="114536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7" Type="http://schemas.openxmlformats.org/officeDocument/2006/relationships/theme" Target="../theme/theme2.xml"/><Relationship Id="rId26" Type="http://schemas.openxmlformats.org/officeDocument/2006/relationships/tags" Target="../tags/tag153.xml"/><Relationship Id="rId25" Type="http://schemas.openxmlformats.org/officeDocument/2006/relationships/tags" Target="../tags/tag152.xml"/><Relationship Id="rId24" Type="http://schemas.openxmlformats.org/officeDocument/2006/relationships/tags" Target="../tags/tag151.xml"/><Relationship Id="rId23" Type="http://schemas.openxmlformats.org/officeDocument/2006/relationships/tags" Target="../tags/tag150.xml"/><Relationship Id="rId22" Type="http://schemas.openxmlformats.org/officeDocument/2006/relationships/tags" Target="../tags/tag149.xml"/><Relationship Id="rId21" Type="http://schemas.openxmlformats.org/officeDocument/2006/relationships/tags" Target="../tags/tag148.xml"/><Relationship Id="rId20" Type="http://schemas.openxmlformats.org/officeDocument/2006/relationships/tags" Target="../tags/tag14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>
            <p:custDataLst>
              <p:tags r:id="rId19"/>
            </p:custDataLst>
          </p:nvPr>
        </p:nvSpPr>
        <p:spPr>
          <a:xfrm>
            <a:off x="10544176" y="650875"/>
            <a:ext cx="1647825" cy="1162050"/>
          </a:xfrm>
          <a:custGeom>
            <a:avLst/>
            <a:gdLst>
              <a:gd name="connsiteX0" fmla="*/ 0 w 1647825"/>
              <a:gd name="connsiteY0" fmla="*/ 0 h 1162050"/>
              <a:gd name="connsiteX1" fmla="*/ 1647825 w 1647825"/>
              <a:gd name="connsiteY1" fmla="*/ 411956 h 1162050"/>
              <a:gd name="connsiteX2" fmla="*/ 1647825 w 1647825"/>
              <a:gd name="connsiteY2" fmla="*/ 1062264 h 1162050"/>
              <a:gd name="connsiteX3" fmla="*/ 1123950 w 1647825"/>
              <a:gd name="connsiteY3" fmla="*/ 11620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825" h="1162050">
                <a:moveTo>
                  <a:pt x="0" y="0"/>
                </a:moveTo>
                <a:lnTo>
                  <a:pt x="1647825" y="411956"/>
                </a:lnTo>
                <a:lnTo>
                  <a:pt x="1647825" y="1062264"/>
                </a:lnTo>
                <a:lnTo>
                  <a:pt x="1123950" y="1162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>
            <p:custDataLst>
              <p:tags r:id="rId20"/>
            </p:custDataLst>
          </p:nvPr>
        </p:nvSpPr>
        <p:spPr>
          <a:xfrm flipH="1" flipV="1">
            <a:off x="8167688" y="0"/>
            <a:ext cx="4017417" cy="1116013"/>
          </a:xfrm>
          <a:prstGeom prst="rtTriangle">
            <a:avLst/>
          </a:pr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sp>
        <p:nvSpPr>
          <p:cNvPr id="9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45.xml"/><Relationship Id="rId7" Type="http://schemas.openxmlformats.org/officeDocument/2006/relationships/tags" Target="../tags/tag244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54.xml"/><Relationship Id="rId8" Type="http://schemas.openxmlformats.org/officeDocument/2006/relationships/tags" Target="../tags/tag253.xml"/><Relationship Id="rId7" Type="http://schemas.openxmlformats.org/officeDocument/2006/relationships/tags" Target="../tags/tag252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9" Type="http://schemas.openxmlformats.org/officeDocument/2006/relationships/slideLayout" Target="../slideLayouts/slideLayout7.xml"/><Relationship Id="rId28" Type="http://schemas.openxmlformats.org/officeDocument/2006/relationships/tags" Target="../tags/tag273.xml"/><Relationship Id="rId27" Type="http://schemas.openxmlformats.org/officeDocument/2006/relationships/tags" Target="../tags/tag272.xml"/><Relationship Id="rId26" Type="http://schemas.openxmlformats.org/officeDocument/2006/relationships/tags" Target="../tags/tag271.xml"/><Relationship Id="rId25" Type="http://schemas.openxmlformats.org/officeDocument/2006/relationships/tags" Target="../tags/tag270.xml"/><Relationship Id="rId24" Type="http://schemas.openxmlformats.org/officeDocument/2006/relationships/tags" Target="../tags/tag269.xml"/><Relationship Id="rId23" Type="http://schemas.openxmlformats.org/officeDocument/2006/relationships/tags" Target="../tags/tag268.xml"/><Relationship Id="rId22" Type="http://schemas.openxmlformats.org/officeDocument/2006/relationships/tags" Target="../tags/tag267.xml"/><Relationship Id="rId21" Type="http://schemas.openxmlformats.org/officeDocument/2006/relationships/tags" Target="../tags/tag266.xml"/><Relationship Id="rId20" Type="http://schemas.openxmlformats.org/officeDocument/2006/relationships/tags" Target="../tags/tag265.xml"/><Relationship Id="rId2" Type="http://schemas.openxmlformats.org/officeDocument/2006/relationships/tags" Target="../tags/tag247.xml"/><Relationship Id="rId19" Type="http://schemas.openxmlformats.org/officeDocument/2006/relationships/tags" Target="../tags/tag264.xml"/><Relationship Id="rId18" Type="http://schemas.openxmlformats.org/officeDocument/2006/relationships/tags" Target="../tags/tag263.xml"/><Relationship Id="rId17" Type="http://schemas.openxmlformats.org/officeDocument/2006/relationships/tags" Target="../tags/tag262.xml"/><Relationship Id="rId16" Type="http://schemas.openxmlformats.org/officeDocument/2006/relationships/tags" Target="../tags/tag261.xml"/><Relationship Id="rId15" Type="http://schemas.openxmlformats.org/officeDocument/2006/relationships/tags" Target="../tags/tag260.xml"/><Relationship Id="rId14" Type="http://schemas.openxmlformats.org/officeDocument/2006/relationships/tags" Target="../tags/tag259.xml"/><Relationship Id="rId13" Type="http://schemas.openxmlformats.org/officeDocument/2006/relationships/tags" Target="../tags/tag258.xml"/><Relationship Id="rId12" Type="http://schemas.openxmlformats.org/officeDocument/2006/relationships/tags" Target="../tags/tag257.xml"/><Relationship Id="rId11" Type="http://schemas.openxmlformats.org/officeDocument/2006/relationships/tags" Target="../tags/tag256.xml"/><Relationship Id="rId10" Type="http://schemas.openxmlformats.org/officeDocument/2006/relationships/tags" Target="../tags/tag255.xml"/><Relationship Id="rId1" Type="http://schemas.openxmlformats.org/officeDocument/2006/relationships/tags" Target="../tags/tag2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2" Type="http://schemas.openxmlformats.org/officeDocument/2006/relationships/comments" Target="../comments/comment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28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tags" Target="../tags/tag296.xml"/><Relationship Id="rId5" Type="http://schemas.openxmlformats.org/officeDocument/2006/relationships/tags" Target="../tags/tag295.xml"/><Relationship Id="rId4" Type="http://schemas.openxmlformats.org/officeDocument/2006/relationships/tags" Target="../tags/tag294.xml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9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1.xml"/><Relationship Id="rId1" Type="http://schemas.openxmlformats.org/officeDocument/2006/relationships/tags" Target="../tags/tag30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10.xml"/><Relationship Id="rId8" Type="http://schemas.openxmlformats.org/officeDocument/2006/relationships/tags" Target="../tags/tag309.xml"/><Relationship Id="rId7" Type="http://schemas.openxmlformats.org/officeDocument/2006/relationships/tags" Target="../tags/tag308.xml"/><Relationship Id="rId6" Type="http://schemas.openxmlformats.org/officeDocument/2006/relationships/tags" Target="../tags/tag307.xml"/><Relationship Id="rId5" Type="http://schemas.openxmlformats.org/officeDocument/2006/relationships/tags" Target="../tags/tag306.xml"/><Relationship Id="rId4" Type="http://schemas.openxmlformats.org/officeDocument/2006/relationships/tags" Target="../tags/tag305.xml"/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313.xml"/><Relationship Id="rId11" Type="http://schemas.openxmlformats.org/officeDocument/2006/relationships/tags" Target="../tags/tag312.xml"/><Relationship Id="rId10" Type="http://schemas.openxmlformats.org/officeDocument/2006/relationships/tags" Target="../tags/tag311.xml"/><Relationship Id="rId1" Type="http://schemas.openxmlformats.org/officeDocument/2006/relationships/tags" Target="../tags/tag30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22.xml"/><Relationship Id="rId8" Type="http://schemas.openxmlformats.org/officeDocument/2006/relationships/tags" Target="../tags/tag321.xml"/><Relationship Id="rId7" Type="http://schemas.openxmlformats.org/officeDocument/2006/relationships/tags" Target="../tags/tag320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323.xml"/><Relationship Id="rId1" Type="http://schemas.openxmlformats.org/officeDocument/2006/relationships/tags" Target="../tags/tag3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5.xml"/><Relationship Id="rId1" Type="http://schemas.openxmlformats.org/officeDocument/2006/relationships/tags" Target="../tags/tag3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7.xml"/><Relationship Id="rId1" Type="http://schemas.openxmlformats.org/officeDocument/2006/relationships/tags" Target="../tags/tag32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60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332.xml"/><Relationship Id="rId4" Type="http://schemas.openxmlformats.org/officeDocument/2006/relationships/tags" Target="../tags/tag331.xml"/><Relationship Id="rId3" Type="http://schemas.openxmlformats.org/officeDocument/2006/relationships/tags" Target="../tags/tag330.xml"/><Relationship Id="rId2" Type="http://schemas.openxmlformats.org/officeDocument/2006/relationships/tags" Target="../tags/tag329.xml"/><Relationship Id="rId1" Type="http://schemas.openxmlformats.org/officeDocument/2006/relationships/tags" Target="../tags/tag328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" Type="http://schemas.openxmlformats.org/officeDocument/2006/relationships/tags" Target="../tags/tag33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tags" Target="../tags/tag33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191.xml"/><Relationship Id="rId2" Type="http://schemas.openxmlformats.org/officeDocument/2006/relationships/tags" Target="../tags/tag173.xml"/><Relationship Id="rId19" Type="http://schemas.openxmlformats.org/officeDocument/2006/relationships/tags" Target="../tags/tag190.xml"/><Relationship Id="rId18" Type="http://schemas.openxmlformats.org/officeDocument/2006/relationships/tags" Target="../tags/tag189.xml"/><Relationship Id="rId17" Type="http://schemas.openxmlformats.org/officeDocument/2006/relationships/tags" Target="../tags/tag188.xml"/><Relationship Id="rId16" Type="http://schemas.openxmlformats.org/officeDocument/2006/relationships/tags" Target="../tags/tag187.xml"/><Relationship Id="rId15" Type="http://schemas.openxmlformats.org/officeDocument/2006/relationships/tags" Target="../tags/tag186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tags" Target="../tags/tag17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6" Type="http://schemas.openxmlformats.org/officeDocument/2006/relationships/slideLayout" Target="../slideLayouts/slideLayout7.xml"/><Relationship Id="rId25" Type="http://schemas.openxmlformats.org/officeDocument/2006/relationships/tags" Target="../tags/tag229.xml"/><Relationship Id="rId24" Type="http://schemas.openxmlformats.org/officeDocument/2006/relationships/tags" Target="../tags/tag228.xml"/><Relationship Id="rId23" Type="http://schemas.openxmlformats.org/officeDocument/2006/relationships/tags" Target="../tags/tag227.xml"/><Relationship Id="rId22" Type="http://schemas.openxmlformats.org/officeDocument/2006/relationships/tags" Target="../tags/tag226.xml"/><Relationship Id="rId21" Type="http://schemas.openxmlformats.org/officeDocument/2006/relationships/tags" Target="../tags/tag225.xml"/><Relationship Id="rId20" Type="http://schemas.openxmlformats.org/officeDocument/2006/relationships/tags" Target="../tags/tag224.xml"/><Relationship Id="rId2" Type="http://schemas.openxmlformats.org/officeDocument/2006/relationships/tags" Target="../tags/tag206.xml"/><Relationship Id="rId19" Type="http://schemas.openxmlformats.org/officeDocument/2006/relationships/tags" Target="../tags/tag223.xml"/><Relationship Id="rId18" Type="http://schemas.openxmlformats.org/officeDocument/2006/relationships/tags" Target="../tags/tag222.xml"/><Relationship Id="rId17" Type="http://schemas.openxmlformats.org/officeDocument/2006/relationships/tags" Target="../tags/tag221.xml"/><Relationship Id="rId16" Type="http://schemas.openxmlformats.org/officeDocument/2006/relationships/tags" Target="../tags/tag220.xml"/><Relationship Id="rId15" Type="http://schemas.openxmlformats.org/officeDocument/2006/relationships/tags" Target="../tags/tag219.xml"/><Relationship Id="rId14" Type="http://schemas.openxmlformats.org/officeDocument/2006/relationships/tags" Target="../tags/tag218.xml"/><Relationship Id="rId13" Type="http://schemas.openxmlformats.org/officeDocument/2006/relationships/tags" Target="../tags/tag217.xml"/><Relationship Id="rId12" Type="http://schemas.openxmlformats.org/officeDocument/2006/relationships/tags" Target="../tags/tag216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tags" Target="../tags/tag20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5400" b="1">
                <a:solidFill>
                  <a:srgbClr val="FF0000"/>
                </a:solidFill>
              </a:rPr>
              <a:t>RTOS</a:t>
            </a:r>
            <a:r>
              <a:rPr lang="zh-CN" altLang="en-US" sz="5400" b="1"/>
              <a:t> </a:t>
            </a:r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</a:rPr>
              <a:t>原理及应用，</a:t>
            </a:r>
            <a:r>
              <a:rPr lang="zh-CN" altLang="en-US" sz="54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</a:rPr>
              <a:t>CosyOS-II</a:t>
            </a:r>
            <a:endParaRPr lang="zh-CN" altLang="en-US" sz="5400" b="1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20000"/>
          </a:bodyPr>
          <a:p>
            <a:pPr algn="l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    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===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b="1">
                <a:solidFill>
                  <a:srgbClr val="0000FF"/>
                </a:solidFill>
              </a:rPr>
              <a:t>零中断延迟</a:t>
            </a:r>
            <a:r>
              <a:rPr lang="en-US" altLang="zh-CN" b="1">
                <a:solidFill>
                  <a:srgbClr val="0000FF"/>
                </a:solidFill>
              </a:rPr>
              <a:t> 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的 RTOS for STC32/STC8，国产原创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作者：迟凯峰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 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大道争锋，尽在  </a:t>
            </a:r>
            <a:r>
              <a:rPr lang="zh-CN" altLang="en-US" b="1" u="sng">
                <a:solidFill>
                  <a:schemeClr val="accent1">
                    <a:lumMod val="75000"/>
                  </a:schemeClr>
                </a:solidFill>
              </a:rPr>
              <a:t>www.STCAIMCU.com</a:t>
            </a:r>
            <a:endParaRPr lang="zh-CN" altLang="en-US" b="1" u="sng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矩形 18"/>
          <p:cNvSpPr/>
          <p:nvPr>
            <p:custDataLst>
              <p:tags r:id="rId1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8599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等腰三角形 19"/>
          <p:cNvSpPr/>
          <p:nvPr>
            <p:custDataLst>
              <p:tags r:id="rId2"/>
            </p:custDataLst>
          </p:nvPr>
        </p:nvSpPr>
        <p:spPr>
          <a:xfrm flipV="1">
            <a:off x="5433347" y="0"/>
            <a:ext cx="1325299" cy="736097"/>
          </a:xfrm>
          <a:prstGeom prst="triangle">
            <a:avLst/>
          </a:prstGeom>
          <a:solidFill>
            <a:srgbClr val="5B72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菱形 20"/>
          <p:cNvSpPr/>
          <p:nvPr>
            <p:custDataLst>
              <p:tags r:id="rId3"/>
            </p:custDataLst>
          </p:nvPr>
        </p:nvSpPr>
        <p:spPr>
          <a:xfrm>
            <a:off x="4397823" y="1560285"/>
            <a:ext cx="3396343" cy="3396343"/>
          </a:xfrm>
          <a:prstGeom prst="diamond">
            <a:avLst/>
          </a:prstGeom>
          <a:solidFill>
            <a:srgbClr val="5B72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>
            <p:custDataLst>
              <p:tags r:id="rId4"/>
            </p:custDataLst>
          </p:nvPr>
        </p:nvSpPr>
        <p:spPr>
          <a:xfrm>
            <a:off x="4905820" y="2046514"/>
            <a:ext cx="2380347" cy="2423884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常见RTOS</a:t>
            </a:r>
            <a:endParaRPr lang="zh-CN" altLang="en-US" sz="36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464448" y="1264465"/>
            <a:ext cx="3860799" cy="4747698"/>
          </a:xfrm>
          <a:prstGeom prst="rect">
            <a:avLst/>
          </a:prstGeom>
        </p:spPr>
        <p:txBody>
          <a:bodyPr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n"/>
            </a:pPr>
            <a:r>
              <a:rPr lang="zh-CN" altLang="en-US" sz="14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国外</a:t>
            </a:r>
            <a:endParaRPr lang="zh-CN" altLang="en-US" sz="14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Vxworks</a:t>
            </a:r>
            <a:b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美国、WindRiver、1983。</a:t>
            </a:r>
            <a:endParaRPr lang="zh-CN" altLang="en-US" sz="14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μC/OS-II/III</a:t>
            </a:r>
            <a:b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美国、Jean J.Labrosse、1992</a:t>
            </a:r>
            <a: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14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FreeRTOS</a:t>
            </a:r>
            <a:b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美国、Richard Barry、2003</a:t>
            </a:r>
            <a: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；</a:t>
            </a:r>
            <a:b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400" spc="150">
                <a:solidFill>
                  <a:sysClr val="window" lastClr="FFFFFF"/>
                </a:solidFill>
                <a:sym typeface="+mn-ea"/>
              </a:rPr>
              <a:t>亚马逊、</a:t>
            </a:r>
            <a: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2018</a:t>
            </a:r>
            <a: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en-US" altLang="zh-CN" sz="14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Keil RTX、RTX4/5</a:t>
            </a:r>
            <a:b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Arm</a:t>
            </a:r>
            <a: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14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7866753" y="1264465"/>
            <a:ext cx="3860799" cy="4747698"/>
          </a:xfrm>
          <a:prstGeom prst="rect">
            <a:avLst/>
          </a:prstGeom>
        </p:spPr>
        <p:txBody>
          <a:bodyPr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n"/>
            </a:pP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国产</a:t>
            </a:r>
            <a:endParaRPr lang="zh-CN" altLang="en-US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RT-Thread</a:t>
            </a:r>
            <a:b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社区、组件、物联网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Alios Things</a:t>
            </a:r>
            <a:b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云端一体、物联网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Huawei LiteOS</a:t>
            </a:r>
            <a:endParaRPr lang="en-US" altLang="zh-CN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SylixOS / MS-RTOS</a:t>
            </a:r>
            <a:endParaRPr lang="en-US" altLang="zh-CN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djyos</a:t>
            </a: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sym typeface="+mn-ea"/>
              </a:rPr>
              <a:t>都江堰</a:t>
            </a: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b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事件调度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CosyOS</a:t>
            </a:r>
            <a:b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sym typeface="+mn-ea"/>
              </a:rPr>
              <a:t>易用性、</a:t>
            </a:r>
            <a: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零中断延迟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等腰三角形 21"/>
          <p:cNvSpPr/>
          <p:nvPr>
            <p:custDataLst>
              <p:tags r:id="rId7"/>
            </p:custDataLst>
          </p:nvPr>
        </p:nvSpPr>
        <p:spPr>
          <a:xfrm>
            <a:off x="5433347" y="6121177"/>
            <a:ext cx="1325299" cy="736097"/>
          </a:xfrm>
          <a:prstGeom prst="triangle">
            <a:avLst/>
          </a:prstGeom>
          <a:solidFill>
            <a:srgbClr val="5B72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直角三角形 25"/>
          <p:cNvSpPr/>
          <p:nvPr>
            <p:custDataLst>
              <p:tags r:id="rId1"/>
            </p:custDataLst>
          </p:nvPr>
        </p:nvSpPr>
        <p:spPr bwMode="auto">
          <a:xfrm rot="610268">
            <a:off x="3844659" y="3617259"/>
            <a:ext cx="1306341" cy="1646498"/>
          </a:xfrm>
          <a:prstGeom prst="rt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等腰三角形 26"/>
          <p:cNvSpPr/>
          <p:nvPr>
            <p:custDataLst>
              <p:tags r:id="rId2"/>
            </p:custDataLst>
          </p:nvPr>
        </p:nvSpPr>
        <p:spPr bwMode="auto">
          <a:xfrm rot="16200000">
            <a:off x="1148015" y="858655"/>
            <a:ext cx="1425565" cy="2257144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>
            <p:custDataLst>
              <p:tags r:id="rId3"/>
            </p:custDataLst>
          </p:nvPr>
        </p:nvSpPr>
        <p:spPr bwMode="auto">
          <a:xfrm rot="3712223">
            <a:off x="140157" y="1151768"/>
            <a:ext cx="4472540" cy="4929977"/>
          </a:xfrm>
          <a:custGeom>
            <a:avLst/>
            <a:gdLst>
              <a:gd name="connsiteX0" fmla="*/ 0 w 4066498"/>
              <a:gd name="connsiteY0" fmla="*/ 2863075 h 4482407"/>
              <a:gd name="connsiteX1" fmla="*/ 1937533 w 4066498"/>
              <a:gd name="connsiteY1" fmla="*/ 0 h 4482407"/>
              <a:gd name="connsiteX2" fmla="*/ 4066498 w 4066498"/>
              <a:gd name="connsiteY2" fmla="*/ 1138176 h 4482407"/>
              <a:gd name="connsiteX3" fmla="*/ 3028971 w 4066498"/>
              <a:gd name="connsiteY3" fmla="*/ 4482407 h 4482407"/>
              <a:gd name="connsiteX4" fmla="*/ 0 w 4066498"/>
              <a:gd name="connsiteY4" fmla="*/ 2863075 h 448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6498" h="4482407">
                <a:moveTo>
                  <a:pt x="0" y="2863075"/>
                </a:moveTo>
                <a:lnTo>
                  <a:pt x="1937533" y="0"/>
                </a:lnTo>
                <a:lnTo>
                  <a:pt x="4066498" y="1138176"/>
                </a:lnTo>
                <a:lnTo>
                  <a:pt x="3028971" y="4482407"/>
                </a:lnTo>
                <a:lnTo>
                  <a:pt x="0" y="2863075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732993" y="2540877"/>
            <a:ext cx="1523287" cy="2123221"/>
          </a:xfrm>
          <a:prstGeom prst="rect">
            <a:avLst/>
          </a:prstGeom>
        </p:spPr>
        <p:txBody>
          <a:bodyPr vert="eaVert" wrap="square" lIns="91440" tIns="45720" rIns="91440" bIns="45720">
            <a:normAutofit/>
          </a:bodyPr>
          <a:lstStyle/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300">
                <a:solidFill>
                  <a:srgbClr val="4D576B"/>
                </a:solidFill>
                <a:latin typeface="Arial" panose="020B0604020202020204" pitchFamily="34" charset="0"/>
                <a:ea typeface="微软雅黑" panose="020B0503020204020204" charset="-122"/>
              </a:rPr>
              <a:t>第二章  RTOS框架</a:t>
            </a:r>
            <a:endParaRPr lang="zh-CN" altLang="en-US" sz="2400" b="1" spc="300">
              <a:solidFill>
                <a:srgbClr val="4D576B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菱形 13"/>
          <p:cNvSpPr/>
          <p:nvPr>
            <p:custDataLst>
              <p:tags r:id="rId5"/>
            </p:custDataLst>
          </p:nvPr>
        </p:nvSpPr>
        <p:spPr>
          <a:xfrm>
            <a:off x="6250134" y="1194672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6871769" y="1580721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前后台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系统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 bwMode="auto">
          <a:xfrm>
            <a:off x="6871766" y="1131819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裸机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框架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菱形 67"/>
          <p:cNvSpPr/>
          <p:nvPr>
            <p:custDataLst>
              <p:tags r:id="rId8"/>
            </p:custDataLst>
          </p:nvPr>
        </p:nvSpPr>
        <p:spPr>
          <a:xfrm>
            <a:off x="6250134" y="2051599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>
            <p:custDataLst>
              <p:tags r:id="rId9"/>
            </p:custDataLst>
          </p:nvPr>
        </p:nvSpPr>
        <p:spPr bwMode="auto">
          <a:xfrm>
            <a:off x="6862244" y="2456698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裸机框架</a:t>
            </a:r>
            <a:r>
              <a:rPr lang="en-US" altLang="zh-CN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vs 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RTOS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框架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10"/>
            </p:custDataLst>
          </p:nvPr>
        </p:nvSpPr>
        <p:spPr bwMode="auto">
          <a:xfrm>
            <a:off x="6862241" y="2007796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从裸机到</a:t>
            </a:r>
            <a:r>
              <a:rPr lang="en-US" altLang="zh-CN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RTOS</a:t>
            </a:r>
            <a:endParaRPr lang="en-US" altLang="zh-CN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菱形 71"/>
          <p:cNvSpPr/>
          <p:nvPr>
            <p:custDataLst>
              <p:tags r:id="rId11"/>
            </p:custDataLst>
          </p:nvPr>
        </p:nvSpPr>
        <p:spPr>
          <a:xfrm>
            <a:off x="6250134" y="2908526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>
            <p:custDataLst>
              <p:tags r:id="rId12"/>
            </p:custDataLst>
          </p:nvPr>
        </p:nvSpPr>
        <p:spPr bwMode="auto">
          <a:xfrm>
            <a:off x="6862244" y="3313625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抢占式调度、时间片轮转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调度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13"/>
            </p:custDataLst>
          </p:nvPr>
        </p:nvSpPr>
        <p:spPr bwMode="auto">
          <a:xfrm>
            <a:off x="6862241" y="2864723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任务调度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方式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菱形 75"/>
          <p:cNvSpPr/>
          <p:nvPr>
            <p:custDataLst>
              <p:tags r:id="rId14"/>
            </p:custDataLst>
          </p:nvPr>
        </p:nvSpPr>
        <p:spPr>
          <a:xfrm>
            <a:off x="6250134" y="3765453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>
            <p:custDataLst>
              <p:tags r:id="rId15"/>
            </p:custDataLst>
          </p:nvPr>
        </p:nvSpPr>
        <p:spPr bwMode="auto">
          <a:xfrm>
            <a:off x="6862244" y="4170552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定时调度、临时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调度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6"/>
            </p:custDataLst>
          </p:nvPr>
        </p:nvSpPr>
        <p:spPr bwMode="auto">
          <a:xfrm>
            <a:off x="6862241" y="3721650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任务调度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时机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0" name="菱形 79"/>
          <p:cNvSpPr/>
          <p:nvPr>
            <p:custDataLst>
              <p:tags r:id="rId17"/>
            </p:custDataLst>
          </p:nvPr>
        </p:nvSpPr>
        <p:spPr>
          <a:xfrm>
            <a:off x="6250134" y="4622380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05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1" name="矩形 80"/>
          <p:cNvSpPr/>
          <p:nvPr>
            <p:custDataLst>
              <p:tags r:id="rId18"/>
            </p:custDataLst>
          </p:nvPr>
        </p:nvSpPr>
        <p:spPr bwMode="auto">
          <a:xfrm>
            <a:off x="6862244" y="5027479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单次运行、周期运行、同步运行、合作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运行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2" name="文本框 81"/>
          <p:cNvSpPr txBox="1"/>
          <p:nvPr>
            <p:custDataLst>
              <p:tags r:id="rId19"/>
            </p:custDataLst>
          </p:nvPr>
        </p:nvSpPr>
        <p:spPr bwMode="auto">
          <a:xfrm>
            <a:off x="6862241" y="4578577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任务运行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方式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4" name="菱形 83"/>
          <p:cNvSpPr/>
          <p:nvPr>
            <p:custDataLst>
              <p:tags r:id="rId20"/>
            </p:custDataLst>
          </p:nvPr>
        </p:nvSpPr>
        <p:spPr>
          <a:xfrm>
            <a:off x="6250134" y="5479307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06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5" name="矩形 84"/>
          <p:cNvSpPr/>
          <p:nvPr>
            <p:custDataLst>
              <p:tags r:id="rId21"/>
            </p:custDataLst>
          </p:nvPr>
        </p:nvSpPr>
        <p:spPr bwMode="auto">
          <a:xfrm>
            <a:off x="6862244" y="5884406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 fontScale="9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单次运行模型、周期运行模型、同步运行模型、合作运行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模型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6" name="文本框 85"/>
          <p:cNvSpPr txBox="1"/>
          <p:nvPr>
            <p:custDataLst>
              <p:tags r:id="rId22"/>
            </p:custDataLst>
          </p:nvPr>
        </p:nvSpPr>
        <p:spPr bwMode="auto">
          <a:xfrm>
            <a:off x="6862241" y="5435504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运行模型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8" name="直接连接符 87"/>
          <p:cNvCxnSpPr/>
          <p:nvPr>
            <p:custDataLst>
              <p:tags r:id="rId23"/>
            </p:custDataLst>
          </p:nvPr>
        </p:nvCxnSpPr>
        <p:spPr>
          <a:xfrm>
            <a:off x="6871766" y="1953458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89" name="直接连接符 88"/>
          <p:cNvCxnSpPr/>
          <p:nvPr>
            <p:custDataLst>
              <p:tags r:id="rId24"/>
            </p:custDataLst>
          </p:nvPr>
        </p:nvCxnSpPr>
        <p:spPr>
          <a:xfrm>
            <a:off x="6862241" y="2817058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0" name="直接连接符 89"/>
          <p:cNvCxnSpPr/>
          <p:nvPr>
            <p:custDataLst>
              <p:tags r:id="rId25"/>
            </p:custDataLst>
          </p:nvPr>
        </p:nvCxnSpPr>
        <p:spPr>
          <a:xfrm>
            <a:off x="6862241" y="3680658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1" name="直接连接符 90"/>
          <p:cNvCxnSpPr/>
          <p:nvPr>
            <p:custDataLst>
              <p:tags r:id="rId26"/>
            </p:custDataLst>
          </p:nvPr>
        </p:nvCxnSpPr>
        <p:spPr>
          <a:xfrm>
            <a:off x="6862241" y="4544258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2" name="直接连接符 91"/>
          <p:cNvCxnSpPr/>
          <p:nvPr>
            <p:custDataLst>
              <p:tags r:id="rId27"/>
            </p:custDataLst>
          </p:nvPr>
        </p:nvCxnSpPr>
        <p:spPr>
          <a:xfrm>
            <a:off x="6862241" y="5407858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</p:spTree>
    <p:custDataLst>
      <p:tags r:id="rId28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>
              <a:buFont typeface="Wingdings" panose="05000000000000000000" charset="0"/>
            </a:pPr>
            <a:r>
              <a:rPr lang="zh-CN" altLang="en-US" sz="4000" b="1">
                <a:sym typeface="+mn-ea"/>
              </a:rPr>
              <a:t>裸机框架（前后台系统）</a:t>
            </a:r>
            <a:endParaRPr lang="zh-CN" altLang="en-US" sz="4000" b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>
            <a:normAutofit fontScale="50000"/>
          </a:bodyPr>
          <a:p>
            <a:pPr marL="0" indent="0">
              <a:buNone/>
            </a:pPr>
            <a:r>
              <a:rPr lang="en-US" altLang="zh-CN" sz="2800">
                <a:sym typeface="+mn-ea"/>
              </a:rPr>
              <a:t>void/int main(void)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/>
          </a:p>
          <a:p>
            <a:pPr marL="457200" lvl="1" indent="0">
              <a:buNone/>
            </a:pPr>
            <a:r>
              <a:rPr lang="zh-CN" altLang="en-US" sz="2800">
                <a:sym typeface="+mn-ea"/>
              </a:rPr>
              <a:t>系统初始化；</a:t>
            </a:r>
            <a:endParaRPr lang="en-US" altLang="zh-CN" sz="2800"/>
          </a:p>
          <a:p>
            <a:pPr marL="457200" lvl="1" indent="0">
              <a:buNone/>
            </a:pPr>
            <a:r>
              <a:rPr lang="en-US" altLang="zh-CN" sz="2800">
                <a:sym typeface="+mn-ea"/>
              </a:rPr>
              <a:t>while(1){</a:t>
            </a:r>
            <a:endParaRPr lang="en-US" altLang="zh-CN" sz="2800"/>
          </a:p>
          <a:p>
            <a:pPr marL="457200" lvl="1" indent="457200">
              <a:buNone/>
            </a:pPr>
            <a:r>
              <a:rPr lang="en-US" altLang="zh-CN" sz="2800">
                <a:sym typeface="+mn-ea"/>
              </a:rPr>
              <a:t>if(flag_1) { </a:t>
            </a:r>
            <a:r>
              <a:rPr lang="en-US" altLang="zh-CN" sz="2800">
                <a:sym typeface="+mn-ea"/>
              </a:rPr>
              <a:t>flag</a:t>
            </a:r>
            <a:r>
              <a:rPr lang="en-US" altLang="zh-CN" sz="2800">
                <a:sym typeface="+mn-ea"/>
              </a:rPr>
              <a:t>_1 = 0; </a:t>
            </a:r>
            <a:r>
              <a:rPr lang="zh-CN" altLang="en-US" sz="2800">
                <a:sym typeface="+mn-ea"/>
              </a:rPr>
              <a:t>处理事务</a:t>
            </a:r>
            <a:r>
              <a:rPr lang="en-US" altLang="zh-CN" sz="2800">
                <a:sym typeface="+mn-ea"/>
              </a:rPr>
              <a:t>1; }</a:t>
            </a:r>
            <a:endParaRPr lang="en-US" altLang="zh-CN" sz="2800"/>
          </a:p>
          <a:p>
            <a:pPr marL="457200" lvl="1" indent="457200">
              <a:buNone/>
            </a:pPr>
            <a:r>
              <a:rPr lang="en-US" altLang="zh-CN" sz="2800">
                <a:sym typeface="+mn-ea"/>
              </a:rPr>
              <a:t>if(flag_2) { </a:t>
            </a:r>
            <a:r>
              <a:rPr lang="en-US" altLang="zh-CN" sz="2800">
                <a:sym typeface="+mn-ea"/>
              </a:rPr>
              <a:t>flag</a:t>
            </a:r>
            <a:r>
              <a:rPr lang="en-US" altLang="zh-CN" sz="2800">
                <a:sym typeface="+mn-ea"/>
              </a:rPr>
              <a:t>_2 = 0; </a:t>
            </a:r>
            <a:r>
              <a:rPr lang="zh-CN" altLang="en-US" sz="2800">
                <a:sym typeface="+mn-ea"/>
              </a:rPr>
              <a:t>处理</a:t>
            </a:r>
            <a:r>
              <a:rPr lang="zh-CN" altLang="en-US" sz="2800">
                <a:sym typeface="+mn-ea"/>
              </a:rPr>
              <a:t>事务</a:t>
            </a:r>
            <a:r>
              <a:rPr lang="en-US" altLang="zh-CN" sz="2800">
                <a:sym typeface="+mn-ea"/>
              </a:rPr>
              <a:t>2; }</a:t>
            </a:r>
            <a:endParaRPr lang="en-US" altLang="zh-CN" sz="2800"/>
          </a:p>
          <a:p>
            <a:pPr marL="457200" lvl="1" indent="457200">
              <a:buNone/>
            </a:pPr>
            <a:r>
              <a:rPr lang="en-US" altLang="zh-CN" sz="2800">
                <a:sym typeface="+mn-ea"/>
              </a:rPr>
              <a:t>...</a:t>
            </a:r>
            <a:endParaRPr lang="en-US" altLang="zh-CN" sz="2800"/>
          </a:p>
          <a:p>
            <a:pPr marL="457200" lvl="1" indent="457200">
              <a:buNone/>
            </a:pPr>
            <a:r>
              <a:rPr lang="en-US" altLang="zh-CN" sz="2800">
                <a:sym typeface="+mn-ea"/>
              </a:rPr>
              <a:t>if(</a:t>
            </a:r>
            <a:r>
              <a:rPr lang="en-US" altLang="zh-CN" sz="2800">
                <a:sym typeface="+mn-ea"/>
              </a:rPr>
              <a:t>flag</a:t>
            </a:r>
            <a:r>
              <a:rPr lang="en-US" altLang="zh-CN" sz="2800">
                <a:sym typeface="+mn-ea"/>
              </a:rPr>
              <a:t>_n) { </a:t>
            </a:r>
            <a:r>
              <a:rPr lang="en-US" altLang="zh-CN" sz="2800">
                <a:sym typeface="+mn-ea"/>
              </a:rPr>
              <a:t>flag</a:t>
            </a:r>
            <a:r>
              <a:rPr lang="en-US" altLang="zh-CN" sz="2800">
                <a:sym typeface="+mn-ea"/>
              </a:rPr>
              <a:t>_n = 0; </a:t>
            </a:r>
            <a:r>
              <a:rPr lang="zh-CN" altLang="en-US" sz="2800">
                <a:sym typeface="+mn-ea"/>
              </a:rPr>
              <a:t>处理</a:t>
            </a:r>
            <a:r>
              <a:rPr lang="zh-CN" altLang="en-US" sz="2800">
                <a:sym typeface="+mn-ea"/>
              </a:rPr>
              <a:t>事务</a:t>
            </a:r>
            <a:r>
              <a:rPr lang="en-US" altLang="zh-CN" sz="2800">
                <a:sym typeface="+mn-ea"/>
              </a:rPr>
              <a:t>n; }</a:t>
            </a:r>
            <a:endParaRPr lang="en-US" altLang="zh-CN" sz="2800"/>
          </a:p>
          <a:p>
            <a:pPr marL="457200" lvl="1" indent="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void XXX_IRQHandler(void) interrupt XXX</a:t>
            </a:r>
            <a:r>
              <a:rPr lang="en-US" altLang="zh-CN" sz="2800">
                <a:sym typeface="+mn-ea"/>
              </a:rPr>
              <a:t>_IRQ</a:t>
            </a:r>
            <a:r>
              <a:rPr lang="en-US" altLang="zh-CN" sz="2800">
                <a:sym typeface="+mn-ea"/>
              </a:rPr>
              <a:t>n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>
              <a:sym typeface="+mn-ea"/>
            </a:endParaRPr>
          </a:p>
          <a:p>
            <a:pPr marL="0" indent="457200">
              <a:buNone/>
            </a:pPr>
            <a:r>
              <a:rPr lang="zh-CN" altLang="en-US" sz="2800">
                <a:sym typeface="+mn-ea"/>
              </a:rPr>
              <a:t>处理事件</a:t>
            </a:r>
            <a:r>
              <a:rPr lang="en-US" altLang="zh-CN" sz="2800">
                <a:sym typeface="+mn-ea"/>
              </a:rPr>
              <a:t>;	// </a:t>
            </a:r>
            <a:r>
              <a:rPr lang="zh-CN" altLang="en-US" sz="2800">
                <a:sym typeface="+mn-ea"/>
              </a:rPr>
              <a:t>仅对事件做必要紧急处理，</a:t>
            </a:r>
            <a:endParaRPr lang="en-US" altLang="zh-CN" sz="2800">
              <a:sym typeface="+mn-ea"/>
            </a:endParaRPr>
          </a:p>
          <a:p>
            <a:pPr marL="0" indent="457200">
              <a:buNone/>
            </a:pPr>
            <a:r>
              <a:rPr lang="en-US" altLang="zh-CN">
                <a:sym typeface="+mn-ea"/>
              </a:rPr>
              <a:t>flag</a:t>
            </a:r>
            <a:r>
              <a:rPr lang="en-US" altLang="zh-CN" sz="2800">
                <a:sym typeface="+mn-ea"/>
              </a:rPr>
              <a:t>_x = 1;	// </a:t>
            </a:r>
            <a:r>
              <a:rPr lang="zh-CN" altLang="en-US" sz="2800">
                <a:sym typeface="+mn-ea"/>
              </a:rPr>
              <a:t>再同步至后台</a:t>
            </a:r>
            <a:r>
              <a:rPr lang="zh-CN" altLang="en-US" sz="2800">
                <a:sym typeface="+mn-ea"/>
              </a:rPr>
              <a:t>做后续处理。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>
            <a:normAutofit fontScale="60000"/>
          </a:bodyPr>
          <a:p>
            <a:pPr marL="0" indent="0">
              <a:buNone/>
            </a:pPr>
            <a:r>
              <a:rPr lang="en-US" altLang="zh-CN" sz="2335">
                <a:sym typeface="+mn-ea"/>
              </a:rPr>
              <a:t>1</a:t>
            </a:r>
            <a:r>
              <a:rPr lang="zh-CN" altLang="en-US" sz="2335">
                <a:sym typeface="+mn-ea"/>
              </a:rPr>
              <a:t>、</a:t>
            </a:r>
            <a:r>
              <a:rPr lang="zh-CN" altLang="en-US" sz="2335" b="1">
                <a:sym typeface="+mn-ea"/>
              </a:rPr>
              <a:t>事务：</a:t>
            </a:r>
            <a:r>
              <a:rPr lang="zh-CN" altLang="en-US" sz="2335">
                <a:sym typeface="+mn-ea"/>
              </a:rPr>
              <a:t>常规事务（</a:t>
            </a:r>
            <a:r>
              <a:rPr lang="zh-CN" altLang="en-US" sz="2335" b="1">
                <a:sym typeface="+mn-ea"/>
              </a:rPr>
              <a:t>事情</a:t>
            </a:r>
            <a:r>
              <a:rPr lang="zh-CN" altLang="en-US" sz="2335">
                <a:sym typeface="+mn-ea"/>
              </a:rPr>
              <a:t>）、突发事务（</a:t>
            </a:r>
            <a:r>
              <a:rPr lang="zh-CN" altLang="en-US" sz="2335" b="1">
                <a:sym typeface="+mn-ea"/>
              </a:rPr>
              <a:t>事件</a:t>
            </a:r>
            <a:r>
              <a:rPr lang="zh-CN" altLang="en-US" sz="2335">
                <a:sym typeface="+mn-ea"/>
              </a:rPr>
              <a:t>）</a:t>
            </a:r>
            <a:endParaRPr lang="zh-CN" altLang="en-US" sz="2335" b="1">
              <a:sym typeface="+mn-ea"/>
            </a:endParaRPr>
          </a:p>
          <a:p>
            <a:pPr marL="0" indent="0">
              <a:buNone/>
            </a:pPr>
            <a:r>
              <a:rPr lang="en-US" altLang="zh-CN" sz="2335">
                <a:sym typeface="+mn-ea"/>
              </a:rPr>
              <a:t>2</a:t>
            </a:r>
            <a:r>
              <a:rPr lang="zh-CN" altLang="en-US" sz="2335">
                <a:sym typeface="+mn-ea"/>
              </a:rPr>
              <a:t>、</a:t>
            </a:r>
            <a:r>
              <a:rPr lang="zh-CN" altLang="en-US" sz="2335" b="1">
                <a:sym typeface="+mn-ea"/>
              </a:rPr>
              <a:t>后台循环</a:t>
            </a:r>
            <a:r>
              <a:rPr lang="zh-CN" altLang="en-US" sz="2335">
                <a:sym typeface="+mn-ea"/>
              </a:rPr>
              <a:t>：在</a:t>
            </a:r>
            <a:r>
              <a:rPr lang="zh-CN" altLang="en-US" sz="2335" b="1">
                <a:sym typeface="+mn-ea"/>
              </a:rPr>
              <a:t>轮询</a:t>
            </a:r>
            <a:r>
              <a:rPr lang="zh-CN" altLang="en-US" sz="2335">
                <a:sym typeface="+mn-ea"/>
              </a:rPr>
              <a:t>中</a:t>
            </a:r>
            <a:r>
              <a:rPr lang="zh-CN" altLang="en-US" sz="2335" b="1">
                <a:sym typeface="+mn-ea"/>
              </a:rPr>
              <a:t>依次</a:t>
            </a:r>
            <a:r>
              <a:rPr lang="zh-CN" altLang="en-US" sz="2335">
                <a:sym typeface="+mn-ea"/>
              </a:rPr>
              <a:t>处理各项事务。</a:t>
            </a:r>
            <a:endParaRPr lang="en-US" altLang="zh-CN" sz="2335" b="1">
              <a:sym typeface="+mn-ea"/>
            </a:endParaRPr>
          </a:p>
          <a:p>
            <a:pPr marL="0" indent="0">
              <a:buNone/>
            </a:pPr>
            <a:r>
              <a:rPr lang="en-US" altLang="zh-CN" sz="2285">
                <a:sym typeface="+mn-ea"/>
              </a:rPr>
              <a:t>3</a:t>
            </a:r>
            <a:r>
              <a:rPr lang="zh-CN" altLang="en-US" sz="2285">
                <a:sym typeface="+mn-ea"/>
              </a:rPr>
              <a:t>、</a:t>
            </a:r>
            <a:r>
              <a:rPr lang="zh-CN" altLang="en-US" sz="2285" b="1">
                <a:sym typeface="+mn-ea"/>
              </a:rPr>
              <a:t>前台中断</a:t>
            </a:r>
            <a:r>
              <a:rPr lang="zh-CN" altLang="en-US" sz="2285">
                <a:sym typeface="+mn-ea"/>
              </a:rPr>
              <a:t>：</a:t>
            </a:r>
            <a:r>
              <a:rPr lang="zh-CN" altLang="en-US" sz="2285" b="1">
                <a:sym typeface="+mn-ea"/>
              </a:rPr>
              <a:t>快进快出</a:t>
            </a:r>
            <a:r>
              <a:rPr lang="zh-CN" altLang="en-US" sz="2285">
                <a:sym typeface="+mn-ea"/>
              </a:rPr>
              <a:t>为原则，</a:t>
            </a:r>
            <a:endParaRPr lang="zh-CN" altLang="en-US" sz="2285">
              <a:sym typeface="+mn-ea"/>
            </a:endParaRPr>
          </a:p>
          <a:p>
            <a:pPr marL="0" indent="0">
              <a:buNone/>
            </a:pPr>
            <a:r>
              <a:rPr lang="en-US" altLang="zh-CN" sz="2285">
                <a:sym typeface="+mn-ea"/>
              </a:rPr>
              <a:t>       </a:t>
            </a:r>
            <a:r>
              <a:rPr lang="zh-CN" altLang="en-US" sz="2285">
                <a:sym typeface="+mn-ea"/>
              </a:rPr>
              <a:t>仅对事件做必要</a:t>
            </a:r>
            <a:r>
              <a:rPr lang="zh-CN" altLang="en-US" sz="2285">
                <a:sym typeface="+mn-ea"/>
              </a:rPr>
              <a:t>的紧急处理，再同步至后台</a:t>
            </a:r>
            <a:r>
              <a:rPr lang="zh-CN" altLang="en-US" sz="2285">
                <a:sym typeface="+mn-ea"/>
              </a:rPr>
              <a:t>做后续</a:t>
            </a:r>
            <a:r>
              <a:rPr lang="zh-CN" altLang="en-US" sz="2285">
                <a:sym typeface="+mn-ea"/>
              </a:rPr>
              <a:t>处理。</a:t>
            </a:r>
            <a:endParaRPr lang="zh-CN" altLang="en-US" sz="2285">
              <a:sym typeface="+mn-ea"/>
            </a:endParaRPr>
          </a:p>
          <a:p>
            <a:pPr marL="0" indent="0">
              <a:buNone/>
            </a:pPr>
            <a:r>
              <a:rPr lang="en-US" altLang="zh-CN" sz="2285">
                <a:sym typeface="+mn-ea"/>
              </a:rPr>
              <a:t>4</a:t>
            </a:r>
            <a:r>
              <a:rPr lang="zh-CN" altLang="en-US" sz="2285">
                <a:sym typeface="+mn-ea"/>
              </a:rPr>
              <a:t>、</a:t>
            </a:r>
            <a:r>
              <a:rPr lang="zh-CN" altLang="en-US" sz="2285" b="1">
                <a:sym typeface="+mn-ea"/>
              </a:rPr>
              <a:t>数据共享和通信</a:t>
            </a:r>
            <a:r>
              <a:rPr lang="zh-CN" altLang="en-US" sz="2285">
                <a:sym typeface="+mn-ea"/>
              </a:rPr>
              <a:t>：全局变量、</a:t>
            </a:r>
            <a:r>
              <a:rPr lang="zh-CN" altLang="en-US" sz="2285">
                <a:sym typeface="+mn-ea"/>
              </a:rPr>
              <a:t>标志位。</a:t>
            </a:r>
            <a:endParaRPr lang="zh-CN" altLang="en-US" sz="2285">
              <a:sym typeface="+mn-ea"/>
            </a:endParaRPr>
          </a:p>
          <a:p>
            <a:pPr marL="0" indent="0">
              <a:buNone/>
            </a:pPr>
            <a:r>
              <a:rPr lang="en-US" altLang="zh-CN" sz="2285"/>
              <a:t>5</a:t>
            </a:r>
            <a:r>
              <a:rPr lang="zh-CN" altLang="en-US" sz="2285"/>
              <a:t>、</a:t>
            </a:r>
            <a:r>
              <a:rPr lang="zh-CN" altLang="en-US" sz="2285" b="1"/>
              <a:t>行为同步</a:t>
            </a:r>
            <a:r>
              <a:rPr lang="zh-CN" altLang="en-US" sz="2285"/>
              <a:t>：</a:t>
            </a:r>
            <a:r>
              <a:rPr lang="zh-CN" altLang="en-US" sz="2285">
                <a:sym typeface="+mn-ea"/>
              </a:rPr>
              <a:t>标志位。</a:t>
            </a:r>
            <a:endParaRPr lang="zh-CN" altLang="en-US" sz="2285"/>
          </a:p>
          <a:p>
            <a:pPr marL="0" indent="0">
              <a:buNone/>
            </a:pPr>
            <a:r>
              <a:rPr lang="en-US" altLang="zh-CN" sz="2285"/>
              <a:t>6</a:t>
            </a:r>
            <a:r>
              <a:rPr lang="zh-CN" altLang="en-US" sz="2285"/>
              <a:t>、</a:t>
            </a:r>
            <a:r>
              <a:rPr lang="zh-CN" altLang="en-US" sz="2285" b="1"/>
              <a:t>互斥访问</a:t>
            </a:r>
            <a:r>
              <a:rPr lang="zh-CN" altLang="en-US" sz="2285"/>
              <a:t>：标志位（加锁</a:t>
            </a:r>
            <a:r>
              <a:rPr lang="en-US" altLang="zh-CN" sz="2285"/>
              <a:t>/</a:t>
            </a:r>
            <a:r>
              <a:rPr lang="zh-CN" altLang="en-US" sz="2285"/>
              <a:t>解锁）、关中断。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335" b="1"/>
              <a:t>劣势：</a:t>
            </a:r>
            <a:endParaRPr lang="zh-CN" altLang="en-US" sz="2335"/>
          </a:p>
          <a:p>
            <a:pPr marL="0" indent="0">
              <a:buNone/>
            </a:pPr>
            <a:r>
              <a:rPr lang="en-US" altLang="zh-CN" sz="2335">
                <a:sym typeface="+mn-ea"/>
              </a:rPr>
              <a:t>1</a:t>
            </a:r>
            <a:r>
              <a:rPr lang="zh-CN" altLang="en-US" sz="2335">
                <a:sym typeface="+mn-ea"/>
              </a:rPr>
              <a:t>、各项事务的优先级相同，当一个紧急事件发生时，</a:t>
            </a:r>
            <a:r>
              <a:rPr lang="zh-CN" altLang="en-US" sz="2335" b="1">
                <a:sym typeface="+mn-ea"/>
              </a:rPr>
              <a:t>最大延误</a:t>
            </a:r>
            <a:endParaRPr lang="zh-CN" altLang="en-US" sz="2335" b="1">
              <a:sym typeface="+mn-ea"/>
            </a:endParaRPr>
          </a:p>
          <a:p>
            <a:pPr marL="0" indent="0">
              <a:buNone/>
            </a:pPr>
            <a:r>
              <a:rPr lang="zh-CN" altLang="en-US" sz="2335" b="1">
                <a:sym typeface="+mn-ea"/>
              </a:rPr>
              <a:t> </a:t>
            </a:r>
            <a:r>
              <a:rPr lang="en-US" altLang="zh-CN" sz="2335" b="1">
                <a:sym typeface="+mn-ea"/>
              </a:rPr>
              <a:t>      </a:t>
            </a:r>
            <a:r>
              <a:rPr lang="zh-CN" altLang="en-US" sz="2335" b="1">
                <a:sym typeface="+mn-ea"/>
              </a:rPr>
              <a:t>处理时间为一个轮询周期</a:t>
            </a:r>
            <a:r>
              <a:rPr lang="zh-CN" altLang="en-US" sz="2335">
                <a:sym typeface="+mn-ea"/>
              </a:rPr>
              <a:t>，实时性无法保证。</a:t>
            </a:r>
            <a:endParaRPr lang="zh-CN" altLang="en-US" sz="2335">
              <a:sym typeface="+mn-ea"/>
            </a:endParaRPr>
          </a:p>
          <a:p>
            <a:pPr marL="0" indent="0">
              <a:buNone/>
            </a:pPr>
            <a:r>
              <a:rPr lang="en-US" altLang="zh-CN" sz="2335">
                <a:sym typeface="+mn-ea"/>
              </a:rPr>
              <a:t>2</a:t>
            </a:r>
            <a:r>
              <a:rPr lang="zh-CN" altLang="en-US" sz="2335">
                <a:sym typeface="+mn-ea"/>
              </a:rPr>
              <a:t>、各项事务的</a:t>
            </a:r>
            <a:r>
              <a:rPr lang="zh-CN" altLang="en-US" sz="2335" b="1">
                <a:sym typeface="+mn-ea"/>
              </a:rPr>
              <a:t>运行周期均为轮询周期的整数倍</a:t>
            </a:r>
            <a:r>
              <a:rPr lang="zh-CN" altLang="en-US" sz="2335">
                <a:sym typeface="+mn-ea"/>
              </a:rPr>
              <a:t>，无法随意调整。</a:t>
            </a:r>
            <a:endParaRPr lang="zh-CN" altLang="en-US" sz="2335"/>
          </a:p>
          <a:p>
            <a:pPr marL="0" indent="0">
              <a:buNone/>
            </a:pPr>
            <a:r>
              <a:rPr lang="en-US" altLang="zh-CN" sz="2335"/>
              <a:t>3</a:t>
            </a:r>
            <a:r>
              <a:rPr lang="zh-CN" altLang="en-US" sz="2335"/>
              <a:t>、各项</a:t>
            </a:r>
            <a:r>
              <a:rPr lang="zh-CN" altLang="en-US" sz="2335">
                <a:sym typeface="+mn-ea"/>
              </a:rPr>
              <a:t>事</a:t>
            </a:r>
            <a:r>
              <a:rPr lang="zh-CN" altLang="en-US" sz="2335"/>
              <a:t>务之间</a:t>
            </a:r>
            <a:r>
              <a:rPr lang="zh-CN" altLang="en-US" sz="2335" b="1"/>
              <a:t>高耦合</a:t>
            </a:r>
            <a:r>
              <a:rPr lang="zh-CN" altLang="en-US" sz="2335"/>
              <a:t>，</a:t>
            </a:r>
            <a:r>
              <a:rPr lang="zh-CN" altLang="en-US" sz="2335"/>
              <a:t>不利于功能的调整及修改</a:t>
            </a:r>
            <a:r>
              <a:rPr lang="zh-CN" altLang="en-US" sz="2335">
                <a:sym typeface="+mn-ea"/>
              </a:rPr>
              <a:t>。</a:t>
            </a:r>
            <a:endParaRPr lang="zh-CN" altLang="en-US" sz="2335"/>
          </a:p>
          <a:p>
            <a:pPr marL="0" indent="0">
              <a:buNone/>
            </a:pPr>
            <a:r>
              <a:rPr lang="en-US" altLang="zh-CN" sz="2335">
                <a:sym typeface="+mn-ea"/>
              </a:rPr>
              <a:t>4</a:t>
            </a:r>
            <a:r>
              <a:rPr lang="zh-CN" altLang="en-US" sz="2335">
                <a:sym typeface="+mn-ea"/>
              </a:rPr>
              <a:t>、一</a:t>
            </a:r>
            <a:r>
              <a:rPr lang="zh-CN" altLang="en-US" sz="2335">
                <a:sym typeface="+mn-ea"/>
              </a:rPr>
              <a:t>项事</a:t>
            </a:r>
            <a:r>
              <a:rPr lang="zh-CN" altLang="en-US" sz="2335">
                <a:sym typeface="+mn-ea"/>
              </a:rPr>
              <a:t>务的崩溃将导致整个系统崩溃。</a:t>
            </a:r>
            <a:endParaRPr lang="zh-CN" altLang="en-US" sz="2335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矩形 24"/>
          <p:cNvSpPr/>
          <p:nvPr/>
        </p:nvSpPr>
        <p:spPr>
          <a:xfrm>
            <a:off x="0" y="-635"/>
            <a:ext cx="6095365" cy="3430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  <a:p>
            <a:pPr algn="ctr"/>
            <a:r>
              <a:rPr lang="zh-CN" altLang="en-US" sz="2400" b="1"/>
              <a:t>中断</a:t>
            </a:r>
            <a:endParaRPr lang="zh-CN" altLang="en-US" sz="2400" b="1"/>
          </a:p>
          <a:p>
            <a:pPr algn="ctr"/>
            <a:r>
              <a:rPr lang="zh-CN" altLang="en-US"/>
              <a:t>处理方式：</a:t>
            </a:r>
            <a:r>
              <a:rPr lang="zh-CN" altLang="en-US"/>
              <a:t>脱管</a:t>
            </a: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094730" y="0"/>
            <a:ext cx="6096000" cy="3429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  <a:p>
            <a:pPr algn="ctr"/>
            <a:r>
              <a:rPr lang="zh-CN" altLang="en-US" sz="2400" b="1"/>
              <a:t>中断</a:t>
            </a:r>
            <a:endParaRPr lang="zh-CN" altLang="en-US" sz="2400" b="1"/>
          </a:p>
          <a:p>
            <a:pPr algn="ctr"/>
            <a:r>
              <a:rPr lang="zh-CN" altLang="en-US"/>
              <a:t>处理方式：脱管</a:t>
            </a:r>
            <a:r>
              <a:rPr lang="en-US" altLang="zh-CN"/>
              <a:t> / </a:t>
            </a:r>
            <a:r>
              <a:rPr lang="zh-CN" altLang="en-US"/>
              <a:t>托管</a:t>
            </a: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3429635"/>
            <a:ext cx="6095365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  <a:p>
            <a:pPr algn="ctr"/>
            <a:r>
              <a:rPr lang="zh-CN" altLang="en-US" sz="2400" b="1"/>
              <a:t>事务</a:t>
            </a:r>
            <a:endParaRPr lang="zh-CN" altLang="en-US" sz="2400" b="1"/>
          </a:p>
          <a:p>
            <a:pPr algn="ctr"/>
            <a:r>
              <a:rPr lang="zh-CN" altLang="en-US"/>
              <a:t>处理方式：单次、</a:t>
            </a:r>
            <a:r>
              <a:rPr lang="zh-CN" altLang="en-US">
                <a:sym typeface="+mn-ea"/>
              </a:rPr>
              <a:t>轮询</a:t>
            </a: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094730" y="3429635"/>
            <a:ext cx="6095365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调度方式：抢占</a:t>
            </a:r>
            <a:r>
              <a:rPr lang="en-US" altLang="zh-CN">
                <a:sym typeface="+mn-ea"/>
              </a:rPr>
              <a:t> + </a:t>
            </a:r>
            <a:r>
              <a:rPr lang="zh-CN" altLang="en-US">
                <a:sym typeface="+mn-ea"/>
              </a:rPr>
              <a:t>轮转</a:t>
            </a:r>
            <a:endParaRPr lang="zh-CN" altLang="en-US"/>
          </a:p>
          <a:p>
            <a:pPr algn="ctr"/>
            <a:r>
              <a:rPr lang="zh-CN" altLang="en-US">
                <a:sym typeface="+mn-ea"/>
              </a:rPr>
              <a:t>调度时机：定时</a:t>
            </a:r>
            <a:r>
              <a:rPr lang="en-US" altLang="zh-CN">
                <a:sym typeface="+mn-ea"/>
              </a:rPr>
              <a:t> + </a:t>
            </a:r>
            <a:r>
              <a:rPr lang="zh-CN" altLang="en-US">
                <a:sym typeface="+mn-ea"/>
              </a:rPr>
              <a:t>临时</a:t>
            </a:r>
            <a:endParaRPr lang="zh-CN" altLang="en-US" b="1"/>
          </a:p>
          <a:p>
            <a:pPr algn="ctr"/>
            <a:r>
              <a:rPr lang="zh-CN" altLang="en-US" sz="2400" b="1"/>
              <a:t>任务</a:t>
            </a:r>
            <a:endParaRPr lang="zh-CN" altLang="en-US" sz="2400" b="1"/>
          </a:p>
          <a:p>
            <a:pPr algn="ctr"/>
            <a:r>
              <a:rPr lang="zh-CN" altLang="en-US"/>
              <a:t>运行方式：单次、周期</a:t>
            </a:r>
            <a:endParaRPr lang="zh-CN" altLang="en-US"/>
          </a:p>
          <a:p>
            <a:pPr algn="ctr"/>
            <a:r>
              <a:rPr lang="en-US" altLang="zh-CN"/>
              <a:t>                      </a:t>
            </a:r>
            <a:r>
              <a:rPr lang="zh-CN" altLang="en-US"/>
              <a:t>同步、合作</a:t>
            </a: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35" y="-635"/>
            <a:ext cx="6096635" cy="6858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9600" b="1" spc="300">
                <a:solidFill>
                  <a:schemeClr val="accent4">
                    <a:lumMod val="40000"/>
                    <a:lumOff val="60000"/>
                  </a:schemeClr>
                </a:solidFill>
                <a:uFillTx/>
                <a:latin typeface="Arial Black" panose="020B0A04020102020204" charset="0"/>
              </a:rPr>
              <a:t>裸机</a:t>
            </a:r>
            <a:endParaRPr lang="zh-CN" altLang="en-US" sz="9600" b="1" spc="300">
              <a:solidFill>
                <a:schemeClr val="accent4">
                  <a:lumMod val="40000"/>
                  <a:lumOff val="60000"/>
                </a:schemeClr>
              </a:solidFill>
              <a:uFillTx/>
              <a:latin typeface="Arial Black" panose="020B0A0402010202020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097905" y="-4445"/>
            <a:ext cx="6093460" cy="6862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9600" b="1" spc="300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Arial Black" panose="020B0A04020102020204" charset="0"/>
                <a:cs typeface="Arial Black" panose="020B0A04020102020204" charset="0"/>
              </a:rPr>
              <a:t>RTOS</a:t>
            </a:r>
            <a:endParaRPr lang="en-US" altLang="zh-CN" sz="9600" b="1" spc="300">
              <a:solidFill>
                <a:schemeClr val="accent1">
                  <a:lumMod val="40000"/>
                  <a:lumOff val="60000"/>
                </a:schemeClr>
              </a:solidFill>
              <a:uFillTx/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652000" y="3232800"/>
            <a:ext cx="883920" cy="398780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2160546" y="577015"/>
            <a:ext cx="7870908" cy="998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4400" cap="all"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300">
                <a:latin typeface="Arial" panose="020B0604020202020204" pitchFamily="34" charset="0"/>
                <a:ea typeface="微软雅黑" panose="020B0503020204020204" charset="-122"/>
              </a:rPr>
              <a:t>任务调度方式</a:t>
            </a:r>
            <a:endParaRPr lang="zh-CN" altLang="en-US" sz="4000" b="1" spc="3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2"/>
            </p:custDataLst>
          </p:nvPr>
        </p:nvSpPr>
        <p:spPr>
          <a:xfrm>
            <a:off x="1514508" y="3429000"/>
            <a:ext cx="3908649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lang="zh-CN" altLang="en-US" sz="1600" spc="150">
                <a:solidFill>
                  <a:schemeClr val="tx1"/>
                </a:solidFill>
                <a:latin typeface="Arial" panose="020B0604020202020204" pitchFamily="34" charset="0"/>
              </a:rPr>
              <a:t>当一个更高优先级的任务就绪时（高于当前任务的优先级），系统会在确定的时间内，或尽可能更为快速的调度该任务，实现对更加紧急事件的优先处理。</a:t>
            </a:r>
            <a:endParaRPr lang="zh-CN" altLang="en-US" sz="1600" spc="15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>
            <p:custDataLst>
              <p:tags r:id="rId3"/>
            </p:custDataLst>
          </p:nvPr>
        </p:nvSpPr>
        <p:spPr>
          <a:xfrm>
            <a:off x="2372001" y="2678545"/>
            <a:ext cx="3051156" cy="693417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b="1" spc="300">
                <a:latin typeface="Arial" panose="020B0604020202020204" pitchFamily="34" charset="0"/>
                <a:ea typeface="微软雅黑" panose="020B0503020204020204" charset="-122"/>
              </a:rPr>
              <a:t>抢占式调度</a:t>
            </a:r>
            <a:endParaRPr lang="zh-CN" altLang="en-US" b="1" spc="3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1514510" y="2805020"/>
            <a:ext cx="749299" cy="56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rgbClr val="1F74AD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6768844" y="3429000"/>
            <a:ext cx="3908649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lang="zh-CN" altLang="en-US" sz="1600" spc="150">
                <a:solidFill>
                  <a:schemeClr val="tx1"/>
                </a:solidFill>
                <a:latin typeface="Arial" panose="020B0604020202020204" pitchFamily="34" charset="0"/>
              </a:rPr>
              <a:t>优先级相同的各个任务，以快速轮转的方式分享处理器的使用权，每个任务的运行都占用一个时间片，而后切换至下一任务运行。</a:t>
            </a:r>
            <a:endParaRPr lang="zh-CN" altLang="en-US" sz="1600" spc="15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7626337" y="2678545"/>
            <a:ext cx="3051156" cy="693417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b="1" spc="300">
                <a:latin typeface="Arial" panose="020B0604020202020204" pitchFamily="34" charset="0"/>
                <a:ea typeface="微软雅黑" panose="020B0503020204020204" charset="-122"/>
              </a:rPr>
              <a:t>时间片轮转调度</a:t>
            </a:r>
            <a:endParaRPr lang="zh-CN" altLang="en-US" b="1" spc="3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6768846" y="2805020"/>
            <a:ext cx="749299" cy="56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rgbClr val="1F74AD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dirty="0">
                <a:solidFill>
                  <a:srgbClr val="3498DB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dirty="0">
              <a:solidFill>
                <a:srgbClr val="3498DB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1365" cy="234632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rect">
              <a:fillToRect l="50000" t="50000" r="50000" b="50000"/>
            </a:path>
            <a:tileRect/>
          </a:gradFill>
        </p:spPr>
        <p:txBody>
          <a:bodyPr/>
          <a:p>
            <a:pPr marL="0" indent="0"/>
            <a:r>
              <a:rPr lang="en-US" altLang="zh-CN" sz="4000" b="1"/>
              <a:t>      </a:t>
            </a:r>
            <a:r>
              <a:rPr lang="zh-CN" altLang="en-US" sz="4000" b="1"/>
              <a:t>任务调度</a:t>
            </a:r>
            <a:r>
              <a:rPr lang="zh-CN" altLang="en-US" sz="4000" b="1"/>
              <a:t>时机</a:t>
            </a:r>
            <a:endParaRPr lang="zh-CN" altLang="en-US" sz="4000" b="1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9413240" y="3240000"/>
            <a:ext cx="2263140" cy="110553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16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临时调度</a:t>
            </a:r>
            <a:r>
              <a:rPr lang="en-US" altLang="zh-CN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 -&gt; </a:t>
            </a:r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事件关键</a:t>
            </a:r>
            <a:endParaRPr lang="zh-CN" altLang="en-US" sz="160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自动调度</a:t>
            </a:r>
            <a:endParaRPr lang="zh-CN" altLang="en-US" sz="160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手动调度</a:t>
            </a:r>
            <a:endParaRPr lang="zh-CN" altLang="en-US" sz="16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413240" y="1185545"/>
            <a:ext cx="2262505" cy="84201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16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定时调度</a:t>
            </a:r>
            <a:r>
              <a:rPr lang="en-US" altLang="zh-CN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 -&gt; </a:t>
            </a:r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时间关键</a:t>
            </a:r>
            <a:endParaRPr lang="zh-CN" altLang="en-US" sz="16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流程图: 接点 1"/>
          <p:cNvSpPr/>
          <p:nvPr>
            <p:custDataLst>
              <p:tags r:id="rId1"/>
            </p:custDataLst>
          </p:nvPr>
        </p:nvSpPr>
        <p:spPr>
          <a:xfrm>
            <a:off x="3232785" y="2686050"/>
            <a:ext cx="1487170" cy="1487170"/>
          </a:xfrm>
          <a:prstGeom prst="flowChartConnector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操作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任务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72" name="流程图: 接点 71"/>
          <p:cNvSpPr/>
          <p:nvPr>
            <p:custDataLst>
              <p:tags r:id="rId2"/>
            </p:custDataLst>
          </p:nvPr>
        </p:nvSpPr>
        <p:spPr>
          <a:xfrm>
            <a:off x="5353050" y="540385"/>
            <a:ext cx="1487170" cy="1487170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系统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滴答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73" name="流程图: 接点 72"/>
          <p:cNvSpPr/>
          <p:nvPr>
            <p:custDataLst>
              <p:tags r:id="rId3"/>
            </p:custDataLst>
          </p:nvPr>
        </p:nvSpPr>
        <p:spPr>
          <a:xfrm>
            <a:off x="7473315" y="2686050"/>
            <a:ext cx="1487170" cy="1487170"/>
          </a:xfrm>
          <a:prstGeom prst="flowChartConnector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  <a:sym typeface="+mn-ea"/>
              </a:rPr>
              <a:t>资源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  <a:sym typeface="+mn-ea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  <a:sym typeface="+mn-ea"/>
              </a:rPr>
              <a:t>同步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  <a:sym typeface="+mn-ea"/>
            </a:endParaRPr>
          </a:p>
        </p:txBody>
      </p:sp>
      <p:sp>
        <p:nvSpPr>
          <p:cNvPr id="9" name="流程图: 接点 71"/>
          <p:cNvSpPr/>
          <p:nvPr>
            <p:custDataLst>
              <p:tags r:id="rId4"/>
            </p:custDataLst>
          </p:nvPr>
        </p:nvSpPr>
        <p:spPr>
          <a:xfrm>
            <a:off x="5353050" y="2686050"/>
            <a:ext cx="1487170" cy="1487170"/>
          </a:xfrm>
          <a:prstGeom prst="flowChartConnector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任务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调度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20" name="流程图: 接点 71"/>
          <p:cNvSpPr/>
          <p:nvPr>
            <p:custDataLst>
              <p:tags r:id="rId5"/>
            </p:custDataLst>
          </p:nvPr>
        </p:nvSpPr>
        <p:spPr>
          <a:xfrm>
            <a:off x="5353050" y="4831715"/>
            <a:ext cx="1487170" cy="148717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行为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同步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4814570" y="3388995"/>
            <a:ext cx="452120" cy="9017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流程图: 接点 71"/>
          <p:cNvSpPr/>
          <p:nvPr>
            <p:custDataLst>
              <p:tags r:id="rId6"/>
            </p:custDataLst>
          </p:nvPr>
        </p:nvSpPr>
        <p:spPr>
          <a:xfrm>
            <a:off x="7473315" y="4831715"/>
            <a:ext cx="1487170" cy="1487170"/>
          </a:xfrm>
          <a:prstGeom prst="flowChartConnector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chemeClr val="tx1"/>
                </a:solidFill>
                <a:latin typeface="+mj-ea"/>
                <a:ea typeface="+mj-ea"/>
                <a:cs typeface="Segoe UI Black" panose="020B0A02040204020203" charset="0"/>
              </a:rPr>
              <a:t>线程</a:t>
            </a:r>
            <a:endParaRPr lang="zh-CN" altLang="en-US" sz="1600" b="1">
              <a:solidFill>
                <a:schemeClr val="tx1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chemeClr val="tx1"/>
                </a:solidFill>
                <a:latin typeface="+mj-ea"/>
                <a:ea typeface="+mj-ea"/>
                <a:cs typeface="Segoe UI Black" panose="020B0A02040204020203" charset="0"/>
              </a:rPr>
              <a:t>通信</a:t>
            </a:r>
            <a:endParaRPr lang="zh-CN" altLang="en-US" sz="1600" b="1">
              <a:solidFill>
                <a:schemeClr val="tx1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34" name="上箭头 33"/>
          <p:cNvSpPr/>
          <p:nvPr/>
        </p:nvSpPr>
        <p:spPr>
          <a:xfrm>
            <a:off x="6051550" y="4274185"/>
            <a:ext cx="88900" cy="455930"/>
          </a:xfrm>
          <a:prstGeom prst="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上箭头 36"/>
          <p:cNvSpPr/>
          <p:nvPr>
            <p:custDataLst>
              <p:tags r:id="rId7"/>
            </p:custDataLst>
          </p:nvPr>
        </p:nvSpPr>
        <p:spPr>
          <a:xfrm>
            <a:off x="8172450" y="4274185"/>
            <a:ext cx="88900" cy="455930"/>
          </a:xfrm>
          <a:prstGeom prst="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左箭头 37"/>
          <p:cNvSpPr/>
          <p:nvPr/>
        </p:nvSpPr>
        <p:spPr>
          <a:xfrm>
            <a:off x="6932930" y="3403600"/>
            <a:ext cx="447675" cy="75565"/>
          </a:xfrm>
          <a:prstGeom prst="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左箭头 38"/>
          <p:cNvSpPr/>
          <p:nvPr>
            <p:custDataLst>
              <p:tags r:id="rId8"/>
            </p:custDataLst>
          </p:nvPr>
        </p:nvSpPr>
        <p:spPr>
          <a:xfrm>
            <a:off x="6932930" y="5537835"/>
            <a:ext cx="447675" cy="75565"/>
          </a:xfrm>
          <a:prstGeom prst="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下箭头 40"/>
          <p:cNvSpPr/>
          <p:nvPr/>
        </p:nvSpPr>
        <p:spPr>
          <a:xfrm>
            <a:off x="6051550" y="2129155"/>
            <a:ext cx="88900" cy="45466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流程图: 接点 71"/>
          <p:cNvSpPr/>
          <p:nvPr>
            <p:custDataLst>
              <p:tags r:id="rId9"/>
            </p:custDataLst>
          </p:nvPr>
        </p:nvSpPr>
        <p:spPr>
          <a:xfrm>
            <a:off x="1112520" y="4831715"/>
            <a:ext cx="1487170" cy="1487170"/>
          </a:xfrm>
          <a:prstGeom prst="flowChartConnector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手动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调度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cxnSp>
        <p:nvCxnSpPr>
          <p:cNvPr id="53" name="直接箭头连接符 52"/>
          <p:cNvCxnSpPr/>
          <p:nvPr/>
        </p:nvCxnSpPr>
        <p:spPr>
          <a:xfrm>
            <a:off x="4583430" y="4044950"/>
            <a:ext cx="914400" cy="91440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" name="任意多边形: 形状 11"/>
          <p:cNvSpPr/>
          <p:nvPr>
            <p:custDataLst>
              <p:tags r:id="rId1"/>
            </p:custDataLst>
          </p:nvPr>
        </p:nvSpPr>
        <p:spPr>
          <a:xfrm>
            <a:off x="0" y="0"/>
            <a:ext cx="5426732" cy="6858000"/>
          </a:xfrm>
          <a:custGeom>
            <a:avLst/>
            <a:gdLst>
              <a:gd name="connsiteX0" fmla="*/ 0 w 5426732"/>
              <a:gd name="connsiteY0" fmla="*/ 0 h 6858000"/>
              <a:gd name="connsiteX1" fmla="*/ 4559913 w 5426732"/>
              <a:gd name="connsiteY1" fmla="*/ 0 h 6858000"/>
              <a:gd name="connsiteX2" fmla="*/ 5426732 w 5426732"/>
              <a:gd name="connsiteY2" fmla="*/ 6858000 h 6858000"/>
              <a:gd name="connsiteX3" fmla="*/ 0 w 54267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6732" h="6858000">
                <a:moveTo>
                  <a:pt x="0" y="0"/>
                </a:moveTo>
                <a:lnTo>
                  <a:pt x="4559913" y="0"/>
                </a:lnTo>
                <a:lnTo>
                  <a:pt x="542673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4575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545757">
              <a:shade val="50000"/>
            </a:srgbClr>
          </a:lnRef>
          <a:fillRef idx="1">
            <a:srgbClr val="545757"/>
          </a:fillRef>
          <a:effectRef idx="0">
            <a:srgbClr val="545757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5" name="文本框 114"/>
          <p:cNvSpPr txBox="1"/>
          <p:nvPr>
            <p:custDataLst>
              <p:tags r:id="rId2"/>
            </p:custDataLst>
          </p:nvPr>
        </p:nvSpPr>
        <p:spPr>
          <a:xfrm>
            <a:off x="745490" y="1613535"/>
            <a:ext cx="3271520" cy="1633220"/>
          </a:xfrm>
          <a:prstGeom prst="rect">
            <a:avLst/>
          </a:prstGeom>
          <a:noFill/>
        </p:spPr>
        <p:txBody>
          <a:bodyPr wrap="square" lIns="90170" tIns="46990" rIns="90170" bIns="46990" rtlCol="0" anchor="t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</a:t>
            </a: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单次运行</a:t>
            </a:r>
            <a:endParaRPr lang="zh-CN" altLang="en-US" sz="200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▶▶</a:t>
            </a: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周期运行</a:t>
            </a:r>
            <a:endParaRPr lang="en-US" altLang="zh-CN" sz="200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▶▶</a:t>
            </a: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同步运行</a:t>
            </a:r>
            <a:endParaRPr lang="en-US" altLang="zh-CN" sz="200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   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▶▶</a:t>
            </a: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合作运行</a:t>
            </a:r>
            <a:endParaRPr lang="zh-CN" altLang="en-US" sz="200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6" name="文本框 115"/>
          <p:cNvSpPr txBox="1"/>
          <p:nvPr>
            <p:custDataLst>
              <p:tags r:id="rId3"/>
            </p:custDataLst>
          </p:nvPr>
        </p:nvSpPr>
        <p:spPr>
          <a:xfrm>
            <a:off x="745490" y="3429000"/>
            <a:ext cx="2742565" cy="2369185"/>
          </a:xfrm>
          <a:prstGeom prst="rect">
            <a:avLst/>
          </a:prstGeom>
          <a:noFill/>
        </p:spPr>
        <p:txBody>
          <a:bodyPr wrap="square" lIns="90170" tIns="46990" rIns="90170" bIns="46990" rtlCol="0" anchor="b">
            <a:normAutofit lnSpcReduction="20000"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任务</a:t>
            </a:r>
            <a:endParaRPr lang="zh-CN" altLang="en-US" sz="48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运行</a:t>
            </a:r>
            <a:endParaRPr lang="zh-CN" altLang="en-US" sz="48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方式</a:t>
            </a:r>
            <a:endParaRPr lang="zh-CN" altLang="en-US" sz="48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17" name="矩形 116"/>
          <p:cNvSpPr/>
          <p:nvPr>
            <p:custDataLst>
              <p:tags r:id="rId4"/>
            </p:custDataLst>
          </p:nvPr>
        </p:nvSpPr>
        <p:spPr>
          <a:xfrm>
            <a:off x="5615354" y="804423"/>
            <a:ext cx="6137707" cy="5354822"/>
          </a:xfrm>
          <a:prstGeom prst="rect">
            <a:avLst/>
          </a:prstGeom>
        </p:spPr>
        <p:txBody>
          <a:bodyPr lIns="91440" tIns="45720" rIns="91440" bIns="45720" anchor="ctr">
            <a:normAutofit fontScale="9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单次运行任务</a:t>
            </a:r>
            <a:endParaRPr lang="zh-CN" altLang="en-US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在OS本次的生命周期中，该任务仅运行一次即可完成使命，而后删除自身。一般用于处理常规事务，即可自主运行也可被同步后运行。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周期运行任务</a:t>
            </a:r>
            <a:endParaRPr lang="zh-CN" altLang="en-US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具有完全自主可控的运行周期，可周期性的运行并独立处理事务。一般用于处理常规事务，即可自主运行也可被同步后运行。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同步运行任务</a:t>
            </a:r>
            <a:endParaRPr lang="zh-CN" altLang="en-US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只有被同步后才能运行，每被同步一次就运行一次，否则不能运行。独立的同步运行任务，常用于处理事件。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合作式任务组</a:t>
            </a:r>
            <a:endParaRPr lang="zh-CN" altLang="en-US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组内各任务有序的组织在一起依次运行，当且仅当上一任务完成自己本次的处理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流程时，切换至下一任务运行。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合作式任务组有三种型态：线型、循环型、线型+循环型，其中线型+循环型最终将转变为循环型。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循环型由多个同步运行任务构成，在轮询中合作处理事务，完全重现了裸机框架的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轮询方式。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合作式任务组一般用于处理常规事务。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11" name="矩形 110"/>
          <p:cNvSpPr/>
          <p:nvPr>
            <p:custDataLst>
              <p:tags r:id="rId5"/>
            </p:custDataLst>
          </p:nvPr>
        </p:nvSpPr>
        <p:spPr>
          <a:xfrm>
            <a:off x="8522676" y="6447692"/>
            <a:ext cx="3669323" cy="93785"/>
          </a:xfrm>
          <a:prstGeom prst="rect">
            <a:avLst/>
          </a:prstGeom>
          <a:solidFill>
            <a:srgbClr val="54575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545757">
              <a:shade val="50000"/>
            </a:srgbClr>
          </a:lnRef>
          <a:fillRef idx="1">
            <a:srgbClr val="545757"/>
          </a:fillRef>
          <a:effectRef idx="0">
            <a:srgbClr val="545757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2" name="矩形 111"/>
          <p:cNvSpPr/>
          <p:nvPr>
            <p:custDataLst>
              <p:tags r:id="rId6"/>
            </p:custDataLst>
          </p:nvPr>
        </p:nvSpPr>
        <p:spPr>
          <a:xfrm>
            <a:off x="11847372" y="0"/>
            <a:ext cx="188622" cy="973015"/>
          </a:xfrm>
          <a:prstGeom prst="rect">
            <a:avLst/>
          </a:prstGeom>
          <a:solidFill>
            <a:srgbClr val="54575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545757">
              <a:shade val="50000"/>
            </a:srgbClr>
          </a:lnRef>
          <a:fillRef idx="1">
            <a:srgbClr val="545757"/>
          </a:fillRef>
          <a:effectRef idx="0">
            <a:srgbClr val="545757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3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4189095" y="5085080"/>
            <a:ext cx="528955" cy="107315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ysClr val="window" lastClr="FFFFFF">
              <a:lumMod val="95000"/>
              <a:alpha val="20000"/>
            </a:sysClr>
          </a:solidFill>
          <a:ln w="31750" cap="rnd" cmpd="sng" algn="ctr">
            <a:noFill/>
            <a:prstDash val="solid"/>
            <a:round/>
          </a:ln>
          <a:effectLst/>
        </p:spPr>
        <p:style>
          <a:lnRef idx="2">
            <a:srgbClr val="545757">
              <a:shade val="50000"/>
            </a:srgbClr>
          </a:lnRef>
          <a:fillRef idx="1">
            <a:srgbClr val="545757"/>
          </a:fillRef>
          <a:effectRef idx="0">
            <a:srgbClr val="545757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4" name="任意多边形: 形状 16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3488055" y="5085080"/>
            <a:ext cx="528955" cy="107315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ysClr val="window" lastClr="FFFFFF">
              <a:lumMod val="95000"/>
              <a:alpha val="20000"/>
            </a:sysClr>
          </a:solidFill>
          <a:ln w="31750" cap="rnd" cmpd="sng" algn="ctr">
            <a:noFill/>
            <a:prstDash val="solid"/>
            <a:round/>
          </a:ln>
          <a:effectLst/>
        </p:spPr>
        <p:style>
          <a:lnRef idx="2">
            <a:srgbClr val="545757">
              <a:shade val="50000"/>
            </a:srgbClr>
          </a:lnRef>
          <a:fillRef idx="1">
            <a:srgbClr val="545757"/>
          </a:fillRef>
          <a:effectRef idx="0">
            <a:srgbClr val="545757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>
              <a:buFont typeface="Wingdings" panose="05000000000000000000" charset="0"/>
            </a:pPr>
            <a:r>
              <a:rPr lang="zh-CN" altLang="en-US" sz="4000" b="1"/>
              <a:t>任务</a:t>
            </a:r>
            <a:r>
              <a:rPr lang="zh-CN" altLang="en-US" sz="4000" b="1"/>
              <a:t>运行模型</a:t>
            </a:r>
            <a:endParaRPr lang="zh-CN" altLang="en-US" sz="4000" b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、单次运行模型</a:t>
            </a:r>
            <a:endParaRPr lang="zh-CN" altLang="en-US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2000">
                <a:sym typeface="+mn-ea"/>
              </a:rPr>
              <a:t>void task(void *p)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/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任务初始化；</a:t>
            </a:r>
            <a:endParaRPr lang="zh-CN" altLang="en-US" sz="2000">
              <a:sym typeface="+mn-ea"/>
            </a:endParaRPr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处理事务；</a:t>
            </a:r>
            <a:endParaRPr lang="zh-CN" altLang="en-US" sz="2000">
              <a:sym typeface="+mn-ea"/>
            </a:endParaRPr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删除自身；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}</a:t>
            </a:r>
            <a:endParaRPr lang="zh-CN" altLang="en-US" sz="200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 altLang="zh-CN"/>
              <a:t>2</a:t>
            </a:r>
            <a:r>
              <a:rPr lang="zh-CN" altLang="en-US"/>
              <a:t>、周期运行模型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2000">
                <a:sym typeface="+mn-ea"/>
              </a:rPr>
              <a:t>void task(void *p)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/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任务初始化；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while(1)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/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处理事务；</a:t>
            </a:r>
            <a:endParaRPr lang="zh-CN" altLang="en-US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阻塞延时（运行周期－运行时间）；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}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}</a:t>
            </a:r>
            <a:endParaRPr lang="zh-CN" altLang="en-US" sz="2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/>
              <a:t>3</a:t>
            </a:r>
            <a:r>
              <a:rPr lang="zh-CN" altLang="en-US" sz="4000" b="1"/>
              <a:t>、同步运行模型</a:t>
            </a:r>
            <a:endParaRPr lang="zh-CN" altLang="en-US" sz="4000" b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后处理方式（</a:t>
            </a:r>
            <a:r>
              <a:rPr lang="zh-CN" altLang="en-US">
                <a:sym typeface="+mn-ea"/>
              </a:rPr>
              <a:t>信号量实现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0000"/>
          </a:bodyPr>
          <a:p>
            <a:pPr marL="0" indent="0">
              <a:buNone/>
            </a:pPr>
            <a:r>
              <a:rPr lang="en-US" altLang="zh-CN" sz="2800">
                <a:sym typeface="+mn-ea"/>
              </a:rPr>
              <a:t>void task(void *p)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/>
          </a:p>
          <a:p>
            <a:pPr marL="0" indent="457200">
              <a:buNone/>
            </a:pPr>
            <a:r>
              <a:rPr lang="zh-CN" altLang="en-US" sz="2800">
                <a:sym typeface="+mn-ea"/>
              </a:rPr>
              <a:t>任务初始化；</a:t>
            </a:r>
            <a:endParaRPr lang="en-US" altLang="zh-CN" sz="2800"/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while(1)</a:t>
            </a:r>
            <a:endParaRPr lang="en-US" altLang="zh-CN" sz="2800"/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800">
                <a:sym typeface="+mn-ea"/>
              </a:rPr>
              <a:t>获取信号量（无限等待</a:t>
            </a:r>
            <a:r>
              <a:rPr lang="zh-CN" altLang="en-US" sz="2800">
                <a:sym typeface="+mn-ea"/>
              </a:rPr>
              <a:t>）；</a:t>
            </a:r>
            <a:endParaRPr lang="zh-CN" altLang="en-US" sz="28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800">
                <a:sym typeface="+mn-ea"/>
              </a:rPr>
              <a:t>处理事务；</a:t>
            </a:r>
            <a:endParaRPr lang="zh-CN" altLang="en-US" sz="2800">
              <a:sym typeface="+mn-ea"/>
            </a:endParaRPr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事件的发生线程</a:t>
            </a:r>
            <a:r>
              <a:rPr lang="en-US" altLang="zh-CN">
                <a:sym typeface="+mn-ea"/>
              </a:rPr>
              <a:t> -&gt; </a:t>
            </a:r>
            <a:r>
              <a:rPr lang="zh-CN" altLang="en-US">
                <a:sym typeface="+mn-ea"/>
              </a:rPr>
              <a:t>发送信号量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zh-CN" altLang="en-US"/>
              <a:t>先处理方式（</a:t>
            </a:r>
            <a:r>
              <a:rPr lang="zh-CN" altLang="en-US">
                <a:sym typeface="+mn-ea"/>
              </a:rPr>
              <a:t>恢复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挂起实现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60000"/>
          </a:bodyPr>
          <a:p>
            <a:pPr marL="0" indent="0">
              <a:buNone/>
            </a:pPr>
            <a:r>
              <a:rPr lang="en-US" altLang="zh-CN" sz="2800">
                <a:sym typeface="+mn-ea"/>
              </a:rPr>
              <a:t>void task(void *p)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/>
          </a:p>
          <a:p>
            <a:pPr marL="0" indent="457200">
              <a:buNone/>
            </a:pPr>
            <a:r>
              <a:rPr lang="zh-CN" altLang="en-US" sz="2800">
                <a:sym typeface="+mn-ea"/>
              </a:rPr>
              <a:t>任务初始化；</a:t>
            </a:r>
            <a:endParaRPr lang="zh-CN" altLang="en-US" sz="2800">
              <a:sym typeface="+mn-ea"/>
            </a:endParaRPr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while(1)</a:t>
            </a:r>
            <a:endParaRPr lang="en-US" altLang="zh-CN" sz="2800"/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800">
                <a:sym typeface="+mn-ea"/>
              </a:rPr>
              <a:t>处理事务；</a:t>
            </a:r>
            <a:endParaRPr lang="zh-CN" altLang="en-US" sz="28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800">
                <a:sym typeface="+mn-ea"/>
              </a:rPr>
              <a:t>挂起自身；</a:t>
            </a:r>
            <a:endParaRPr lang="zh-CN" altLang="en-US" sz="2800">
              <a:sym typeface="+mn-ea"/>
            </a:endParaRPr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}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>
                <a:sym typeface="+mn-ea"/>
              </a:rPr>
              <a:t>事件的发生线程</a:t>
            </a:r>
            <a:r>
              <a:rPr lang="en-US" altLang="zh-CN">
                <a:sym typeface="+mn-ea"/>
              </a:rPr>
              <a:t> -&gt; </a:t>
            </a:r>
            <a:r>
              <a:rPr lang="zh-CN" altLang="en-US">
                <a:sym typeface="+mn-ea"/>
              </a:rPr>
              <a:t>恢复</a:t>
            </a:r>
            <a:r>
              <a:rPr lang="en-US" altLang="zh-CN">
                <a:sym typeface="+mn-ea"/>
              </a:rPr>
              <a:t>ta</a:t>
            </a:r>
            <a:r>
              <a:rPr lang="en-US" altLang="zh-CN">
                <a:sym typeface="+mn-ea"/>
              </a:rPr>
              <a:t>sk</a:t>
            </a:r>
            <a:endParaRPr lang="en-US" altLang="zh-CN"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/>
              <a:t>4</a:t>
            </a:r>
            <a:r>
              <a:rPr lang="zh-CN" altLang="en-US" sz="4000" b="1"/>
              <a:t>、合作</a:t>
            </a:r>
            <a:r>
              <a:rPr lang="zh-CN" altLang="en-US" sz="4000" b="1"/>
              <a:t>运行模型</a:t>
            </a:r>
            <a:endParaRPr lang="zh-CN" altLang="en-US" sz="4000" b="1"/>
          </a:p>
        </p:txBody>
      </p:sp>
      <p:sp>
        <p:nvSpPr>
          <p:cNvPr id="11" name="文本占位符 10"/>
          <p:cNvSpPr>
            <a:spLocks noGrp="1"/>
          </p:cNvSpPr>
          <p:nvPr>
            <p:ph type="body" orient="vert" idx="1"/>
          </p:nvPr>
        </p:nvSpPr>
        <p:spPr/>
        <p:txBody>
          <a:bodyPr>
            <a:normAutofit lnSpcReduction="10000"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 sz="2400" b="1"/>
              <a:t>线型</a:t>
            </a:r>
            <a:r>
              <a:rPr lang="en-US" altLang="zh-CN" sz="2400" b="1"/>
              <a:t> + </a:t>
            </a:r>
            <a:r>
              <a:rPr lang="zh-CN" altLang="en-US" sz="2400" b="1"/>
              <a:t>循环型</a:t>
            </a:r>
            <a:endParaRPr lang="zh-CN" altLang="en-US" sz="2400" b="1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 sz="2400" b="1"/>
              <a:t>循环型</a:t>
            </a:r>
            <a:endParaRPr lang="zh-CN" altLang="en-US" sz="2400" b="1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400" b="1"/>
              <a:t>线型</a:t>
            </a:r>
            <a:endParaRPr lang="zh-CN" altLang="en-US" sz="2400" b="1"/>
          </a:p>
          <a:p>
            <a:endParaRPr lang="zh-CN" altLang="en-US" sz="2400" b="1"/>
          </a:p>
        </p:txBody>
      </p:sp>
      <p:sp>
        <p:nvSpPr>
          <p:cNvPr id="12" name="矩形 11"/>
          <p:cNvSpPr/>
          <p:nvPr/>
        </p:nvSpPr>
        <p:spPr>
          <a:xfrm>
            <a:off x="1803400" y="2026920"/>
            <a:ext cx="914400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3" name="矩形 12"/>
          <p:cNvSpPr/>
          <p:nvPr/>
        </p:nvSpPr>
        <p:spPr>
          <a:xfrm>
            <a:off x="1803600" y="3383915"/>
            <a:ext cx="914400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14" name="矩形 13"/>
          <p:cNvSpPr/>
          <p:nvPr/>
        </p:nvSpPr>
        <p:spPr>
          <a:xfrm>
            <a:off x="1803400" y="4740910"/>
            <a:ext cx="914400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20" name="矩形 19"/>
          <p:cNvSpPr/>
          <p:nvPr/>
        </p:nvSpPr>
        <p:spPr>
          <a:xfrm>
            <a:off x="4610100" y="3383915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1" name="矩形 20"/>
          <p:cNvSpPr/>
          <p:nvPr/>
        </p:nvSpPr>
        <p:spPr>
          <a:xfrm>
            <a:off x="4610100" y="4740910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2" name="矩形 21"/>
          <p:cNvSpPr/>
          <p:nvPr/>
        </p:nvSpPr>
        <p:spPr>
          <a:xfrm>
            <a:off x="8818245" y="2026920"/>
            <a:ext cx="914400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3" name="矩形 22"/>
          <p:cNvSpPr/>
          <p:nvPr/>
        </p:nvSpPr>
        <p:spPr>
          <a:xfrm>
            <a:off x="8818245" y="3383915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4" name="矩形 23"/>
          <p:cNvSpPr/>
          <p:nvPr/>
        </p:nvSpPr>
        <p:spPr>
          <a:xfrm>
            <a:off x="8818245" y="4740910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25" name="矩形 24"/>
          <p:cNvSpPr/>
          <p:nvPr/>
        </p:nvSpPr>
        <p:spPr>
          <a:xfrm>
            <a:off x="10226675" y="4740910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4</a:t>
            </a:r>
            <a:endParaRPr lang="en-US" altLang="zh-CN"/>
          </a:p>
        </p:txBody>
      </p:sp>
      <p:sp>
        <p:nvSpPr>
          <p:cNvPr id="26" name="矩形 25"/>
          <p:cNvSpPr/>
          <p:nvPr/>
        </p:nvSpPr>
        <p:spPr>
          <a:xfrm>
            <a:off x="10226675" y="3383915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5</a:t>
            </a:r>
            <a:endParaRPr lang="en-US" altLang="zh-CN"/>
          </a:p>
        </p:txBody>
      </p:sp>
      <p:sp>
        <p:nvSpPr>
          <p:cNvPr id="27" name="矩形 26"/>
          <p:cNvSpPr/>
          <p:nvPr/>
        </p:nvSpPr>
        <p:spPr>
          <a:xfrm>
            <a:off x="6031230" y="3383915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4</a:t>
            </a:r>
            <a:endParaRPr lang="en-US" altLang="zh-CN"/>
          </a:p>
        </p:txBody>
      </p:sp>
      <p:sp>
        <p:nvSpPr>
          <p:cNvPr id="29" name="下箭头 28"/>
          <p:cNvSpPr/>
          <p:nvPr/>
        </p:nvSpPr>
        <p:spPr>
          <a:xfrm>
            <a:off x="5027295" y="4423410"/>
            <a:ext cx="80010" cy="19304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下箭头 29"/>
          <p:cNvSpPr/>
          <p:nvPr/>
        </p:nvSpPr>
        <p:spPr>
          <a:xfrm>
            <a:off x="2230120" y="3065780"/>
            <a:ext cx="80010" cy="19304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下箭头 30"/>
          <p:cNvSpPr/>
          <p:nvPr/>
        </p:nvSpPr>
        <p:spPr>
          <a:xfrm>
            <a:off x="2230120" y="4423410"/>
            <a:ext cx="80010" cy="19304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下箭头 31"/>
          <p:cNvSpPr/>
          <p:nvPr/>
        </p:nvSpPr>
        <p:spPr>
          <a:xfrm>
            <a:off x="9235440" y="3065780"/>
            <a:ext cx="80010" cy="19304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下箭头 32"/>
          <p:cNvSpPr/>
          <p:nvPr/>
        </p:nvSpPr>
        <p:spPr>
          <a:xfrm>
            <a:off x="9235440" y="4422775"/>
            <a:ext cx="80010" cy="19304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>
            <a:off x="9879330" y="5157470"/>
            <a:ext cx="200025" cy="8255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左箭头 34"/>
          <p:cNvSpPr/>
          <p:nvPr/>
        </p:nvSpPr>
        <p:spPr>
          <a:xfrm>
            <a:off x="9884410" y="3817620"/>
            <a:ext cx="190500" cy="76200"/>
          </a:xfrm>
          <a:prstGeom prst="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上箭头 35"/>
          <p:cNvSpPr/>
          <p:nvPr/>
        </p:nvSpPr>
        <p:spPr>
          <a:xfrm>
            <a:off x="10638155" y="4415790"/>
            <a:ext cx="75565" cy="200025"/>
          </a:xfrm>
          <a:prstGeom prst="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031230" y="4740910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39" name="右箭头 38"/>
          <p:cNvSpPr/>
          <p:nvPr/>
        </p:nvSpPr>
        <p:spPr>
          <a:xfrm>
            <a:off x="5678170" y="5157470"/>
            <a:ext cx="200025" cy="8255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上箭头 39"/>
          <p:cNvSpPr/>
          <p:nvPr/>
        </p:nvSpPr>
        <p:spPr>
          <a:xfrm>
            <a:off x="6450965" y="4419600"/>
            <a:ext cx="75565" cy="200025"/>
          </a:xfrm>
          <a:prstGeom prst="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左箭头 42"/>
          <p:cNvSpPr/>
          <p:nvPr/>
        </p:nvSpPr>
        <p:spPr>
          <a:xfrm>
            <a:off x="5682615" y="3822700"/>
            <a:ext cx="190500" cy="76200"/>
          </a:xfrm>
          <a:prstGeom prst="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任意多边形: 形状 11"/>
          <p:cNvSpPr/>
          <p:nvPr>
            <p:custDataLst>
              <p:tags r:id="rId1"/>
            </p:custDataLst>
          </p:nvPr>
        </p:nvSpPr>
        <p:spPr>
          <a:xfrm>
            <a:off x="9393556" y="4382135"/>
            <a:ext cx="2798445" cy="2475865"/>
          </a:xfrm>
          <a:custGeom>
            <a:avLst/>
            <a:gdLst>
              <a:gd name="connsiteX0" fmla="*/ 2125663 w 2798445"/>
              <a:gd name="connsiteY0" fmla="*/ 0 h 2475865"/>
              <a:gd name="connsiteX1" fmla="*/ 2757770 w 2798445"/>
              <a:gd name="connsiteY1" fmla="*/ 87358 h 2475865"/>
              <a:gd name="connsiteX2" fmla="*/ 2798445 w 2798445"/>
              <a:gd name="connsiteY2" fmla="*/ 100967 h 2475865"/>
              <a:gd name="connsiteX3" fmla="*/ 2798445 w 2798445"/>
              <a:gd name="connsiteY3" fmla="*/ 2475865 h 2475865"/>
              <a:gd name="connsiteX4" fmla="*/ 82893 w 2798445"/>
              <a:gd name="connsiteY4" fmla="*/ 2475865 h 2475865"/>
              <a:gd name="connsiteX5" fmla="*/ 43186 w 2798445"/>
              <a:gd name="connsiteY5" fmla="*/ 2334703 h 2475865"/>
              <a:gd name="connsiteX6" fmla="*/ 0 w 2798445"/>
              <a:gd name="connsiteY6" fmla="*/ 1943100 h 2475865"/>
              <a:gd name="connsiteX7" fmla="*/ 2125663 w 2798445"/>
              <a:gd name="connsiteY7" fmla="*/ 0 h 247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98445" h="2475865">
                <a:moveTo>
                  <a:pt x="2125663" y="0"/>
                </a:moveTo>
                <a:cubicBezTo>
                  <a:pt x="2345783" y="0"/>
                  <a:pt x="2558088" y="30585"/>
                  <a:pt x="2757770" y="87358"/>
                </a:cubicBezTo>
                <a:lnTo>
                  <a:pt x="2798445" y="100967"/>
                </a:lnTo>
                <a:lnTo>
                  <a:pt x="2798445" y="2475865"/>
                </a:lnTo>
                <a:lnTo>
                  <a:pt x="82893" y="2475865"/>
                </a:lnTo>
                <a:lnTo>
                  <a:pt x="43186" y="2334703"/>
                </a:lnTo>
                <a:cubicBezTo>
                  <a:pt x="14870" y="2208211"/>
                  <a:pt x="0" y="2077243"/>
                  <a:pt x="0" y="1943100"/>
                </a:cubicBezTo>
                <a:cubicBezTo>
                  <a:pt x="0" y="869956"/>
                  <a:pt x="951692" y="0"/>
                  <a:pt x="2125663" y="0"/>
                </a:cubicBezTo>
                <a:close/>
              </a:path>
            </a:pathLst>
          </a:cu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0" y="0"/>
            <a:ext cx="7640956" cy="6858000"/>
          </a:xfrm>
          <a:custGeom>
            <a:avLst/>
            <a:gdLst>
              <a:gd name="connsiteX0" fmla="*/ 0 w 7640956"/>
              <a:gd name="connsiteY0" fmla="*/ 0 h 6858000"/>
              <a:gd name="connsiteX1" fmla="*/ 7192178 w 7640956"/>
              <a:gd name="connsiteY1" fmla="*/ 0 h 6858000"/>
              <a:gd name="connsiteX2" fmla="*/ 7272497 w 7640956"/>
              <a:gd name="connsiteY2" fmla="*/ 186197 h 6858000"/>
              <a:gd name="connsiteX3" fmla="*/ 7640956 w 7640956"/>
              <a:gd name="connsiteY3" fmla="*/ 2094548 h 6858000"/>
              <a:gd name="connsiteX4" fmla="*/ 4717419 w 7640956"/>
              <a:gd name="connsiteY4" fmla="*/ 6841243 h 6858000"/>
              <a:gd name="connsiteX5" fmla="*/ 4685534 w 7640956"/>
              <a:gd name="connsiteY5" fmla="*/ 6858000 h 6858000"/>
              <a:gd name="connsiteX6" fmla="*/ 0 w 764095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40956" h="6858000">
                <a:moveTo>
                  <a:pt x="0" y="0"/>
                </a:moveTo>
                <a:lnTo>
                  <a:pt x="7192178" y="0"/>
                </a:lnTo>
                <a:lnTo>
                  <a:pt x="7272497" y="186197"/>
                </a:lnTo>
                <a:cubicBezTo>
                  <a:pt x="7510866" y="781251"/>
                  <a:pt x="7640956" y="1424013"/>
                  <a:pt x="7640956" y="2094548"/>
                </a:cubicBezTo>
                <a:cubicBezTo>
                  <a:pt x="7640956" y="4106152"/>
                  <a:pt x="6470148" y="5867805"/>
                  <a:pt x="4717419" y="6841243"/>
                </a:cubicBezTo>
                <a:lnTo>
                  <a:pt x="468553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572135" y="1454150"/>
            <a:ext cx="11048365" cy="509143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2667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40765" y="387985"/>
            <a:ext cx="6234430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序   言</a:t>
            </a:r>
            <a:endParaRPr lang="zh-CN" altLang="en-US" sz="3200" spc="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040765" y="1809750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近年来，随着RTOS的普及及在嵌入式设备中的广泛应用，以关闭总中断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等方式来保护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临界段所带来的危害性（丢失响应、处理延误）正日益凸显出来，其中以高速通讯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接收丢帧、高速捕获丢失脉冲等中断丢失响应现象最为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紧要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和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普遍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有些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RTOS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，肆意关闭总中断，且未能提供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最大关闭中断时间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等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核心关键参数，实时性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已无从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谈起。据统计，已经有越来越多的用户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均对此表达了不满，并对RTOS中断响应的实时性提出了要求，希望高优先级中断能够实时抢占、零中断延迟。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随着时代的发展、科技的进步，零中断延迟已经成为可能，RTOS正悄然的面临着一场时代的变革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... ...</a:t>
            </a:r>
            <a:endParaRPr lang="en-US" altLang="zh-CN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2023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年，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CosyOS 应运而生！</a:t>
            </a:r>
            <a:endParaRPr lang="en-US" altLang="zh-CN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ct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作者：迟凯峰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.</a:t>
            </a:r>
            <a:endParaRPr lang="en-US" altLang="zh-CN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/>
              <a:t>5</a:t>
            </a:r>
            <a:r>
              <a:rPr lang="zh-CN" altLang="en-US" sz="4000" b="1"/>
              <a:t>、</a:t>
            </a:r>
            <a:r>
              <a:rPr lang="zh-CN" altLang="en-US" sz="4000" b="1">
                <a:sym typeface="+mn-ea"/>
              </a:rPr>
              <a:t>循环</a:t>
            </a:r>
            <a:r>
              <a:rPr lang="zh-CN" altLang="en-US" sz="4000" b="1"/>
              <a:t>合作运行模型</a:t>
            </a:r>
            <a:endParaRPr lang="zh-CN" altLang="en-US" sz="4000" b="1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2000">
                <a:sym typeface="+mn-ea"/>
              </a:rPr>
              <a:t>void task1(void *p)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/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任务初始化；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while(1)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获取信号量</a:t>
            </a:r>
            <a:r>
              <a:rPr lang="en-US" altLang="zh-CN" sz="2000">
                <a:sym typeface="+mn-ea"/>
              </a:rPr>
              <a:t>1</a:t>
            </a:r>
            <a:r>
              <a:rPr lang="zh-CN" altLang="en-US" sz="2000">
                <a:sym typeface="+mn-ea"/>
              </a:rPr>
              <a:t>（无限等待）；</a:t>
            </a:r>
            <a:endParaRPr lang="zh-CN" altLang="en-US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处理事务</a:t>
            </a:r>
            <a:r>
              <a:rPr lang="en-US" altLang="zh-CN" sz="2000">
                <a:sym typeface="+mn-ea"/>
              </a:rPr>
              <a:t>1</a:t>
            </a:r>
            <a:r>
              <a:rPr lang="zh-CN" altLang="en-US" sz="2000">
                <a:sym typeface="+mn-ea"/>
              </a:rPr>
              <a:t>；</a:t>
            </a:r>
            <a:endParaRPr lang="zh-CN" altLang="en-US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发送信号量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>
                <a:sym typeface="+mn-ea"/>
              </a:rPr>
              <a:t>；</a:t>
            </a:r>
            <a:endParaRPr lang="zh-CN" altLang="en-US" sz="2000">
              <a:sym typeface="+mn-ea"/>
            </a:endParaRPr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}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}</a:t>
            </a:r>
            <a:endParaRPr lang="zh-CN" altLang="en-US" sz="200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2000">
                <a:sym typeface="+mn-ea"/>
              </a:rPr>
              <a:t>void task2(void *p)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/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任务初始化；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while(1)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获取信号量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>
                <a:sym typeface="+mn-ea"/>
              </a:rPr>
              <a:t>（无限等待）；</a:t>
            </a:r>
            <a:endParaRPr lang="zh-CN" altLang="en-US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处理事务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>
                <a:sym typeface="+mn-ea"/>
              </a:rPr>
              <a:t>；</a:t>
            </a:r>
            <a:endParaRPr lang="zh-CN" altLang="en-US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发送信号量</a:t>
            </a:r>
            <a:r>
              <a:rPr lang="en-US" altLang="zh-CN" sz="2000">
                <a:sym typeface="+mn-ea"/>
              </a:rPr>
              <a:t>1</a:t>
            </a:r>
            <a:r>
              <a:rPr lang="zh-CN" altLang="en-US" sz="2000">
                <a:sym typeface="+mn-ea"/>
              </a:rPr>
              <a:t>；</a:t>
            </a:r>
            <a:endParaRPr lang="zh-CN" altLang="en-US" sz="2000">
              <a:sym typeface="+mn-ea"/>
            </a:endParaRPr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}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}</a:t>
            </a:r>
            <a:endParaRPr lang="zh-CN" altLang="en-US" sz="2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/>
          <p:nvPr>
            <p:ph idx="1"/>
          </p:nvPr>
        </p:nvGraphicFramePr>
        <p:xfrm>
          <a:off x="838200" y="1080000"/>
          <a:ext cx="10515600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1752600"/>
                <a:gridCol w="1752600"/>
                <a:gridCol w="1752600"/>
                <a:gridCol w="1752600"/>
              </a:tblGrid>
              <a:tr h="381000">
                <a:tc rowSpan="7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再看</a:t>
                      </a:r>
                      <a:endParaRPr lang="zh-CN" altLang="en-US" sz="1600"/>
                    </a:p>
                    <a:p>
                      <a:pPr algn="ctr">
                        <a:buNone/>
                      </a:pPr>
                      <a:r>
                        <a:rPr lang="zh-CN" altLang="en-US" sz="1600"/>
                        <a:t>从裸机到</a:t>
                      </a:r>
                      <a:r>
                        <a:rPr lang="en-US" altLang="zh-CN" sz="1600"/>
                        <a:t>RTOS</a:t>
                      </a:r>
                      <a:endParaRPr lang="en-US" altLang="zh-CN" sz="1600"/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裸机</a:t>
                      </a:r>
                      <a:endParaRPr lang="zh-CN" altLang="en-US" sz="1600"/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RTOS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/>
                </a:tc>
              </a:tr>
              <a:tr h="381000">
                <a:tc v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中断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中断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</a:tr>
              <a:tr h="381000">
                <a:tc v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事务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任务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</a:tr>
              <a:tr h="381000">
                <a:tc v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单次处理</a:t>
                      </a:r>
                      <a:r>
                        <a:rPr lang="zh-CN" altLang="en-US" sz="1400"/>
                        <a:t>事务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单次运行</a:t>
                      </a:r>
                      <a:r>
                        <a:rPr lang="zh-CN" altLang="en-US" sz="1400"/>
                        <a:t>任务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</a:tr>
              <a:tr h="365760">
                <a:tc vMerge="1">
                  <a:tcPr anchor="ctr" anchorCtr="0"/>
                </a:tc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轮询中处理</a:t>
                      </a:r>
                      <a:r>
                        <a:rPr lang="zh-CN" altLang="en-US" sz="1400" b="1">
                          <a:sym typeface="+mn-ea"/>
                        </a:rPr>
                        <a:t>事情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有序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周期运行任务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无序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6576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合作式任务组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有序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轮询中处理</a:t>
                      </a:r>
                      <a:r>
                        <a:rPr lang="zh-CN" altLang="en-US" sz="1400" b="1">
                          <a:sym typeface="+mn-ea"/>
                        </a:rPr>
                        <a:t>事件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ym typeface="+mn-ea"/>
                        </a:rPr>
                        <a:t>最大延误处理时间为一个轮询周期</a:t>
                      </a:r>
                      <a:endParaRPr lang="zh-CN" altLang="en-US" sz="1400" b="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同步运行任务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按任务优先级</a:t>
                      </a:r>
                      <a:endParaRPr lang="zh-CN" altLang="en-US" sz="14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实时</a:t>
                      </a:r>
                      <a:r>
                        <a:rPr lang="zh-CN" altLang="en-US" sz="1400">
                          <a:sym typeface="+mn-ea"/>
                        </a:rPr>
                        <a:t>抢占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 b="1">
                          <a:sym typeface="+mn-ea"/>
                        </a:rPr>
                        <a:t>通信工具</a:t>
                      </a:r>
                      <a:endParaRPr lang="zh-CN" altLang="en-US" sz="1600" b="1"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标志位、</a:t>
                      </a:r>
                      <a:r>
                        <a:rPr lang="zh-CN" altLang="en-US" sz="1400">
                          <a:sym typeface="+mn-ea"/>
                        </a:rPr>
                        <a:t>全局变量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邮箱、队列</a:t>
                      </a:r>
                      <a:r>
                        <a:rPr lang="en-US" altLang="zh-CN" sz="1400">
                          <a:sym typeface="+mn-ea"/>
                        </a:rPr>
                        <a:t> ... ...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 b="1">
                          <a:sym typeface="+mn-ea"/>
                        </a:rPr>
                        <a:t>行为同步</a:t>
                      </a:r>
                      <a:endParaRPr lang="zh-CN" altLang="en-US" sz="1600" b="1"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标志位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信号量、恢复</a:t>
                      </a:r>
                      <a:r>
                        <a:rPr lang="en-US" altLang="zh-CN" sz="1400">
                          <a:sym typeface="+mn-ea"/>
                        </a:rPr>
                        <a:t>/</a:t>
                      </a:r>
                      <a:r>
                        <a:rPr lang="zh-CN" altLang="en-US" sz="1400">
                          <a:sym typeface="+mn-ea"/>
                        </a:rPr>
                        <a:t>挂起</a:t>
                      </a:r>
                      <a:r>
                        <a:rPr lang="en-US" altLang="zh-CN" sz="1400">
                          <a:sym typeface="+mn-ea"/>
                        </a:rPr>
                        <a:t> ... ...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 b="1">
                          <a:sym typeface="+mn-ea"/>
                        </a:rPr>
                        <a:t>互斥</a:t>
                      </a:r>
                      <a:r>
                        <a:rPr lang="zh-CN" altLang="en-US" sz="1600" b="1">
                          <a:sym typeface="+mn-ea"/>
                        </a:rPr>
                        <a:t>访问</a:t>
                      </a:r>
                      <a:endParaRPr lang="zh-CN" altLang="en-US" sz="1600" b="1"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标志位、关中断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互斥量、信号量、临界区</a:t>
                      </a:r>
                      <a:r>
                        <a:rPr lang="en-US" altLang="zh-CN" sz="1400">
                          <a:sym typeface="+mn-ea"/>
                        </a:rPr>
                        <a:t> ... ...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36576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 b="1">
                          <a:sym typeface="+mn-ea"/>
                        </a:rPr>
                        <a:t>对于不可重入资源，</a:t>
                      </a:r>
                      <a:endParaRPr lang="zh-CN" altLang="en-US" sz="1600" b="1"/>
                    </a:p>
                    <a:p>
                      <a:pPr algn="ctr">
                        <a:buNone/>
                      </a:pPr>
                      <a:r>
                        <a:rPr lang="zh-CN" altLang="en-US" sz="1600" b="1">
                          <a:sym typeface="+mn-ea"/>
                        </a:rPr>
                        <a:t>何时需要考虑互斥访问？</a:t>
                      </a:r>
                      <a:endParaRPr lang="zh-CN" altLang="en-US" sz="16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事务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事务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任务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任务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65760">
                <a:tc vMerge="1"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事务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任务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65760">
                <a:tc vMerge="1"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" name="椭圆 85"/>
          <p:cNvSpPr/>
          <p:nvPr>
            <p:custDataLst>
              <p:tags r:id="rId1"/>
            </p:custDataLst>
          </p:nvPr>
        </p:nvSpPr>
        <p:spPr>
          <a:xfrm>
            <a:off x="1041896" y="4502262"/>
            <a:ext cx="1225503" cy="1225503"/>
          </a:xfrm>
          <a:prstGeom prst="ellipse">
            <a:avLst/>
          </a:prstGeom>
          <a:solidFill>
            <a:srgbClr val="1E6BC5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任意多边形: 形状 17"/>
          <p:cNvSpPr/>
          <p:nvPr>
            <p:custDataLst>
              <p:tags r:id="rId2"/>
            </p:custDataLst>
          </p:nvPr>
        </p:nvSpPr>
        <p:spPr>
          <a:xfrm>
            <a:off x="8593078" y="0"/>
            <a:ext cx="3165630" cy="2522918"/>
          </a:xfrm>
          <a:custGeom>
            <a:avLst/>
            <a:gdLst>
              <a:gd name="connsiteX0" fmla="*/ 311550 w 3165630"/>
              <a:gd name="connsiteY0" fmla="*/ 0 h 2522918"/>
              <a:gd name="connsiteX1" fmla="*/ 2854080 w 3165630"/>
              <a:gd name="connsiteY1" fmla="*/ 0 h 2522918"/>
              <a:gd name="connsiteX2" fmla="*/ 2895310 w 3165630"/>
              <a:gd name="connsiteY2" fmla="*/ 55136 h 2522918"/>
              <a:gd name="connsiteX3" fmla="*/ 3165630 w 3165630"/>
              <a:gd name="connsiteY3" fmla="*/ 940103 h 2522918"/>
              <a:gd name="connsiteX4" fmla="*/ 1582815 w 3165630"/>
              <a:gd name="connsiteY4" fmla="*/ 2522918 h 2522918"/>
              <a:gd name="connsiteX5" fmla="*/ 0 w 3165630"/>
              <a:gd name="connsiteY5" fmla="*/ 940103 h 2522918"/>
              <a:gd name="connsiteX6" fmla="*/ 270320 w 3165630"/>
              <a:gd name="connsiteY6" fmla="*/ 55136 h 2522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5630" h="2522918">
                <a:moveTo>
                  <a:pt x="311550" y="0"/>
                </a:moveTo>
                <a:lnTo>
                  <a:pt x="2854080" y="0"/>
                </a:lnTo>
                <a:lnTo>
                  <a:pt x="2895310" y="55136"/>
                </a:lnTo>
                <a:cubicBezTo>
                  <a:pt x="3065976" y="307755"/>
                  <a:pt x="3165630" y="612291"/>
                  <a:pt x="3165630" y="940103"/>
                </a:cubicBezTo>
                <a:cubicBezTo>
                  <a:pt x="3165630" y="1814268"/>
                  <a:pt x="2456980" y="2522918"/>
                  <a:pt x="1582815" y="2522918"/>
                </a:cubicBezTo>
                <a:cubicBezTo>
                  <a:pt x="708650" y="2522918"/>
                  <a:pt x="0" y="1814268"/>
                  <a:pt x="0" y="940103"/>
                </a:cubicBezTo>
                <a:cubicBezTo>
                  <a:pt x="0" y="612291"/>
                  <a:pt x="99654" y="307755"/>
                  <a:pt x="270320" y="55136"/>
                </a:cubicBezTo>
                <a:close/>
              </a:path>
            </a:pathLst>
          </a:cu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矩形: 圆角 14"/>
          <p:cNvSpPr/>
          <p:nvPr>
            <p:custDataLst>
              <p:tags r:id="rId3"/>
            </p:custDataLst>
          </p:nvPr>
        </p:nvSpPr>
        <p:spPr>
          <a:xfrm>
            <a:off x="1733539" y="584982"/>
            <a:ext cx="8724923" cy="5202286"/>
          </a:xfrm>
          <a:prstGeom prst="roundRect">
            <a:avLst>
              <a:gd name="adj" fmla="val 7762"/>
            </a:avLst>
          </a:prstGeom>
          <a:solidFill>
            <a:srgbClr val="F6F6F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任意多边形: 形状 7"/>
          <p:cNvSpPr/>
          <p:nvPr>
            <p:custDataLst>
              <p:tags r:id="rId4"/>
            </p:custDataLst>
          </p:nvPr>
        </p:nvSpPr>
        <p:spPr>
          <a:xfrm>
            <a:off x="11725577" y="2187124"/>
            <a:ext cx="466423" cy="932846"/>
          </a:xfrm>
          <a:custGeom>
            <a:avLst/>
            <a:gdLst>
              <a:gd name="connsiteX0" fmla="*/ 466423 w 466423"/>
              <a:gd name="connsiteY0" fmla="*/ 0 h 932846"/>
              <a:gd name="connsiteX1" fmla="*/ 466423 w 466423"/>
              <a:gd name="connsiteY1" fmla="*/ 932846 h 932846"/>
              <a:gd name="connsiteX2" fmla="*/ 0 w 466423"/>
              <a:gd name="connsiteY2" fmla="*/ 466423 h 932846"/>
              <a:gd name="connsiteX3" fmla="*/ 466423 w 466423"/>
              <a:gd name="connsiteY3" fmla="*/ 0 h 932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423" h="932846">
                <a:moveTo>
                  <a:pt x="466423" y="0"/>
                </a:moveTo>
                <a:lnTo>
                  <a:pt x="466423" y="932846"/>
                </a:lnTo>
                <a:cubicBezTo>
                  <a:pt x="208825" y="932846"/>
                  <a:pt x="0" y="724021"/>
                  <a:pt x="0" y="466423"/>
                </a:cubicBezTo>
                <a:cubicBezTo>
                  <a:pt x="0" y="208825"/>
                  <a:pt x="208825" y="0"/>
                  <a:pt x="466423" y="0"/>
                </a:cubicBezTo>
                <a:close/>
              </a:path>
            </a:pathLst>
          </a:custGeom>
          <a:solidFill>
            <a:srgbClr val="1E6BC5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" name="矩形 89"/>
          <p:cNvSpPr/>
          <p:nvPr>
            <p:custDataLst>
              <p:tags r:id="rId5"/>
            </p:custDataLst>
          </p:nvPr>
        </p:nvSpPr>
        <p:spPr>
          <a:xfrm>
            <a:off x="0" y="6154057"/>
            <a:ext cx="12192000" cy="703943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椭圆 90"/>
          <p:cNvSpPr/>
          <p:nvPr>
            <p:custDataLst>
              <p:tags r:id="rId6"/>
            </p:custDataLst>
          </p:nvPr>
        </p:nvSpPr>
        <p:spPr>
          <a:xfrm>
            <a:off x="1927878" y="5776686"/>
            <a:ext cx="566057" cy="566057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椭圆 91"/>
          <p:cNvSpPr/>
          <p:nvPr>
            <p:custDataLst>
              <p:tags r:id="rId7"/>
            </p:custDataLst>
          </p:nvPr>
        </p:nvSpPr>
        <p:spPr>
          <a:xfrm>
            <a:off x="2033435" y="5879933"/>
            <a:ext cx="356787" cy="356787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任意多边形: 形状 2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9173210" y="4875530"/>
            <a:ext cx="311150" cy="479425"/>
          </a:xfrm>
          <a:custGeom>
            <a:avLst/>
            <a:gdLst>
              <a:gd name="connsiteX0" fmla="*/ 0 w 950118"/>
              <a:gd name="connsiteY0" fmla="*/ 0 h 1464467"/>
              <a:gd name="connsiteX1" fmla="*/ 950118 w 950118"/>
              <a:gd name="connsiteY1" fmla="*/ 0 h 1464467"/>
              <a:gd name="connsiteX2" fmla="*/ 950118 w 950118"/>
              <a:gd name="connsiteY2" fmla="*/ 950118 h 1464467"/>
              <a:gd name="connsiteX3" fmla="*/ 945895 w 950118"/>
              <a:gd name="connsiteY3" fmla="*/ 1007193 h 1464467"/>
              <a:gd name="connsiteX4" fmla="*/ 534143 w 950118"/>
              <a:gd name="connsiteY4" fmla="*/ 1464467 h 1464467"/>
              <a:gd name="connsiteX5" fmla="*/ 525809 w 950118"/>
              <a:gd name="connsiteY5" fmla="*/ 1463322 h 1464467"/>
              <a:gd name="connsiteX6" fmla="*/ 525809 w 950118"/>
              <a:gd name="connsiteY6" fmla="*/ 950118 h 1464467"/>
              <a:gd name="connsiteX7" fmla="*/ 0 w 950118"/>
              <a:gd name="connsiteY7" fmla="*/ 950118 h 1464467"/>
              <a:gd name="connsiteX0-1" fmla="*/ 0 w 950118"/>
              <a:gd name="connsiteY0-2" fmla="*/ 0 h 1464467"/>
              <a:gd name="connsiteX1-3" fmla="*/ 950118 w 950118"/>
              <a:gd name="connsiteY1-4" fmla="*/ 0 h 1464467"/>
              <a:gd name="connsiteX2-5" fmla="*/ 950118 w 950118"/>
              <a:gd name="connsiteY2-6" fmla="*/ 950118 h 1464467"/>
              <a:gd name="connsiteX3-7" fmla="*/ 534143 w 950118"/>
              <a:gd name="connsiteY3-8" fmla="*/ 1464467 h 1464467"/>
              <a:gd name="connsiteX4-9" fmla="*/ 525809 w 950118"/>
              <a:gd name="connsiteY4-10" fmla="*/ 1463322 h 1464467"/>
              <a:gd name="connsiteX5-11" fmla="*/ 525809 w 950118"/>
              <a:gd name="connsiteY5-12" fmla="*/ 950118 h 1464467"/>
              <a:gd name="connsiteX6-13" fmla="*/ 0 w 950118"/>
              <a:gd name="connsiteY6-14" fmla="*/ 950118 h 1464467"/>
              <a:gd name="connsiteX7-15" fmla="*/ 0 w 950118"/>
              <a:gd name="connsiteY7-16" fmla="*/ 0 h 1464467"/>
              <a:gd name="connsiteX0-17" fmla="*/ 0 w 950118"/>
              <a:gd name="connsiteY0-18" fmla="*/ 0 h 1464467"/>
              <a:gd name="connsiteX1-19" fmla="*/ 950118 w 950118"/>
              <a:gd name="connsiteY1-20" fmla="*/ 0 h 1464467"/>
              <a:gd name="connsiteX2-21" fmla="*/ 950118 w 950118"/>
              <a:gd name="connsiteY2-22" fmla="*/ 950118 h 1464467"/>
              <a:gd name="connsiteX3-23" fmla="*/ 534143 w 950118"/>
              <a:gd name="connsiteY3-24" fmla="*/ 1464467 h 1464467"/>
              <a:gd name="connsiteX4-25" fmla="*/ 525809 w 950118"/>
              <a:gd name="connsiteY4-26" fmla="*/ 1463322 h 1464467"/>
              <a:gd name="connsiteX5-27" fmla="*/ 525809 w 950118"/>
              <a:gd name="connsiteY5-28" fmla="*/ 950118 h 1464467"/>
              <a:gd name="connsiteX6-29" fmla="*/ 0 w 950118"/>
              <a:gd name="connsiteY6-30" fmla="*/ 950118 h 1464467"/>
              <a:gd name="connsiteX7-31" fmla="*/ 0 w 950118"/>
              <a:gd name="connsiteY7-32" fmla="*/ 0 h 1464467"/>
              <a:gd name="connsiteX0-33" fmla="*/ 0 w 950118"/>
              <a:gd name="connsiteY0-34" fmla="*/ 0 h 1463322"/>
              <a:gd name="connsiteX1-35" fmla="*/ 950118 w 950118"/>
              <a:gd name="connsiteY1-36" fmla="*/ 0 h 1463322"/>
              <a:gd name="connsiteX2-37" fmla="*/ 950118 w 950118"/>
              <a:gd name="connsiteY2-38" fmla="*/ 950118 h 1463322"/>
              <a:gd name="connsiteX3-39" fmla="*/ 525809 w 950118"/>
              <a:gd name="connsiteY3-40" fmla="*/ 1463322 h 1463322"/>
              <a:gd name="connsiteX4-41" fmla="*/ 525809 w 950118"/>
              <a:gd name="connsiteY4-42" fmla="*/ 950118 h 1463322"/>
              <a:gd name="connsiteX5-43" fmla="*/ 0 w 950118"/>
              <a:gd name="connsiteY5-44" fmla="*/ 950118 h 1463322"/>
              <a:gd name="connsiteX6-45" fmla="*/ 0 w 950118"/>
              <a:gd name="connsiteY6-46" fmla="*/ 0 h 1463322"/>
              <a:gd name="connsiteX0-47" fmla="*/ 0 w 950118"/>
              <a:gd name="connsiteY0-48" fmla="*/ 0 h 1463322"/>
              <a:gd name="connsiteX1-49" fmla="*/ 950118 w 950118"/>
              <a:gd name="connsiteY1-50" fmla="*/ 0 h 1463322"/>
              <a:gd name="connsiteX2-51" fmla="*/ 950118 w 950118"/>
              <a:gd name="connsiteY2-52" fmla="*/ 950118 h 1463322"/>
              <a:gd name="connsiteX3-53" fmla="*/ 525809 w 950118"/>
              <a:gd name="connsiteY3-54" fmla="*/ 1463322 h 1463322"/>
              <a:gd name="connsiteX4-55" fmla="*/ 525809 w 950118"/>
              <a:gd name="connsiteY4-56" fmla="*/ 950118 h 1463322"/>
              <a:gd name="connsiteX5-57" fmla="*/ 0 w 950118"/>
              <a:gd name="connsiteY5-58" fmla="*/ 950118 h 1463322"/>
              <a:gd name="connsiteX6-59" fmla="*/ 0 w 950118"/>
              <a:gd name="connsiteY6-60" fmla="*/ 0 h 1463322"/>
              <a:gd name="connsiteX0-61" fmla="*/ 0 w 950118"/>
              <a:gd name="connsiteY0-62" fmla="*/ 0 h 1463322"/>
              <a:gd name="connsiteX1-63" fmla="*/ 950118 w 950118"/>
              <a:gd name="connsiteY1-64" fmla="*/ 0 h 1463322"/>
              <a:gd name="connsiteX2-65" fmla="*/ 950118 w 950118"/>
              <a:gd name="connsiteY2-66" fmla="*/ 923925 h 1463322"/>
              <a:gd name="connsiteX3-67" fmla="*/ 525809 w 950118"/>
              <a:gd name="connsiteY3-68" fmla="*/ 1463322 h 1463322"/>
              <a:gd name="connsiteX4-69" fmla="*/ 525809 w 950118"/>
              <a:gd name="connsiteY4-70" fmla="*/ 950118 h 1463322"/>
              <a:gd name="connsiteX5-71" fmla="*/ 0 w 950118"/>
              <a:gd name="connsiteY5-72" fmla="*/ 950118 h 1463322"/>
              <a:gd name="connsiteX6-73" fmla="*/ 0 w 950118"/>
              <a:gd name="connsiteY6-74" fmla="*/ 0 h 1463322"/>
              <a:gd name="connsiteX0-75" fmla="*/ 0 w 950118"/>
              <a:gd name="connsiteY0-76" fmla="*/ 0 h 1463322"/>
              <a:gd name="connsiteX1-77" fmla="*/ 950118 w 950118"/>
              <a:gd name="connsiteY1-78" fmla="*/ 0 h 1463322"/>
              <a:gd name="connsiteX2-79" fmla="*/ 950118 w 950118"/>
              <a:gd name="connsiteY2-80" fmla="*/ 923925 h 1463322"/>
              <a:gd name="connsiteX3-81" fmla="*/ 525809 w 950118"/>
              <a:gd name="connsiteY3-82" fmla="*/ 1463322 h 1463322"/>
              <a:gd name="connsiteX4-83" fmla="*/ 525809 w 950118"/>
              <a:gd name="connsiteY4-84" fmla="*/ 950118 h 1463322"/>
              <a:gd name="connsiteX5-85" fmla="*/ 0 w 950118"/>
              <a:gd name="connsiteY5-86" fmla="*/ 950118 h 1463322"/>
              <a:gd name="connsiteX6-87" fmla="*/ 0 w 950118"/>
              <a:gd name="connsiteY6-88" fmla="*/ 0 h 1463322"/>
              <a:gd name="connsiteX0-89" fmla="*/ 0 w 950118"/>
              <a:gd name="connsiteY0-90" fmla="*/ 0 h 1463322"/>
              <a:gd name="connsiteX1-91" fmla="*/ 950118 w 950118"/>
              <a:gd name="connsiteY1-92" fmla="*/ 0 h 1463322"/>
              <a:gd name="connsiteX2-93" fmla="*/ 950118 w 950118"/>
              <a:gd name="connsiteY2-94" fmla="*/ 923925 h 1463322"/>
              <a:gd name="connsiteX3-95" fmla="*/ 525809 w 950118"/>
              <a:gd name="connsiteY3-96" fmla="*/ 1463322 h 1463322"/>
              <a:gd name="connsiteX4-97" fmla="*/ 525809 w 950118"/>
              <a:gd name="connsiteY4-98" fmla="*/ 950118 h 1463322"/>
              <a:gd name="connsiteX5-99" fmla="*/ 0 w 950118"/>
              <a:gd name="connsiteY5-100" fmla="*/ 950118 h 1463322"/>
              <a:gd name="connsiteX6-101" fmla="*/ 0 w 950118"/>
              <a:gd name="connsiteY6-102" fmla="*/ 0 h 1463322"/>
              <a:gd name="connsiteX0-103" fmla="*/ 0 w 950118"/>
              <a:gd name="connsiteY0-104" fmla="*/ 0 h 1463322"/>
              <a:gd name="connsiteX1-105" fmla="*/ 950118 w 950118"/>
              <a:gd name="connsiteY1-106" fmla="*/ 0 h 1463322"/>
              <a:gd name="connsiteX2-107" fmla="*/ 950118 w 950118"/>
              <a:gd name="connsiteY2-108" fmla="*/ 923925 h 1463322"/>
              <a:gd name="connsiteX3-109" fmla="*/ 525809 w 950118"/>
              <a:gd name="connsiteY3-110" fmla="*/ 1463322 h 1463322"/>
              <a:gd name="connsiteX4-111" fmla="*/ 525809 w 950118"/>
              <a:gd name="connsiteY4-112" fmla="*/ 950118 h 1463322"/>
              <a:gd name="connsiteX5-113" fmla="*/ 0 w 950118"/>
              <a:gd name="connsiteY5-114" fmla="*/ 950118 h 1463322"/>
              <a:gd name="connsiteX6-115" fmla="*/ 0 w 950118"/>
              <a:gd name="connsiteY6-116" fmla="*/ 0 h 14633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50118" h="1463322">
                <a:moveTo>
                  <a:pt x="0" y="0"/>
                </a:moveTo>
                <a:lnTo>
                  <a:pt x="950118" y="0"/>
                </a:lnTo>
                <a:lnTo>
                  <a:pt x="950118" y="923925"/>
                </a:lnTo>
                <a:cubicBezTo>
                  <a:pt x="946074" y="1377362"/>
                  <a:pt x="596527" y="1463322"/>
                  <a:pt x="525809" y="1463322"/>
                </a:cubicBezTo>
                <a:lnTo>
                  <a:pt x="525809" y="950118"/>
                </a:lnTo>
                <a:lnTo>
                  <a:pt x="0" y="950118"/>
                </a:lnTo>
                <a:lnTo>
                  <a:pt x="0" y="0"/>
                </a:lnTo>
                <a:close/>
              </a:path>
            </a:pathLst>
          </a:custGeom>
          <a:solidFill>
            <a:srgbClr val="7030A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4" name="任意多边形: 形状 23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9582150" y="4875530"/>
            <a:ext cx="311150" cy="479425"/>
          </a:xfrm>
          <a:custGeom>
            <a:avLst/>
            <a:gdLst>
              <a:gd name="connsiteX0" fmla="*/ 0 w 950118"/>
              <a:gd name="connsiteY0" fmla="*/ 0 h 1464467"/>
              <a:gd name="connsiteX1" fmla="*/ 950118 w 950118"/>
              <a:gd name="connsiteY1" fmla="*/ 0 h 1464467"/>
              <a:gd name="connsiteX2" fmla="*/ 950118 w 950118"/>
              <a:gd name="connsiteY2" fmla="*/ 950118 h 1464467"/>
              <a:gd name="connsiteX3" fmla="*/ 945895 w 950118"/>
              <a:gd name="connsiteY3" fmla="*/ 1007193 h 1464467"/>
              <a:gd name="connsiteX4" fmla="*/ 534143 w 950118"/>
              <a:gd name="connsiteY4" fmla="*/ 1464467 h 1464467"/>
              <a:gd name="connsiteX5" fmla="*/ 525809 w 950118"/>
              <a:gd name="connsiteY5" fmla="*/ 1463322 h 1464467"/>
              <a:gd name="connsiteX6" fmla="*/ 525809 w 950118"/>
              <a:gd name="connsiteY6" fmla="*/ 950118 h 1464467"/>
              <a:gd name="connsiteX7" fmla="*/ 0 w 950118"/>
              <a:gd name="connsiteY7" fmla="*/ 950118 h 1464467"/>
              <a:gd name="connsiteX0-1" fmla="*/ 0 w 950118"/>
              <a:gd name="connsiteY0-2" fmla="*/ 0 h 1464467"/>
              <a:gd name="connsiteX1-3" fmla="*/ 950118 w 950118"/>
              <a:gd name="connsiteY1-4" fmla="*/ 0 h 1464467"/>
              <a:gd name="connsiteX2-5" fmla="*/ 950118 w 950118"/>
              <a:gd name="connsiteY2-6" fmla="*/ 950118 h 1464467"/>
              <a:gd name="connsiteX3-7" fmla="*/ 534143 w 950118"/>
              <a:gd name="connsiteY3-8" fmla="*/ 1464467 h 1464467"/>
              <a:gd name="connsiteX4-9" fmla="*/ 525809 w 950118"/>
              <a:gd name="connsiteY4-10" fmla="*/ 1463322 h 1464467"/>
              <a:gd name="connsiteX5-11" fmla="*/ 525809 w 950118"/>
              <a:gd name="connsiteY5-12" fmla="*/ 950118 h 1464467"/>
              <a:gd name="connsiteX6-13" fmla="*/ 0 w 950118"/>
              <a:gd name="connsiteY6-14" fmla="*/ 950118 h 1464467"/>
              <a:gd name="connsiteX7-15" fmla="*/ 0 w 950118"/>
              <a:gd name="connsiteY7-16" fmla="*/ 0 h 1464467"/>
              <a:gd name="connsiteX0-17" fmla="*/ 0 w 950118"/>
              <a:gd name="connsiteY0-18" fmla="*/ 0 h 1464467"/>
              <a:gd name="connsiteX1-19" fmla="*/ 950118 w 950118"/>
              <a:gd name="connsiteY1-20" fmla="*/ 0 h 1464467"/>
              <a:gd name="connsiteX2-21" fmla="*/ 950118 w 950118"/>
              <a:gd name="connsiteY2-22" fmla="*/ 950118 h 1464467"/>
              <a:gd name="connsiteX3-23" fmla="*/ 534143 w 950118"/>
              <a:gd name="connsiteY3-24" fmla="*/ 1464467 h 1464467"/>
              <a:gd name="connsiteX4-25" fmla="*/ 525809 w 950118"/>
              <a:gd name="connsiteY4-26" fmla="*/ 1463322 h 1464467"/>
              <a:gd name="connsiteX5-27" fmla="*/ 525809 w 950118"/>
              <a:gd name="connsiteY5-28" fmla="*/ 950118 h 1464467"/>
              <a:gd name="connsiteX6-29" fmla="*/ 0 w 950118"/>
              <a:gd name="connsiteY6-30" fmla="*/ 950118 h 1464467"/>
              <a:gd name="connsiteX7-31" fmla="*/ 0 w 950118"/>
              <a:gd name="connsiteY7-32" fmla="*/ 0 h 1464467"/>
              <a:gd name="connsiteX0-33" fmla="*/ 0 w 950118"/>
              <a:gd name="connsiteY0-34" fmla="*/ 0 h 1463322"/>
              <a:gd name="connsiteX1-35" fmla="*/ 950118 w 950118"/>
              <a:gd name="connsiteY1-36" fmla="*/ 0 h 1463322"/>
              <a:gd name="connsiteX2-37" fmla="*/ 950118 w 950118"/>
              <a:gd name="connsiteY2-38" fmla="*/ 950118 h 1463322"/>
              <a:gd name="connsiteX3-39" fmla="*/ 525809 w 950118"/>
              <a:gd name="connsiteY3-40" fmla="*/ 1463322 h 1463322"/>
              <a:gd name="connsiteX4-41" fmla="*/ 525809 w 950118"/>
              <a:gd name="connsiteY4-42" fmla="*/ 950118 h 1463322"/>
              <a:gd name="connsiteX5-43" fmla="*/ 0 w 950118"/>
              <a:gd name="connsiteY5-44" fmla="*/ 950118 h 1463322"/>
              <a:gd name="connsiteX6-45" fmla="*/ 0 w 950118"/>
              <a:gd name="connsiteY6-46" fmla="*/ 0 h 1463322"/>
              <a:gd name="connsiteX0-47" fmla="*/ 0 w 950118"/>
              <a:gd name="connsiteY0-48" fmla="*/ 0 h 1463322"/>
              <a:gd name="connsiteX1-49" fmla="*/ 950118 w 950118"/>
              <a:gd name="connsiteY1-50" fmla="*/ 0 h 1463322"/>
              <a:gd name="connsiteX2-51" fmla="*/ 950118 w 950118"/>
              <a:gd name="connsiteY2-52" fmla="*/ 950118 h 1463322"/>
              <a:gd name="connsiteX3-53" fmla="*/ 525809 w 950118"/>
              <a:gd name="connsiteY3-54" fmla="*/ 1463322 h 1463322"/>
              <a:gd name="connsiteX4-55" fmla="*/ 525809 w 950118"/>
              <a:gd name="connsiteY4-56" fmla="*/ 950118 h 1463322"/>
              <a:gd name="connsiteX5-57" fmla="*/ 0 w 950118"/>
              <a:gd name="connsiteY5-58" fmla="*/ 950118 h 1463322"/>
              <a:gd name="connsiteX6-59" fmla="*/ 0 w 950118"/>
              <a:gd name="connsiteY6-60" fmla="*/ 0 h 1463322"/>
              <a:gd name="connsiteX0-61" fmla="*/ 0 w 950118"/>
              <a:gd name="connsiteY0-62" fmla="*/ 0 h 1463322"/>
              <a:gd name="connsiteX1-63" fmla="*/ 950118 w 950118"/>
              <a:gd name="connsiteY1-64" fmla="*/ 0 h 1463322"/>
              <a:gd name="connsiteX2-65" fmla="*/ 950118 w 950118"/>
              <a:gd name="connsiteY2-66" fmla="*/ 923925 h 1463322"/>
              <a:gd name="connsiteX3-67" fmla="*/ 525809 w 950118"/>
              <a:gd name="connsiteY3-68" fmla="*/ 1463322 h 1463322"/>
              <a:gd name="connsiteX4-69" fmla="*/ 525809 w 950118"/>
              <a:gd name="connsiteY4-70" fmla="*/ 950118 h 1463322"/>
              <a:gd name="connsiteX5-71" fmla="*/ 0 w 950118"/>
              <a:gd name="connsiteY5-72" fmla="*/ 950118 h 1463322"/>
              <a:gd name="connsiteX6-73" fmla="*/ 0 w 950118"/>
              <a:gd name="connsiteY6-74" fmla="*/ 0 h 1463322"/>
              <a:gd name="connsiteX0-75" fmla="*/ 0 w 950118"/>
              <a:gd name="connsiteY0-76" fmla="*/ 0 h 1463322"/>
              <a:gd name="connsiteX1-77" fmla="*/ 950118 w 950118"/>
              <a:gd name="connsiteY1-78" fmla="*/ 0 h 1463322"/>
              <a:gd name="connsiteX2-79" fmla="*/ 950118 w 950118"/>
              <a:gd name="connsiteY2-80" fmla="*/ 923925 h 1463322"/>
              <a:gd name="connsiteX3-81" fmla="*/ 525809 w 950118"/>
              <a:gd name="connsiteY3-82" fmla="*/ 1463322 h 1463322"/>
              <a:gd name="connsiteX4-83" fmla="*/ 525809 w 950118"/>
              <a:gd name="connsiteY4-84" fmla="*/ 950118 h 1463322"/>
              <a:gd name="connsiteX5-85" fmla="*/ 0 w 950118"/>
              <a:gd name="connsiteY5-86" fmla="*/ 950118 h 1463322"/>
              <a:gd name="connsiteX6-87" fmla="*/ 0 w 950118"/>
              <a:gd name="connsiteY6-88" fmla="*/ 0 h 1463322"/>
              <a:gd name="connsiteX0-89" fmla="*/ 0 w 950118"/>
              <a:gd name="connsiteY0-90" fmla="*/ 0 h 1463322"/>
              <a:gd name="connsiteX1-91" fmla="*/ 950118 w 950118"/>
              <a:gd name="connsiteY1-92" fmla="*/ 0 h 1463322"/>
              <a:gd name="connsiteX2-93" fmla="*/ 950118 w 950118"/>
              <a:gd name="connsiteY2-94" fmla="*/ 923925 h 1463322"/>
              <a:gd name="connsiteX3-95" fmla="*/ 525809 w 950118"/>
              <a:gd name="connsiteY3-96" fmla="*/ 1463322 h 1463322"/>
              <a:gd name="connsiteX4-97" fmla="*/ 525809 w 950118"/>
              <a:gd name="connsiteY4-98" fmla="*/ 950118 h 1463322"/>
              <a:gd name="connsiteX5-99" fmla="*/ 0 w 950118"/>
              <a:gd name="connsiteY5-100" fmla="*/ 950118 h 1463322"/>
              <a:gd name="connsiteX6-101" fmla="*/ 0 w 950118"/>
              <a:gd name="connsiteY6-102" fmla="*/ 0 h 1463322"/>
              <a:gd name="connsiteX0-103" fmla="*/ 0 w 950118"/>
              <a:gd name="connsiteY0-104" fmla="*/ 0 h 1463322"/>
              <a:gd name="connsiteX1-105" fmla="*/ 950118 w 950118"/>
              <a:gd name="connsiteY1-106" fmla="*/ 0 h 1463322"/>
              <a:gd name="connsiteX2-107" fmla="*/ 950118 w 950118"/>
              <a:gd name="connsiteY2-108" fmla="*/ 923925 h 1463322"/>
              <a:gd name="connsiteX3-109" fmla="*/ 525809 w 950118"/>
              <a:gd name="connsiteY3-110" fmla="*/ 1463322 h 1463322"/>
              <a:gd name="connsiteX4-111" fmla="*/ 525809 w 950118"/>
              <a:gd name="connsiteY4-112" fmla="*/ 950118 h 1463322"/>
              <a:gd name="connsiteX5-113" fmla="*/ 0 w 950118"/>
              <a:gd name="connsiteY5-114" fmla="*/ 950118 h 1463322"/>
              <a:gd name="connsiteX6-115" fmla="*/ 0 w 950118"/>
              <a:gd name="connsiteY6-116" fmla="*/ 0 h 14633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50118" h="1463322">
                <a:moveTo>
                  <a:pt x="0" y="0"/>
                </a:moveTo>
                <a:lnTo>
                  <a:pt x="950118" y="0"/>
                </a:lnTo>
                <a:lnTo>
                  <a:pt x="950118" y="923925"/>
                </a:lnTo>
                <a:cubicBezTo>
                  <a:pt x="946074" y="1377362"/>
                  <a:pt x="596527" y="1463322"/>
                  <a:pt x="525809" y="1463322"/>
                </a:cubicBezTo>
                <a:lnTo>
                  <a:pt x="525809" y="950118"/>
                </a:lnTo>
                <a:lnTo>
                  <a:pt x="0" y="950118"/>
                </a:lnTo>
                <a:lnTo>
                  <a:pt x="0" y="0"/>
                </a:lnTo>
                <a:close/>
              </a:path>
            </a:pathLst>
          </a:custGeom>
          <a:solidFill>
            <a:srgbClr val="7030A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5" name="文本框 94"/>
          <p:cNvSpPr txBox="1"/>
          <p:nvPr>
            <p:custDataLst>
              <p:tags r:id="rId10"/>
            </p:custDataLst>
          </p:nvPr>
        </p:nvSpPr>
        <p:spPr>
          <a:xfrm>
            <a:off x="2493645" y="2090420"/>
            <a:ext cx="6098540" cy="3234055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简介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突破创新</a:t>
            </a: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与因循守旧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支持内核与编译环境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系统文件说明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内核对象</a:t>
            </a: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大小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en-US" altLang="zh-CN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API </a:t>
            </a: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简介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en-US" altLang="zh-CN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Free</a:t>
            </a: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RTOS vs CosyOS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11"/>
            </p:custDataLst>
          </p:nvPr>
        </p:nvSpPr>
        <p:spPr>
          <a:xfrm>
            <a:off x="2493645" y="1149350"/>
            <a:ext cx="719328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第三章  CosyOS简介</a:t>
            </a:r>
            <a:endParaRPr lang="zh-CN" altLang="en-US" sz="3200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" name="任意多边形: 形状 134"/>
          <p:cNvSpPr/>
          <p:nvPr>
            <p:custDataLst>
              <p:tags r:id="rId1"/>
            </p:custDataLst>
          </p:nvPr>
        </p:nvSpPr>
        <p:spPr>
          <a:xfrm>
            <a:off x="1" y="1"/>
            <a:ext cx="932685" cy="805039"/>
          </a:xfrm>
          <a:custGeom>
            <a:avLst/>
            <a:gdLst>
              <a:gd name="connsiteX0" fmla="*/ 0 w 932685"/>
              <a:gd name="connsiteY0" fmla="*/ 0 h 805039"/>
              <a:gd name="connsiteX1" fmla="*/ 929870 w 932685"/>
              <a:gd name="connsiteY1" fmla="*/ 0 h 805039"/>
              <a:gd name="connsiteX2" fmla="*/ 932685 w 932685"/>
              <a:gd name="connsiteY2" fmla="*/ 55739 h 805039"/>
              <a:gd name="connsiteX3" fmla="*/ 183385 w 932685"/>
              <a:gd name="connsiteY3" fmla="*/ 805039 h 805039"/>
              <a:gd name="connsiteX4" fmla="*/ 32375 w 932685"/>
              <a:gd name="connsiteY4" fmla="*/ 789816 h 805039"/>
              <a:gd name="connsiteX5" fmla="*/ 0 w 932685"/>
              <a:gd name="connsiteY5" fmla="*/ 779766 h 80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685" h="805039">
                <a:moveTo>
                  <a:pt x="0" y="0"/>
                </a:moveTo>
                <a:lnTo>
                  <a:pt x="929870" y="0"/>
                </a:lnTo>
                <a:lnTo>
                  <a:pt x="932685" y="55739"/>
                </a:lnTo>
                <a:cubicBezTo>
                  <a:pt x="932685" y="469566"/>
                  <a:pt x="597212" y="805039"/>
                  <a:pt x="183385" y="805039"/>
                </a:cubicBezTo>
                <a:cubicBezTo>
                  <a:pt x="131657" y="805039"/>
                  <a:pt x="81153" y="799797"/>
                  <a:pt x="32375" y="789816"/>
                </a:cubicBezTo>
                <a:lnTo>
                  <a:pt x="0" y="779766"/>
                </a:lnTo>
                <a:close/>
              </a:path>
            </a:pathLst>
          </a:custGeom>
          <a:solidFill>
            <a:srgbClr val="F0F9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任意多边形: 形状 60"/>
          <p:cNvSpPr/>
          <p:nvPr>
            <p:custDataLst>
              <p:tags r:id="rId2"/>
            </p:custDataLst>
          </p:nvPr>
        </p:nvSpPr>
        <p:spPr>
          <a:xfrm>
            <a:off x="10482268" y="5167086"/>
            <a:ext cx="1709732" cy="1690914"/>
          </a:xfrm>
          <a:custGeom>
            <a:avLst/>
            <a:gdLst>
              <a:gd name="connsiteX0" fmla="*/ 1487714 w 1709732"/>
              <a:gd name="connsiteY0" fmla="*/ 0 h 1690914"/>
              <a:gd name="connsiteX1" fmla="*/ 1639824 w 1709732"/>
              <a:gd name="connsiteY1" fmla="*/ 7681 h 1690914"/>
              <a:gd name="connsiteX2" fmla="*/ 1709732 w 1709732"/>
              <a:gd name="connsiteY2" fmla="*/ 18350 h 1690914"/>
              <a:gd name="connsiteX3" fmla="*/ 1709732 w 1709732"/>
              <a:gd name="connsiteY3" fmla="*/ 1690914 h 1690914"/>
              <a:gd name="connsiteX4" fmla="*/ 15478 w 1709732"/>
              <a:gd name="connsiteY4" fmla="*/ 1690914 h 1690914"/>
              <a:gd name="connsiteX5" fmla="*/ 7681 w 1709732"/>
              <a:gd name="connsiteY5" fmla="*/ 1639824 h 1690914"/>
              <a:gd name="connsiteX6" fmla="*/ 0 w 1709732"/>
              <a:gd name="connsiteY6" fmla="*/ 1487714 h 1690914"/>
              <a:gd name="connsiteX7" fmla="*/ 1487714 w 1709732"/>
              <a:gd name="connsiteY7" fmla="*/ 0 h 169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9732" h="1690914">
                <a:moveTo>
                  <a:pt x="1487714" y="0"/>
                </a:moveTo>
                <a:cubicBezTo>
                  <a:pt x="1539067" y="0"/>
                  <a:pt x="1589812" y="2602"/>
                  <a:pt x="1639824" y="7681"/>
                </a:cubicBezTo>
                <a:lnTo>
                  <a:pt x="1709732" y="18350"/>
                </a:lnTo>
                <a:lnTo>
                  <a:pt x="1709732" y="1690914"/>
                </a:lnTo>
                <a:lnTo>
                  <a:pt x="15478" y="1690914"/>
                </a:lnTo>
                <a:lnTo>
                  <a:pt x="7681" y="1639824"/>
                </a:lnTo>
                <a:cubicBezTo>
                  <a:pt x="2602" y="1589812"/>
                  <a:pt x="0" y="1539067"/>
                  <a:pt x="0" y="1487714"/>
                </a:cubicBezTo>
                <a:cubicBezTo>
                  <a:pt x="0" y="666072"/>
                  <a:pt x="666072" y="0"/>
                  <a:pt x="1487714" y="0"/>
                </a:cubicBezTo>
                <a:close/>
              </a:path>
            </a:pathLst>
          </a:custGeom>
          <a:pattFill prst="dkHorz">
            <a:fgClr>
              <a:srgbClr val="F0F9FF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5" name="任意多边形: 形状 124"/>
          <p:cNvSpPr/>
          <p:nvPr>
            <p:custDataLst>
              <p:tags r:id="rId3"/>
            </p:custDataLst>
          </p:nvPr>
        </p:nvSpPr>
        <p:spPr>
          <a:xfrm rot="10800000">
            <a:off x="257370" y="5581603"/>
            <a:ext cx="1307643" cy="1276397"/>
          </a:xfrm>
          <a:custGeom>
            <a:avLst/>
            <a:gdLst>
              <a:gd name="connsiteX0" fmla="*/ 21563 w 1307643"/>
              <a:gd name="connsiteY0" fmla="*/ 1276397 h 1276397"/>
              <a:gd name="connsiteX1" fmla="*/ 0 w 1307643"/>
              <a:gd name="connsiteY1" fmla="*/ 1276397 h 1276397"/>
              <a:gd name="connsiteX2" fmla="*/ 1060238 w 1307643"/>
              <a:gd name="connsiteY2" fmla="*/ 0 h 1276397"/>
              <a:gd name="connsiteX3" fmla="*/ 1081801 w 1307643"/>
              <a:gd name="connsiteY3" fmla="*/ 0 h 1276397"/>
              <a:gd name="connsiteX4" fmla="*/ 78022 w 1307643"/>
              <a:gd name="connsiteY4" fmla="*/ 1276397 h 1276397"/>
              <a:gd name="connsiteX5" fmla="*/ 56459 w 1307643"/>
              <a:gd name="connsiteY5" fmla="*/ 1276397 h 1276397"/>
              <a:gd name="connsiteX6" fmla="*/ 1116697 w 1307643"/>
              <a:gd name="connsiteY6" fmla="*/ 0 h 1276397"/>
              <a:gd name="connsiteX7" fmla="*/ 1138260 w 1307643"/>
              <a:gd name="connsiteY7" fmla="*/ 0 h 1276397"/>
              <a:gd name="connsiteX8" fmla="*/ 134485 w 1307643"/>
              <a:gd name="connsiteY8" fmla="*/ 1276397 h 1276397"/>
              <a:gd name="connsiteX9" fmla="*/ 112922 w 1307643"/>
              <a:gd name="connsiteY9" fmla="*/ 1276397 h 1276397"/>
              <a:gd name="connsiteX10" fmla="*/ 1173160 w 1307643"/>
              <a:gd name="connsiteY10" fmla="*/ 0 h 1276397"/>
              <a:gd name="connsiteX11" fmla="*/ 1194723 w 1307643"/>
              <a:gd name="connsiteY11" fmla="*/ 0 h 1276397"/>
              <a:gd name="connsiteX12" fmla="*/ 190942 w 1307643"/>
              <a:gd name="connsiteY12" fmla="*/ 1276397 h 1276397"/>
              <a:gd name="connsiteX13" fmla="*/ 169379 w 1307643"/>
              <a:gd name="connsiteY13" fmla="*/ 1276397 h 1276397"/>
              <a:gd name="connsiteX14" fmla="*/ 1229617 w 1307643"/>
              <a:gd name="connsiteY14" fmla="*/ 0 h 1276397"/>
              <a:gd name="connsiteX15" fmla="*/ 1251180 w 1307643"/>
              <a:gd name="connsiteY15" fmla="*/ 0 h 1276397"/>
              <a:gd name="connsiteX16" fmla="*/ 247405 w 1307643"/>
              <a:gd name="connsiteY16" fmla="*/ 1276397 h 1276397"/>
              <a:gd name="connsiteX17" fmla="*/ 225842 w 1307643"/>
              <a:gd name="connsiteY17" fmla="*/ 1276397 h 1276397"/>
              <a:gd name="connsiteX18" fmla="*/ 1286080 w 1307643"/>
              <a:gd name="connsiteY18" fmla="*/ 0 h 1276397"/>
              <a:gd name="connsiteX19" fmla="*/ 1307643 w 1307643"/>
              <a:gd name="connsiteY19" fmla="*/ 0 h 127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07643" h="1276397">
                <a:moveTo>
                  <a:pt x="21563" y="1276397"/>
                </a:moveTo>
                <a:lnTo>
                  <a:pt x="0" y="1276397"/>
                </a:lnTo>
                <a:lnTo>
                  <a:pt x="1060238" y="0"/>
                </a:lnTo>
                <a:lnTo>
                  <a:pt x="1081801" y="0"/>
                </a:lnTo>
                <a:close/>
                <a:moveTo>
                  <a:pt x="78022" y="1276397"/>
                </a:moveTo>
                <a:lnTo>
                  <a:pt x="56459" y="1276397"/>
                </a:lnTo>
                <a:lnTo>
                  <a:pt x="1116697" y="0"/>
                </a:lnTo>
                <a:lnTo>
                  <a:pt x="1138260" y="0"/>
                </a:lnTo>
                <a:close/>
                <a:moveTo>
                  <a:pt x="134485" y="1276397"/>
                </a:moveTo>
                <a:lnTo>
                  <a:pt x="112922" y="1276397"/>
                </a:lnTo>
                <a:lnTo>
                  <a:pt x="1173160" y="0"/>
                </a:lnTo>
                <a:lnTo>
                  <a:pt x="1194723" y="0"/>
                </a:lnTo>
                <a:close/>
                <a:moveTo>
                  <a:pt x="190942" y="1276397"/>
                </a:moveTo>
                <a:lnTo>
                  <a:pt x="169379" y="1276397"/>
                </a:lnTo>
                <a:lnTo>
                  <a:pt x="1229617" y="0"/>
                </a:lnTo>
                <a:lnTo>
                  <a:pt x="1251180" y="0"/>
                </a:lnTo>
                <a:close/>
                <a:moveTo>
                  <a:pt x="247405" y="1276397"/>
                </a:moveTo>
                <a:lnTo>
                  <a:pt x="225842" y="1276397"/>
                </a:lnTo>
                <a:lnTo>
                  <a:pt x="1286080" y="0"/>
                </a:lnTo>
                <a:lnTo>
                  <a:pt x="1307643" y="0"/>
                </a:lnTo>
                <a:close/>
              </a:path>
            </a:pathLst>
          </a:custGeom>
          <a:solidFill>
            <a:srgbClr val="3984D7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9" name="任意多边形: 形状 128"/>
          <p:cNvSpPr/>
          <p:nvPr>
            <p:custDataLst>
              <p:tags r:id="rId4"/>
            </p:custDataLst>
          </p:nvPr>
        </p:nvSpPr>
        <p:spPr>
          <a:xfrm>
            <a:off x="5836399" y="1"/>
            <a:ext cx="818385" cy="687388"/>
          </a:xfrm>
          <a:custGeom>
            <a:avLst/>
            <a:gdLst>
              <a:gd name="connsiteX0" fmla="*/ 796822 w 818385"/>
              <a:gd name="connsiteY0" fmla="*/ 0 h 687388"/>
              <a:gd name="connsiteX1" fmla="*/ 818385 w 818385"/>
              <a:gd name="connsiteY1" fmla="*/ 0 h 687388"/>
              <a:gd name="connsiteX2" fmla="*/ 247406 w 818385"/>
              <a:gd name="connsiteY2" fmla="*/ 687388 h 687388"/>
              <a:gd name="connsiteX3" fmla="*/ 225843 w 818385"/>
              <a:gd name="connsiteY3" fmla="*/ 687388 h 687388"/>
              <a:gd name="connsiteX4" fmla="*/ 740361 w 818385"/>
              <a:gd name="connsiteY4" fmla="*/ 0 h 687388"/>
              <a:gd name="connsiteX5" fmla="*/ 761924 w 818385"/>
              <a:gd name="connsiteY5" fmla="*/ 0 h 687388"/>
              <a:gd name="connsiteX6" fmla="*/ 190945 w 818385"/>
              <a:gd name="connsiteY6" fmla="*/ 687388 h 687388"/>
              <a:gd name="connsiteX7" fmla="*/ 169382 w 818385"/>
              <a:gd name="connsiteY7" fmla="*/ 687388 h 687388"/>
              <a:gd name="connsiteX8" fmla="*/ 683901 w 818385"/>
              <a:gd name="connsiteY8" fmla="*/ 0 h 687388"/>
              <a:gd name="connsiteX9" fmla="*/ 705464 w 818385"/>
              <a:gd name="connsiteY9" fmla="*/ 0 h 687388"/>
              <a:gd name="connsiteX10" fmla="*/ 134485 w 818385"/>
              <a:gd name="connsiteY10" fmla="*/ 687388 h 687388"/>
              <a:gd name="connsiteX11" fmla="*/ 112922 w 818385"/>
              <a:gd name="connsiteY11" fmla="*/ 687388 h 687388"/>
              <a:gd name="connsiteX12" fmla="*/ 627440 w 818385"/>
              <a:gd name="connsiteY12" fmla="*/ 0 h 687388"/>
              <a:gd name="connsiteX13" fmla="*/ 649003 w 818385"/>
              <a:gd name="connsiteY13" fmla="*/ 0 h 687388"/>
              <a:gd name="connsiteX14" fmla="*/ 78024 w 818385"/>
              <a:gd name="connsiteY14" fmla="*/ 687388 h 687388"/>
              <a:gd name="connsiteX15" fmla="*/ 56461 w 818385"/>
              <a:gd name="connsiteY15" fmla="*/ 687388 h 687388"/>
              <a:gd name="connsiteX16" fmla="*/ 570979 w 818385"/>
              <a:gd name="connsiteY16" fmla="*/ 0 h 687388"/>
              <a:gd name="connsiteX17" fmla="*/ 592542 w 818385"/>
              <a:gd name="connsiteY17" fmla="*/ 0 h 687388"/>
              <a:gd name="connsiteX18" fmla="*/ 21563 w 818385"/>
              <a:gd name="connsiteY18" fmla="*/ 687388 h 687388"/>
              <a:gd name="connsiteX19" fmla="*/ 0 w 818385"/>
              <a:gd name="connsiteY19" fmla="*/ 687388 h 6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18385" h="687388">
                <a:moveTo>
                  <a:pt x="796822" y="0"/>
                </a:moveTo>
                <a:lnTo>
                  <a:pt x="818385" y="0"/>
                </a:lnTo>
                <a:lnTo>
                  <a:pt x="247406" y="687388"/>
                </a:lnTo>
                <a:lnTo>
                  <a:pt x="225843" y="687388"/>
                </a:lnTo>
                <a:close/>
                <a:moveTo>
                  <a:pt x="740361" y="0"/>
                </a:moveTo>
                <a:lnTo>
                  <a:pt x="761924" y="0"/>
                </a:lnTo>
                <a:lnTo>
                  <a:pt x="190945" y="687388"/>
                </a:lnTo>
                <a:lnTo>
                  <a:pt x="169382" y="687388"/>
                </a:lnTo>
                <a:close/>
                <a:moveTo>
                  <a:pt x="683901" y="0"/>
                </a:moveTo>
                <a:lnTo>
                  <a:pt x="705464" y="0"/>
                </a:lnTo>
                <a:lnTo>
                  <a:pt x="134485" y="687388"/>
                </a:lnTo>
                <a:lnTo>
                  <a:pt x="112922" y="687388"/>
                </a:lnTo>
                <a:close/>
                <a:moveTo>
                  <a:pt x="627440" y="0"/>
                </a:moveTo>
                <a:lnTo>
                  <a:pt x="649003" y="0"/>
                </a:lnTo>
                <a:lnTo>
                  <a:pt x="78024" y="687388"/>
                </a:lnTo>
                <a:lnTo>
                  <a:pt x="56461" y="687388"/>
                </a:lnTo>
                <a:close/>
                <a:moveTo>
                  <a:pt x="570979" y="0"/>
                </a:moveTo>
                <a:lnTo>
                  <a:pt x="592542" y="0"/>
                </a:lnTo>
                <a:lnTo>
                  <a:pt x="21563" y="687388"/>
                </a:lnTo>
                <a:lnTo>
                  <a:pt x="0" y="687388"/>
                </a:lnTo>
                <a:close/>
              </a:path>
            </a:pathLst>
          </a:custGeom>
          <a:solidFill>
            <a:srgbClr val="3984D7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1" name="任意多边形: 形状 130"/>
          <p:cNvSpPr/>
          <p:nvPr>
            <p:custDataLst>
              <p:tags r:id="rId5"/>
            </p:custDataLst>
          </p:nvPr>
        </p:nvSpPr>
        <p:spPr>
          <a:xfrm>
            <a:off x="4244785" y="0"/>
            <a:ext cx="1878438" cy="1963561"/>
          </a:xfrm>
          <a:custGeom>
            <a:avLst/>
            <a:gdLst>
              <a:gd name="connsiteX0" fmla="*/ 1856875 w 1878438"/>
              <a:gd name="connsiteY0" fmla="*/ 0 h 1963561"/>
              <a:gd name="connsiteX1" fmla="*/ 1878438 w 1878438"/>
              <a:gd name="connsiteY1" fmla="*/ 0 h 1963561"/>
              <a:gd name="connsiteX2" fmla="*/ 247406 w 1878438"/>
              <a:gd name="connsiteY2" fmla="*/ 1963561 h 1963561"/>
              <a:gd name="connsiteX3" fmla="*/ 225843 w 1878438"/>
              <a:gd name="connsiteY3" fmla="*/ 1963561 h 1963561"/>
              <a:gd name="connsiteX4" fmla="*/ 1800414 w 1878438"/>
              <a:gd name="connsiteY4" fmla="*/ 0 h 1963561"/>
              <a:gd name="connsiteX5" fmla="*/ 1821977 w 1878438"/>
              <a:gd name="connsiteY5" fmla="*/ 0 h 1963561"/>
              <a:gd name="connsiteX6" fmla="*/ 190945 w 1878438"/>
              <a:gd name="connsiteY6" fmla="*/ 1963561 h 1963561"/>
              <a:gd name="connsiteX7" fmla="*/ 169382 w 1878438"/>
              <a:gd name="connsiteY7" fmla="*/ 1963561 h 1963561"/>
              <a:gd name="connsiteX8" fmla="*/ 1743954 w 1878438"/>
              <a:gd name="connsiteY8" fmla="*/ 0 h 1963561"/>
              <a:gd name="connsiteX9" fmla="*/ 1765517 w 1878438"/>
              <a:gd name="connsiteY9" fmla="*/ 0 h 1963561"/>
              <a:gd name="connsiteX10" fmla="*/ 134485 w 1878438"/>
              <a:gd name="connsiteY10" fmla="*/ 1963561 h 1963561"/>
              <a:gd name="connsiteX11" fmla="*/ 112922 w 1878438"/>
              <a:gd name="connsiteY11" fmla="*/ 1963561 h 1963561"/>
              <a:gd name="connsiteX12" fmla="*/ 1687493 w 1878438"/>
              <a:gd name="connsiteY12" fmla="*/ 0 h 1963561"/>
              <a:gd name="connsiteX13" fmla="*/ 1709056 w 1878438"/>
              <a:gd name="connsiteY13" fmla="*/ 0 h 1963561"/>
              <a:gd name="connsiteX14" fmla="*/ 78024 w 1878438"/>
              <a:gd name="connsiteY14" fmla="*/ 1963561 h 1963561"/>
              <a:gd name="connsiteX15" fmla="*/ 56461 w 1878438"/>
              <a:gd name="connsiteY15" fmla="*/ 1963561 h 1963561"/>
              <a:gd name="connsiteX16" fmla="*/ 1631032 w 1878438"/>
              <a:gd name="connsiteY16" fmla="*/ 0 h 1963561"/>
              <a:gd name="connsiteX17" fmla="*/ 1652595 w 1878438"/>
              <a:gd name="connsiteY17" fmla="*/ 0 h 1963561"/>
              <a:gd name="connsiteX18" fmla="*/ 21563 w 1878438"/>
              <a:gd name="connsiteY18" fmla="*/ 1963561 h 1963561"/>
              <a:gd name="connsiteX19" fmla="*/ 0 w 1878438"/>
              <a:gd name="connsiteY19" fmla="*/ 1963561 h 1963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78438" h="1963561">
                <a:moveTo>
                  <a:pt x="1856875" y="0"/>
                </a:moveTo>
                <a:lnTo>
                  <a:pt x="1878438" y="0"/>
                </a:lnTo>
                <a:lnTo>
                  <a:pt x="247406" y="1963561"/>
                </a:lnTo>
                <a:lnTo>
                  <a:pt x="225843" y="1963561"/>
                </a:lnTo>
                <a:close/>
                <a:moveTo>
                  <a:pt x="1800414" y="0"/>
                </a:moveTo>
                <a:lnTo>
                  <a:pt x="1821977" y="0"/>
                </a:lnTo>
                <a:lnTo>
                  <a:pt x="190945" y="1963561"/>
                </a:lnTo>
                <a:lnTo>
                  <a:pt x="169382" y="1963561"/>
                </a:lnTo>
                <a:close/>
                <a:moveTo>
                  <a:pt x="1743954" y="0"/>
                </a:moveTo>
                <a:lnTo>
                  <a:pt x="1765517" y="0"/>
                </a:lnTo>
                <a:lnTo>
                  <a:pt x="134485" y="1963561"/>
                </a:lnTo>
                <a:lnTo>
                  <a:pt x="112922" y="1963561"/>
                </a:lnTo>
                <a:close/>
                <a:moveTo>
                  <a:pt x="1687493" y="0"/>
                </a:moveTo>
                <a:lnTo>
                  <a:pt x="1709056" y="0"/>
                </a:lnTo>
                <a:lnTo>
                  <a:pt x="78024" y="1963561"/>
                </a:lnTo>
                <a:lnTo>
                  <a:pt x="56461" y="1963561"/>
                </a:lnTo>
                <a:close/>
                <a:moveTo>
                  <a:pt x="1631032" y="0"/>
                </a:moveTo>
                <a:lnTo>
                  <a:pt x="1652595" y="0"/>
                </a:lnTo>
                <a:lnTo>
                  <a:pt x="21563" y="1963561"/>
                </a:lnTo>
                <a:lnTo>
                  <a:pt x="0" y="1963561"/>
                </a:lnTo>
                <a:close/>
              </a:path>
            </a:pathLst>
          </a:custGeom>
          <a:solidFill>
            <a:srgbClr val="3984D7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" name="任意多边形: 形状 121"/>
          <p:cNvSpPr/>
          <p:nvPr>
            <p:custDataLst>
              <p:tags r:id="rId6"/>
            </p:custDataLst>
          </p:nvPr>
        </p:nvSpPr>
        <p:spPr>
          <a:xfrm>
            <a:off x="-9525" y="6180138"/>
            <a:ext cx="545804" cy="657081"/>
          </a:xfrm>
          <a:custGeom>
            <a:avLst/>
            <a:gdLst>
              <a:gd name="connsiteX0" fmla="*/ 524241 w 545804"/>
              <a:gd name="connsiteY0" fmla="*/ 0 h 657081"/>
              <a:gd name="connsiteX1" fmla="*/ 545804 w 545804"/>
              <a:gd name="connsiteY1" fmla="*/ 0 h 657081"/>
              <a:gd name="connsiteX2" fmla="*/ 0 w 545804"/>
              <a:gd name="connsiteY2" fmla="*/ 657081 h 657081"/>
              <a:gd name="connsiteX3" fmla="*/ 0 w 545804"/>
              <a:gd name="connsiteY3" fmla="*/ 631122 h 657081"/>
              <a:gd name="connsiteX4" fmla="*/ 467780 w 545804"/>
              <a:gd name="connsiteY4" fmla="*/ 0 h 657081"/>
              <a:gd name="connsiteX5" fmla="*/ 489343 w 545804"/>
              <a:gd name="connsiteY5" fmla="*/ 0 h 657081"/>
              <a:gd name="connsiteX6" fmla="*/ 0 w 545804"/>
              <a:gd name="connsiteY6" fmla="*/ 589109 h 657081"/>
              <a:gd name="connsiteX7" fmla="*/ 0 w 545804"/>
              <a:gd name="connsiteY7" fmla="*/ 563150 h 657081"/>
              <a:gd name="connsiteX8" fmla="*/ 411320 w 545804"/>
              <a:gd name="connsiteY8" fmla="*/ 0 h 657081"/>
              <a:gd name="connsiteX9" fmla="*/ 432883 w 545804"/>
              <a:gd name="connsiteY9" fmla="*/ 0 h 657081"/>
              <a:gd name="connsiteX10" fmla="*/ 0 w 545804"/>
              <a:gd name="connsiteY10" fmla="*/ 521138 h 657081"/>
              <a:gd name="connsiteX11" fmla="*/ 0 w 545804"/>
              <a:gd name="connsiteY11" fmla="*/ 495179 h 657081"/>
              <a:gd name="connsiteX12" fmla="*/ 354859 w 545804"/>
              <a:gd name="connsiteY12" fmla="*/ 0 h 657081"/>
              <a:gd name="connsiteX13" fmla="*/ 376422 w 545804"/>
              <a:gd name="connsiteY13" fmla="*/ 0 h 657081"/>
              <a:gd name="connsiteX14" fmla="*/ 0 w 545804"/>
              <a:gd name="connsiteY14" fmla="*/ 453166 h 657081"/>
              <a:gd name="connsiteX15" fmla="*/ 0 w 545804"/>
              <a:gd name="connsiteY15" fmla="*/ 427207 h 657081"/>
              <a:gd name="connsiteX16" fmla="*/ 298398 w 545804"/>
              <a:gd name="connsiteY16" fmla="*/ 0 h 657081"/>
              <a:gd name="connsiteX17" fmla="*/ 319961 w 545804"/>
              <a:gd name="connsiteY17" fmla="*/ 0 h 657081"/>
              <a:gd name="connsiteX18" fmla="*/ 0 w 545804"/>
              <a:gd name="connsiteY18" fmla="*/ 385194 h 657081"/>
              <a:gd name="connsiteX19" fmla="*/ 0 w 545804"/>
              <a:gd name="connsiteY19" fmla="*/ 359235 h 65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5804" h="657081">
                <a:moveTo>
                  <a:pt x="524241" y="0"/>
                </a:moveTo>
                <a:lnTo>
                  <a:pt x="545804" y="0"/>
                </a:lnTo>
                <a:lnTo>
                  <a:pt x="0" y="657081"/>
                </a:lnTo>
                <a:lnTo>
                  <a:pt x="0" y="631122"/>
                </a:lnTo>
                <a:close/>
                <a:moveTo>
                  <a:pt x="467780" y="0"/>
                </a:moveTo>
                <a:lnTo>
                  <a:pt x="489343" y="0"/>
                </a:lnTo>
                <a:lnTo>
                  <a:pt x="0" y="589109"/>
                </a:lnTo>
                <a:lnTo>
                  <a:pt x="0" y="563150"/>
                </a:lnTo>
                <a:close/>
                <a:moveTo>
                  <a:pt x="411320" y="0"/>
                </a:moveTo>
                <a:lnTo>
                  <a:pt x="432883" y="0"/>
                </a:lnTo>
                <a:lnTo>
                  <a:pt x="0" y="521138"/>
                </a:lnTo>
                <a:lnTo>
                  <a:pt x="0" y="495179"/>
                </a:lnTo>
                <a:close/>
                <a:moveTo>
                  <a:pt x="354859" y="0"/>
                </a:moveTo>
                <a:lnTo>
                  <a:pt x="376422" y="0"/>
                </a:lnTo>
                <a:lnTo>
                  <a:pt x="0" y="453166"/>
                </a:lnTo>
                <a:lnTo>
                  <a:pt x="0" y="427207"/>
                </a:lnTo>
                <a:close/>
                <a:moveTo>
                  <a:pt x="298398" y="0"/>
                </a:moveTo>
                <a:lnTo>
                  <a:pt x="319961" y="0"/>
                </a:lnTo>
                <a:lnTo>
                  <a:pt x="0" y="385194"/>
                </a:lnTo>
                <a:lnTo>
                  <a:pt x="0" y="359235"/>
                </a:lnTo>
                <a:close/>
              </a:path>
            </a:pathLst>
          </a:custGeom>
          <a:solidFill>
            <a:srgbClr val="3984D7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242888" y="214313"/>
            <a:ext cx="11706225" cy="6429375"/>
          </a:xfrm>
          <a:prstGeom prst="rect">
            <a:avLst/>
          </a:prstGeom>
          <a:noFill/>
          <a:ln w="38100" cap="flat" cmpd="sng" algn="ctr">
            <a:solidFill>
              <a:srgbClr val="3984D7">
                <a:alpha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5667232" y="1079500"/>
            <a:ext cx="5518150" cy="4699000"/>
          </a:xfrm>
          <a:prstGeom prst="rect">
            <a:avLst/>
          </a:prstGeom>
          <a:noFill/>
        </p:spPr>
        <p:txBody>
          <a:bodyPr wrap="square" lIns="101600" tIns="0" rIns="82550" bIns="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Cosy</a:t>
            </a:r>
            <a:r>
              <a:rPr lang="en-US" altLang="zh-CN" sz="1600" b="1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原意</a:t>
            </a:r>
            <a:br>
              <a:rPr lang="en-US" altLang="zh-CN" sz="1600" b="1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16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温馨、舒适，意为CosyOS面向对象、简单易用，能给开发者创造一个温馨 、舒适的开发环境。</a:t>
            </a:r>
            <a:br>
              <a:rPr lang="zh-CN" altLang="en-US" sz="16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en-US" sz="1600" spc="15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Cosy</a:t>
            </a:r>
            <a:r>
              <a:rPr lang="en-US" altLang="zh-CN" sz="1600" b="1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引申义</a:t>
            </a:r>
            <a:br>
              <a:rPr lang="en-US" altLang="zh-CN" sz="1600" b="1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all interrupt </a:t>
            </a: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econd </a:t>
            </a: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anchi，即零中断延迟。</a:t>
            </a:r>
            <a:b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en-US" altLang="zh-CN" sz="160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宗旨：零中断延迟</a:t>
            </a:r>
            <a:endParaRPr lang="en-US" altLang="zh-CN" sz="160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方针：突破创新</a:t>
            </a:r>
            <a:endParaRPr lang="en-US" altLang="zh-CN" sz="160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原则：简单易用</a:t>
            </a:r>
            <a:endParaRPr lang="en-US" altLang="zh-CN" sz="160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定位：兼</a:t>
            </a:r>
            <a:r>
              <a:rPr lang="zh-CN" altLang="en-US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顾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51</a:t>
            </a:r>
            <a:r>
              <a:rPr lang="zh-CN" altLang="en-US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Arm</a:t>
            </a:r>
            <a:r>
              <a:rPr lang="zh-CN" altLang="en-US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、注重实时</a:t>
            </a:r>
            <a:r>
              <a:rPr lang="zh-CN" altLang="en-US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和中断</a:t>
            </a:r>
            <a:endParaRPr lang="zh-CN" altLang="en-US" sz="160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006475" y="1963420"/>
            <a:ext cx="4064000" cy="1263650"/>
          </a:xfrm>
          <a:prstGeom prst="rect">
            <a:avLst/>
          </a:prstGeom>
          <a:noFill/>
        </p:spPr>
        <p:txBody>
          <a:bodyPr wrap="square" lIns="101600" tIns="38100" rIns="63500" bIns="38100" rtlCol="0" anchor="ctr" anchorCtr="0">
            <a:noAutofit/>
          </a:bodyPr>
          <a:lstStyle/>
          <a:p>
            <a:pPr mar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3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简介</a:t>
            </a:r>
            <a:endParaRPr lang="zh-CN" altLang="en-US" sz="3600" b="1" spc="30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6475" y="3332480"/>
            <a:ext cx="4064000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30000"/>
              <a:buNone/>
            </a:pPr>
            <a:r>
              <a:rPr lang="zh-CN" altLang="en-US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CosyOS是一款来自中国的开源实时操作系统，从经典的8051内核，到流行的Arm Cortex-M内核，均可实现全局不关总中断、零中断延迟，适用于对系统实时性及中断响应速度有较高要求的场合。</a:t>
            </a:r>
            <a:endParaRPr lang="zh-CN" altLang="en-US" sz="1600"/>
          </a:p>
        </p:txBody>
      </p:sp>
    </p:spTree>
    <p:custDataLst>
      <p:tags r:id="rId10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40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</a:rPr>
              <a:t>突破创新</a:t>
            </a:r>
            <a:endParaRPr lang="zh-CN" altLang="en-US" sz="4000" b="1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" name="内容占位符 2" descr="7b0a202020202262756c6c6574223a20227b5c2263617465676f727949645c223a5c225c222c5c2274656d706c61746549645c223a32303233313133367d220a7d0a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★</a:t>
            </a:r>
            <a:r>
              <a:rPr lang="en-US" altLang="zh-CN" sz="2000" b="1">
                <a:solidFill>
                  <a:schemeClr val="tx1"/>
                </a:solidFill>
              </a:rPr>
              <a:t> </a:t>
            </a:r>
            <a:r>
              <a:rPr lang="zh-CN" altLang="en-US" sz="2000" b="1">
                <a:solidFill>
                  <a:schemeClr val="tx1"/>
                </a:solidFill>
              </a:rPr>
              <a:t>支持内核均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已</a:t>
            </a:r>
            <a:r>
              <a:rPr lang="zh-CN" altLang="en-US" sz="2000" b="1">
                <a:sym typeface="+mn-ea"/>
              </a:rPr>
              <a:t>实现</a:t>
            </a:r>
            <a:r>
              <a:rPr lang="zh-CN" altLang="en-US" sz="2000" b="1">
                <a:solidFill>
                  <a:srgbClr val="0000FF"/>
                </a:solidFill>
              </a:rPr>
              <a:t>全局不关总中断、</a:t>
            </a:r>
            <a:r>
              <a:rPr lang="zh-CN" altLang="en-US" sz="2000" b="1">
                <a:solidFill>
                  <a:srgbClr val="FF0000"/>
                </a:solidFill>
              </a:rPr>
              <a:t>零中断延迟，</a:t>
            </a:r>
            <a:r>
              <a:rPr lang="zh-CN" altLang="en-US" sz="2000" b="1">
                <a:solidFill>
                  <a:schemeClr val="tx1"/>
                </a:solidFill>
              </a:rPr>
              <a:t>从系统层面保证了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用户中断的实时响应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★</a:t>
            </a:r>
            <a:r>
              <a:rPr lang="en-US" altLang="zh-CN" sz="2000" b="1">
                <a:solidFill>
                  <a:schemeClr val="tx1"/>
                </a:solidFill>
              </a:rPr>
              <a:t> </a:t>
            </a:r>
            <a:r>
              <a:rPr lang="zh-CN" altLang="en-US" sz="2000" b="1">
                <a:solidFill>
                  <a:srgbClr val="FF0000"/>
                </a:solidFill>
              </a:rPr>
              <a:t>独家技术</a:t>
            </a:r>
            <a:r>
              <a:rPr lang="zh-CN" altLang="en-US" sz="2000" b="1">
                <a:solidFill>
                  <a:schemeClr val="tx1"/>
                </a:solidFill>
              </a:rPr>
              <a:t>实现</a:t>
            </a:r>
            <a:r>
              <a:rPr lang="zh-CN" altLang="en-US" sz="2000" b="1">
                <a:solidFill>
                  <a:srgbClr val="0000FF"/>
                </a:solidFill>
              </a:rPr>
              <a:t>系统服务函数的可重入，</a:t>
            </a:r>
            <a:r>
              <a:rPr lang="zh-CN" altLang="en-US" sz="2000" b="1">
                <a:solidFill>
                  <a:schemeClr val="tx1"/>
                </a:solidFill>
              </a:rPr>
              <a:t>使51彻底摆脱可重入栈、</a:t>
            </a:r>
            <a:r>
              <a:rPr lang="zh-CN" altLang="en-US" sz="2000" b="1">
                <a:solidFill>
                  <a:schemeClr val="tx1"/>
                </a:solidFill>
              </a:rPr>
              <a:t>全面提速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★</a:t>
            </a:r>
            <a:r>
              <a:rPr lang="en-US" altLang="zh-CN" sz="2000" b="1">
                <a:solidFill>
                  <a:schemeClr val="tx1"/>
                </a:solidFill>
              </a:rPr>
              <a:t> </a:t>
            </a:r>
            <a:r>
              <a:rPr lang="zh-CN" altLang="en-US" sz="2000" b="1">
                <a:solidFill>
                  <a:schemeClr val="tx1"/>
                </a:solidFill>
              </a:rPr>
              <a:t>针对51做了</a:t>
            </a:r>
            <a:r>
              <a:rPr lang="zh-CN" altLang="en-US" sz="2000" b="1">
                <a:solidFill>
                  <a:srgbClr val="FF0000"/>
                </a:solidFill>
              </a:rPr>
              <a:t>高度的</a:t>
            </a:r>
            <a:r>
              <a:rPr lang="zh-CN" altLang="en-US" sz="2000" b="1">
                <a:solidFill>
                  <a:srgbClr val="0000FF"/>
                </a:solidFill>
              </a:rPr>
              <a:t>性能优化，</a:t>
            </a:r>
            <a:r>
              <a:rPr lang="zh-CN" altLang="en-US" sz="2000" b="1">
                <a:solidFill>
                  <a:schemeClr val="tx1"/>
                </a:solidFill>
              </a:rPr>
              <a:t>使51迸发出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蓬勃生机、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熠熠生辉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★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r>
              <a:rPr lang="zh-CN" altLang="en-US" sz="2000" b="1">
                <a:solidFill>
                  <a:schemeClr val="tx1"/>
                </a:solidFill>
              </a:rPr>
              <a:t>251支持</a:t>
            </a:r>
            <a:r>
              <a:rPr lang="zh-CN" altLang="en-US" sz="2000" b="1">
                <a:solidFill>
                  <a:srgbClr val="FF0000"/>
                </a:solidFill>
              </a:rPr>
              <a:t>MSP、PSP</a:t>
            </a:r>
            <a:r>
              <a:rPr lang="zh-CN" altLang="en-US" sz="2000" b="1">
                <a:solidFill>
                  <a:schemeClr val="tx1"/>
                </a:solidFill>
              </a:rPr>
              <a:t>两种</a:t>
            </a:r>
            <a:r>
              <a:rPr lang="zh-CN" altLang="en-US" sz="2000" b="1">
                <a:solidFill>
                  <a:srgbClr val="FF0000"/>
                </a:solidFill>
              </a:rPr>
              <a:t>栈模式，</a:t>
            </a:r>
            <a:r>
              <a:rPr lang="zh-CN" altLang="en-US" sz="2000" b="1">
                <a:solidFill>
                  <a:schemeClr val="tx1"/>
                </a:solidFill>
              </a:rPr>
              <a:t>其中</a:t>
            </a:r>
            <a:r>
              <a:rPr lang="zh-CN" altLang="en-US" sz="2000" b="1">
                <a:solidFill>
                  <a:srgbClr val="FF0000"/>
                </a:solidFill>
              </a:rPr>
              <a:t>PSP模式</a:t>
            </a:r>
            <a:r>
              <a:rPr lang="zh-CN" altLang="en-US" sz="2000" b="1">
                <a:solidFill>
                  <a:schemeClr val="tx1"/>
                </a:solidFill>
              </a:rPr>
              <a:t>可使任务的切换效率等同于</a:t>
            </a:r>
            <a:r>
              <a:rPr lang="zh-CN" altLang="en-US" sz="2000" b="1">
                <a:solidFill>
                  <a:srgbClr val="FF0000"/>
                </a:solidFill>
              </a:rPr>
              <a:t>Cortex-M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★</a:t>
            </a:r>
            <a:r>
              <a:rPr lang="en-US" altLang="zh-CN" sz="20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  <a:sym typeface="+mn-ea"/>
              </a:rPr>
              <a:t>定时服务（软件定时器中断），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支持</a:t>
            </a:r>
            <a:r>
              <a:rPr lang="zh-CN" altLang="en-US" sz="2000" b="1">
                <a:sym typeface="+mn-ea"/>
              </a:rPr>
              <a:t>钩子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和</a:t>
            </a:r>
            <a:r>
              <a:rPr lang="zh-CN" altLang="en-US" sz="2000" b="1">
                <a:sym typeface="+mn-ea"/>
              </a:rPr>
              <a:t>任务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，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任务优先级都可由用户灵活配置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★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FF0000"/>
                </a:solidFill>
              </a:rPr>
              <a:t>独创的</a:t>
            </a:r>
            <a:r>
              <a:rPr lang="zh-CN" altLang="en-US" sz="2000" b="1">
                <a:solidFill>
                  <a:srgbClr val="0000FF"/>
                </a:solidFill>
              </a:rPr>
              <a:t>飞信，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极简类型、极速通信，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是线程间通信的利器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★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FF0000"/>
                </a:solidFill>
              </a:rPr>
              <a:t>独创的</a:t>
            </a:r>
            <a:r>
              <a:rPr lang="zh-CN" altLang="en-US" sz="2000" b="1">
                <a:solidFill>
                  <a:srgbClr val="0000FF"/>
                </a:solidFill>
              </a:rPr>
              <a:t>私信，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随意定义，灵活多变，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便于多条消息的传递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09015"/>
            <a:ext cx="10515600" cy="516826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  <a:sym typeface="+mn-ea"/>
              </a:rPr>
              <a:t>消息邮箱，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任意类型、指针引用</a:t>
            </a:r>
            <a:endParaRPr lang="zh-CN" altLang="en-US" sz="2000">
              <a:solidFill>
                <a:srgbClr val="0000FF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消息队列，</a:t>
            </a:r>
            <a:r>
              <a:rPr lang="zh-CN" altLang="en-US" sz="2000">
                <a:solidFill>
                  <a:schemeClr val="tx1"/>
                </a:solidFill>
              </a:rPr>
              <a:t>支持静态队列和动态队列，传输模式支持FIFO、LIFO，采用高效的指针引用方式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事件标志组，</a:t>
            </a:r>
            <a:r>
              <a:rPr lang="zh-CN" altLang="en-US" sz="2000">
                <a:solidFill>
                  <a:schemeClr val="tx1"/>
                </a:solidFill>
              </a:rPr>
              <a:t>声明标志组的同时定义标志位，不同标志组的标志位可以重名，对标志组和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solidFill>
                  <a:schemeClr val="tx1"/>
                </a:solidFill>
              </a:rPr>
              <a:t>     </a:t>
            </a:r>
            <a:r>
              <a:rPr lang="zh-CN" altLang="en-US" sz="2000">
                <a:solidFill>
                  <a:schemeClr val="tx1"/>
                </a:solidFill>
              </a:rPr>
              <a:t>标志位的访问通过组名和位名来实现，极大的方便了标志组的应用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全局变量访问，</a:t>
            </a:r>
            <a:r>
              <a:rPr lang="zh-CN" altLang="en-US" sz="2000">
                <a:solidFill>
                  <a:schemeClr val="tx1"/>
                </a:solidFill>
              </a:rPr>
              <a:t>支持在任意任务和中断中对全局变量的安全访问，而不必担心重入的发生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  <a:sym typeface="+mn-ea"/>
              </a:rPr>
              <a:t>软件RTC，</a:t>
            </a:r>
            <a:r>
              <a:rPr lang="zh-CN" altLang="en-US" sz="2000">
                <a:sym typeface="+mn-ea"/>
              </a:rPr>
              <a:t>支持设置时间和获取时间，可替代硬件RTC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 b="1">
                <a:solidFill>
                  <a:schemeClr val="tx1"/>
                </a:solidFill>
              </a:rPr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安全关键技术，</a:t>
            </a:r>
            <a:r>
              <a:rPr lang="zh-CN" altLang="en-US" sz="2000">
                <a:solidFill>
                  <a:schemeClr val="tx1"/>
                </a:solidFill>
              </a:rPr>
              <a:t>有多项安全关键技术，如中断挂起服务空间隔离、安全运行时，可靠性高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 b="1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任务栈监控，</a:t>
            </a:r>
            <a:r>
              <a:rPr lang="zh-CN" altLang="en-US" sz="2000">
                <a:solidFill>
                  <a:schemeClr val="tx1"/>
                </a:solidFill>
              </a:rPr>
              <a:t>拥有多项任务栈监控措施，可提前预判任务栈溢出的风险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4000" b="1"/>
              <a:t>因循守旧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☆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完全开源的免版税、确定性的RTOS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任务调度支持抢占式调度、时间片轮转调度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用户任务数量不限，且每个任务都可以有255级优先级（0~254）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简洁高效的代码，极低的硬件资源占用，使CosyOS可轻松应用于各种小型MCU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任务管理器，可实时监控各任务的运行，便于开发者急时发现设计中存在的潜在问题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4000" b="1">
                <a:sym typeface="+mn-ea"/>
              </a:rPr>
              <a:t>支持内核与编译环境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/>
              <a:t>CosyOS现支持8051、80251、Cortex-M等内核，未来会陆续添加对其它内核的支持。</a:t>
            </a:r>
            <a:endParaRPr lang="zh-CN" altLang="en-US" sz="2000"/>
          </a:p>
          <a:p>
            <a:r>
              <a:rPr lang="zh-CN" altLang="en-US" sz="2000"/>
              <a:t>CosyOS是在keil C51、C251、MDK-Arm编译器下开发的，对其支持最好。未来，将会陆续优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 </a:t>
            </a:r>
            <a:r>
              <a:rPr lang="zh-CN" altLang="en-US" sz="2000"/>
              <a:t>化调整对其它编译器的支持。</a:t>
            </a:r>
            <a:endParaRPr lang="zh-CN" altLang="en-US" sz="20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系统文件说明</a:t>
            </a:r>
            <a:endParaRPr lang="zh-CN" altLang="en-US" sz="4000" b="1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838200" y="1825625"/>
          <a:ext cx="10515600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  <a:gridCol w="2628900"/>
              </a:tblGrid>
              <a:tr h="762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目录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>
                          <a:sym typeface="+mn-ea"/>
                        </a:rPr>
                        <a:t>描述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>
                          <a:sym typeface="+mn-ea"/>
                        </a:rPr>
                        <a:t>文件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>
                          <a:sym typeface="+mn-ea"/>
                        </a:rPr>
                        <a:t>描述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 b="1">
                          <a:sym typeface="+mn-ea"/>
                        </a:rPr>
                        <a:t>System</a:t>
                      </a:r>
                      <a:endParaRPr lang="en-US" altLang="zh-CN" sz="1600" b="1">
                        <a:sym typeface="+mn-ea"/>
                      </a:endParaRPr>
                    </a:p>
                  </a:txBody>
                  <a:tcPr anchor="ctr" anchorCtr="0"/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sym typeface="+mn-ea"/>
                        </a:rPr>
                        <a:t>CosyOS </a:t>
                      </a:r>
                      <a:r>
                        <a:rPr lang="zh-CN" altLang="en-US" sz="1600">
                          <a:sym typeface="+mn-ea"/>
                        </a:rPr>
                        <a:t>内核文件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ur_api.h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用户</a:t>
                      </a:r>
                      <a:r>
                        <a:rPr lang="en-US" altLang="zh-CN" sz="1400">
                          <a:sym typeface="+mn-ea"/>
                        </a:rPr>
                        <a:t>API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sv_xxx.h / sv_xxx.c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系统服务文件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os_xxx.h / os_xxx.c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其它内核文件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 b="1">
                          <a:sym typeface="+mn-ea"/>
                        </a:rPr>
                        <a:t>Config</a:t>
                      </a:r>
                      <a:endParaRPr lang="en-US" altLang="zh-CN" sz="1600" b="1">
                        <a:sym typeface="+mn-ea"/>
                      </a:endParaRPr>
                    </a:p>
                  </a:txBody>
                  <a:tcPr anchor="ctr" anchorCtr="0"/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sym typeface="+mn-ea"/>
                        </a:rPr>
                        <a:t>CosyOS </a:t>
                      </a:r>
                      <a:r>
                        <a:rPr lang="zh-CN" altLang="en-US" sz="1600">
                          <a:sym typeface="+mn-ea"/>
                        </a:rPr>
                        <a:t>配置文件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syscfg.h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系统配置文件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mcucfg_xxx.h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MCU</a:t>
                      </a:r>
                      <a:r>
                        <a:rPr lang="zh-CN" altLang="en-US" sz="1400">
                          <a:sym typeface="+mn-ea"/>
                        </a:rPr>
                        <a:t>配置文件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mcucfg_xxx.c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MCU</a:t>
                      </a:r>
                      <a:r>
                        <a:rPr lang="zh-CN" altLang="en-US" sz="1400">
                          <a:sym typeface="+mn-ea"/>
                        </a:rPr>
                        <a:t>配置文件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1143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 b="1">
                          <a:sym typeface="+mn-ea"/>
                        </a:rPr>
                        <a:t>Hook</a:t>
                      </a:r>
                      <a:endParaRPr lang="en-US" altLang="zh-CN" sz="16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sym typeface="+mn-ea"/>
                        </a:rPr>
                        <a:t>CosyOS </a:t>
                      </a:r>
                      <a:r>
                        <a:rPr lang="zh-CN" altLang="en-US" sz="1600">
                          <a:sym typeface="+mn-ea"/>
                        </a:rPr>
                        <a:t>系统钩子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CosyOS已经为用户创建好了各个系统钩子函数，分别位于各自的同名文件中，用户直接写代码即可。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内容占位符 7"/>
          <p:cNvGraphicFramePr/>
          <p:nvPr>
            <p:ph idx="1"/>
          </p:nvPr>
        </p:nvGraphicFramePr>
        <p:xfrm>
          <a:off x="838200" y="1692000"/>
          <a:ext cx="10515600" cy="559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450"/>
                <a:gridCol w="1314450"/>
                <a:gridCol w="2085975"/>
                <a:gridCol w="2012950"/>
                <a:gridCol w="1924685"/>
                <a:gridCol w="1863090"/>
              </a:tblGrid>
              <a:tr h="64008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内核</a:t>
                      </a:r>
                      <a:r>
                        <a:rPr lang="zh-CN" altLang="en-US" sz="1600"/>
                        <a:t>对象</a:t>
                      </a:r>
                      <a:endParaRPr lang="zh-CN" altLang="en-US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C51</a:t>
                      </a:r>
                      <a:endParaRPr lang="en-US" altLang="zh-CN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C251</a:t>
                      </a:r>
                      <a:endParaRPr lang="en-US" altLang="zh-CN" sz="1600"/>
                    </a:p>
                    <a:p>
                      <a:pPr algn="ctr">
                        <a:buNone/>
                      </a:pPr>
                      <a:r>
                        <a:rPr lang="en-US" altLang="zh-CN" sz="1600"/>
                        <a:t>ptr-2</a:t>
                      </a:r>
                      <a:endParaRPr lang="en-US" altLang="zh-CN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C251</a:t>
                      </a:r>
                      <a:endParaRPr lang="en-US" altLang="zh-CN" sz="1600"/>
                    </a:p>
                    <a:p>
                      <a:pPr algn="ctr">
                        <a:buNone/>
                      </a:pPr>
                      <a:r>
                        <a:rPr lang="en-US" altLang="zh-CN" sz="1600"/>
                        <a:t>ptr-4</a:t>
                      </a:r>
                      <a:endParaRPr lang="en-US" altLang="zh-CN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MDK-A</a:t>
                      </a:r>
                      <a:r>
                        <a:rPr lang="en-US" altLang="zh-CN" sz="1600"/>
                        <a:t>rm</a:t>
                      </a:r>
                      <a:endParaRPr lang="en-US" altLang="zh-CN" sz="1600"/>
                    </a:p>
                  </a:txBody>
                  <a:tcPr anchor="ctr" anchorCtr="0"/>
                </a:tc>
              </a:tr>
              <a:tr h="381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二值</a:t>
                      </a:r>
                      <a:r>
                        <a:rPr lang="zh-CN" altLang="en-US" sz="1400" b="1"/>
                        <a:t>信号量</a:t>
                      </a:r>
                      <a:endParaRPr lang="zh-CN" altLang="en-US" sz="1400" b="1"/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3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3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5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5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互斥信号量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计数信号量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uint8_t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uint16_t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uint32_t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10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10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12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飞信</a:t>
                      </a:r>
                      <a:endParaRPr lang="zh-CN" altLang="en-US" sz="1400" b="1"/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3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邮箱</a:t>
                      </a:r>
                      <a:endParaRPr lang="zh-CN" altLang="en-US" sz="1400" b="1"/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7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9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9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队列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ym typeface="+mn-ea"/>
                        </a:rPr>
                        <a:t>静态队列</a:t>
                      </a:r>
                      <a:endParaRPr lang="zh-CN" altLang="en-US" sz="1400" b="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15</a:t>
                      </a:r>
                      <a:r>
                        <a:rPr lang="en-US" altLang="zh-CN" sz="1400">
                          <a:sym typeface="+mn-ea"/>
                        </a:rPr>
                        <a:t> + </a:t>
                      </a:r>
                      <a:r>
                        <a:rPr lang="en-US" altLang="zh-CN" sz="1400">
                          <a:sym typeface="+mn-ea"/>
                        </a:rPr>
                        <a:t>3 * len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15 + </a:t>
                      </a:r>
                      <a:r>
                        <a:rPr lang="en-US" altLang="zh-CN" sz="1400"/>
                        <a:t>4 </a:t>
                      </a:r>
                      <a:r>
                        <a:rPr lang="en-US" altLang="zh-CN" sz="1400">
                          <a:sym typeface="+mn-ea"/>
                        </a:rPr>
                        <a:t>* len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23 + </a:t>
                      </a:r>
                      <a:r>
                        <a:rPr lang="en-US" altLang="zh-CN" sz="1400">
                          <a:sym typeface="+mn-ea"/>
                        </a:rPr>
                        <a:t>4 </a:t>
                      </a:r>
                      <a:r>
                        <a:rPr lang="en-US" altLang="zh-CN" sz="1400">
                          <a:sym typeface="+mn-ea"/>
                        </a:rPr>
                        <a:t>* len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27 + 4 * len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ym typeface="+mn-ea"/>
                        </a:rPr>
                        <a:t>动态队列</a:t>
                      </a:r>
                      <a:endParaRPr lang="zh-CN" altLang="en-US" sz="1400" b="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13 + malloc(7) * n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13 + malloc(8) </a:t>
                      </a:r>
                      <a:r>
                        <a:rPr lang="en-US" altLang="zh-CN" sz="1400">
                          <a:sym typeface="+mn-ea"/>
                        </a:rPr>
                        <a:t>* n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19 + malloc(12) </a:t>
                      </a:r>
                      <a:r>
                        <a:rPr lang="en-US" altLang="zh-CN" sz="1400">
                          <a:sym typeface="+mn-ea"/>
                        </a:rPr>
                        <a:t>* n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23 + malloc(12) </a:t>
                      </a:r>
                      <a:r>
                        <a:rPr lang="en-US" altLang="zh-CN" sz="1400">
                          <a:sym typeface="+mn-ea"/>
                        </a:rPr>
                        <a:t>* n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私信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ym typeface="+mn-ea"/>
                        </a:rPr>
                        <a:t>性能创建</a:t>
                      </a:r>
                      <a:endParaRPr lang="zh-CN" altLang="en-US" sz="1400" b="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3 + size</a:t>
                      </a:r>
                      <a:r>
                        <a:rPr lang="en-US" altLang="zh-CN" sz="1400"/>
                        <a:t>of(par) 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3 + </a:t>
                      </a:r>
                      <a:r>
                        <a:rPr lang="en-US" altLang="zh-CN" sz="1400">
                          <a:sym typeface="+mn-ea"/>
                        </a:rPr>
                        <a:t>sizeof(par) </a:t>
                      </a:r>
                      <a:r>
                        <a:rPr lang="en-US" altLang="zh-CN" sz="1400"/>
                        <a:t>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3 + sizeof(par) 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 spc="120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v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ym typeface="+mn-ea"/>
                        </a:rPr>
                        <a:t>智能创建</a:t>
                      </a:r>
                      <a:endParaRPr lang="zh-CN" altLang="en-US" sz="1400" b="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 + </a:t>
                      </a:r>
                      <a:r>
                        <a:rPr lang="en-US" altLang="zh-CN" sz="1400">
                          <a:sym typeface="+mn-ea"/>
                        </a:rPr>
                        <a:t>sizeof(par) </a:t>
                      </a:r>
                      <a:r>
                        <a:rPr lang="en-US" altLang="zh-CN" sz="1400"/>
                        <a:t>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12 + </a:t>
                      </a:r>
                      <a:r>
                        <a:rPr lang="en-US" altLang="zh-CN" sz="1400">
                          <a:sym typeface="+mn-ea"/>
                        </a:rPr>
                        <a:t>sizeof(par) </a:t>
                      </a:r>
                      <a:r>
                        <a:rPr lang="en-US" altLang="zh-CN" sz="1400"/>
                        <a:t>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12 + sizeof(par) 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24 + </a:t>
                      </a:r>
                      <a:r>
                        <a:rPr lang="en-US" altLang="zh-CN" sz="1400">
                          <a:sym typeface="+mn-ea"/>
                        </a:rPr>
                        <a:t>sizeof(par) * 3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>
                <a:sym typeface="+mn-ea"/>
              </a:rPr>
              <a:t>CosyOS-II 内核对象大小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任意多边形: 形状 10"/>
          <p:cNvSpPr/>
          <p:nvPr>
            <p:custDataLst>
              <p:tags r:id="rId1"/>
            </p:custDataLst>
          </p:nvPr>
        </p:nvSpPr>
        <p:spPr>
          <a:xfrm>
            <a:off x="12526" y="381301"/>
            <a:ext cx="7833419" cy="851394"/>
          </a:xfrm>
          <a:custGeom>
            <a:avLst/>
            <a:gdLst>
              <a:gd name="connsiteX0" fmla="*/ 0 w 7833419"/>
              <a:gd name="connsiteY0" fmla="*/ 0 h 855267"/>
              <a:gd name="connsiteX1" fmla="*/ 7833419 w 7833419"/>
              <a:gd name="connsiteY1" fmla="*/ 0 h 855267"/>
              <a:gd name="connsiteX2" fmla="*/ 7321805 w 7833419"/>
              <a:gd name="connsiteY2" fmla="*/ 855267 h 855267"/>
              <a:gd name="connsiteX3" fmla="*/ 0 w 7833419"/>
              <a:gd name="connsiteY3" fmla="*/ 855267 h 85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3419" h="855267">
                <a:moveTo>
                  <a:pt x="0" y="0"/>
                </a:moveTo>
                <a:lnTo>
                  <a:pt x="7833419" y="0"/>
                </a:lnTo>
                <a:lnTo>
                  <a:pt x="7321805" y="855267"/>
                </a:lnTo>
                <a:lnTo>
                  <a:pt x="0" y="855267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28575" cap="flat" cmpd="sng" algn="ctr">
            <a:solidFill>
              <a:srgbClr val="1E6BC5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08959" y="1627151"/>
            <a:ext cx="5636847" cy="4804262"/>
          </a:xfrm>
          <a:prstGeom prst="rect">
            <a:avLst/>
          </a:prstGeom>
          <a:solidFill>
            <a:srgbClr val="FFFFFF">
              <a:lumMod val="95000"/>
            </a:srgbClr>
          </a:solidFill>
          <a:ln w="28575" cap="flat" cmpd="sng" algn="ctr">
            <a:solidFill>
              <a:srgbClr val="1E6BC5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6246194" y="1627151"/>
            <a:ext cx="5636847" cy="4804262"/>
          </a:xfrm>
          <a:prstGeom prst="rect">
            <a:avLst/>
          </a:prstGeom>
          <a:solidFill>
            <a:srgbClr val="FFFFFF">
              <a:lumMod val="95000"/>
            </a:srgbClr>
          </a:solidFill>
          <a:ln w="28575" cap="flat" cmpd="sng" algn="ctr">
            <a:solidFill>
              <a:srgbClr val="1E6BC5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59154" y="494578"/>
            <a:ext cx="6526438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30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目   录</a:t>
            </a:r>
            <a:endParaRPr lang="zh-CN" altLang="en-US" sz="3200" b="1" spc="30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396388" y="1627151"/>
            <a:ext cx="5336460" cy="4804262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原理篇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第一章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系统文件详解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二章  创建内核对象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三章  系统启动流程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四章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系统中断功能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五章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服务实现原理</a:t>
            </a:r>
            <a:endParaRPr lang="en-US" altLang="zh-CN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六章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任务调度原理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七章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任务切换原理</a:t>
            </a:r>
            <a:endParaRPr lang="en-US" altLang="zh-CN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endParaRPr lang="en-US" altLang="zh-CN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示例篇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示例一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行为同步与合作式任务组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示例二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事件标志组与定时服务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示例三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全局变量访问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示例四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线程内存分配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endParaRPr lang="en-US" altLang="zh-CN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补充</a:t>
            </a: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篇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一、调用服务注意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事项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二、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STC8/STC32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，开发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指导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459153" y="1627151"/>
            <a:ext cx="5336461" cy="4804263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基础篇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第一章  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RTOS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简介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第二章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RTOS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框架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第三章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CosyOS 简介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第四章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CosyOS 基础功能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第五章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CosyOS 中断系统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charset="0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进阶篇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第一章  CosyOS 线程通信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第二章  CosyOS 行为同步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第三章  CosyOS 资源同步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第四章  CosyOS 定时服务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第五章  CosyOS 任务管理器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第六章  CosyOS 任务栈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endParaRPr lang="en-US" altLang="zh-CN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应用篇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第一章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CosyOS 开发流程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第二章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CosyOS API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讲解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1450955" y="571500"/>
            <a:ext cx="281940" cy="57213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1E6BC5">
              <a:lumMod val="20000"/>
              <a:lumOff val="80000"/>
            </a:srgbClr>
          </a:solidFill>
          <a:ln w="31750" cap="rnd" cmpd="sng" algn="ctr">
            <a:noFill/>
            <a:prstDash val="solid"/>
            <a:round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1076940" y="571500"/>
            <a:ext cx="281940" cy="57213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1E6BC5">
              <a:lumMod val="20000"/>
              <a:lumOff val="80000"/>
            </a:srgbClr>
          </a:solidFill>
          <a:ln w="31750" cap="rnd" cmpd="sng" algn="ctr">
            <a:noFill/>
            <a:prstDash val="solid"/>
            <a:round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>
                <a:sym typeface="+mn-ea"/>
              </a:rPr>
              <a:t>CosyOS-II 任务对象大小</a:t>
            </a:r>
            <a:endParaRPr lang="zh-CN" altLang="en-US" sz="4000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sizeof 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静态创建：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taskhandle + tasknode + taskstack;</a:t>
            </a:r>
            <a:endParaRPr lang="en-US" altLang="zh-CN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  <a:p>
            <a:pPr marL="0" indent="0" algn="ctr">
              <a:buNone/>
            </a:pP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sizeof 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动态创建：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taskhandle + taskhand + malloc(tasknode) + 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malloc(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taskstack);</a:t>
            </a:r>
            <a:endParaRPr lang="en-US" altLang="zh-CN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526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0215"/>
                <a:gridCol w="2022475"/>
                <a:gridCol w="2024380"/>
                <a:gridCol w="2025650"/>
                <a:gridCol w="2023745"/>
              </a:tblGrid>
              <a:tr h="4286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任务对象</a:t>
                      </a:r>
                      <a:endParaRPr lang="zh-CN" altLang="en-US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C51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C251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ptr-2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C251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ptr-4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MDK-Arm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</a:tr>
              <a:tr h="38354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1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taskhandle</a:t>
                      </a:r>
                      <a:endParaRPr lang="en-US" altLang="zh-CN" sz="1000" b="1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</a:tr>
              <a:tr h="10623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1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taskhand</a:t>
                      </a:r>
                      <a:endParaRPr lang="en-US" altLang="zh-CN" sz="1000" b="1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11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13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17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</a:tr>
              <a:tr h="151574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1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tasknode</a:t>
                      </a:r>
                      <a:endParaRPr lang="en-US" altLang="zh-CN" sz="1000" b="1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19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TMR: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6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11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REG: 0 / 8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23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TMR: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6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14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REG: 0 / 8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33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TMR: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6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14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REG: 0 / 8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41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TMR: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6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16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sz="4000" b="1"/>
              <a:t>C251 </a:t>
            </a:r>
            <a:r>
              <a:rPr lang="zh-CN" altLang="en-US" sz="4000" b="1"/>
              <a:t>内存方案配置</a:t>
            </a:r>
            <a:endParaRPr lang="zh-CN" altLang="en-US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单击此处添加文本具体内容，简明扼要地阐述您的观点。根据需要可酌情增减文字，以便观者准确地理解您传达的思想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9090"/>
                <a:gridCol w="1376680"/>
                <a:gridCol w="4011930"/>
                <a:gridCol w="1674495"/>
                <a:gridCol w="1144270"/>
              </a:tblGrid>
              <a:tr h="8629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任务栈模式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内存模型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内核对象</a:t>
                      </a: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内存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适用条件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任务切换性能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054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PSP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模式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XSmall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near static &amp; malloc, ptr-2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edata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足够大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FFFF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★★★</a:t>
                      </a:r>
                      <a:endParaRPr lang="zh-CN" altLang="en-US" sz="1500" b="0" spc="120">
                        <a:solidFill>
                          <a:srgbClr val="FFFF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05460">
                <a:tc rowSpan="4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MSP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模式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 row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XSmall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near static &amp; malloc, ptr-2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edata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比较大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FFFF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★★</a:t>
                      </a:r>
                      <a:endParaRPr lang="zh-CN" altLang="en-US" sz="1500" b="0" spc="120">
                        <a:solidFill>
                          <a:srgbClr val="FFFF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054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near static, xdata malloc, ptr-4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edata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比较小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FFFF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★</a:t>
                      </a:r>
                      <a:endParaRPr lang="zh-CN" altLang="en-US" sz="1500" b="0" spc="120">
                        <a:solidFill>
                          <a:srgbClr val="FFFF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05460">
                <a:tc vMerge="1">
                  <a:tcPr/>
                </a:tc>
                <a:tc row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Large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xdata static, near malloc, ptr-4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edata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比较小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FFFF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★</a:t>
                      </a:r>
                      <a:endParaRPr lang="zh-CN" altLang="en-US" sz="1500" b="0" spc="120">
                        <a:solidFill>
                          <a:srgbClr val="FFFF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054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xdata static &amp; malloc, ptr-2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edata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非常小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FFFF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★</a:t>
                      </a:r>
                      <a:endParaRPr lang="zh-CN" altLang="en-US" sz="1500" b="0" spc="120">
                        <a:solidFill>
                          <a:srgbClr val="FFFF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>
                <a:sym typeface="+mn-ea"/>
              </a:rPr>
              <a:t>API</a:t>
            </a:r>
            <a:r>
              <a:rPr lang="zh-CN" altLang="en-US" sz="4000" b="1">
                <a:sym typeface="+mn-ea"/>
              </a:rPr>
              <a:t>简介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 sz="2400"/>
              <a:t>用户通过调用API来实现对系统服务的调用，所有API均为宏定义，所有系统服务也为宏定义，所有API参数均支持宏定义。</a:t>
            </a:r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en-US" altLang="zh-CN" sz="2400" b="1"/>
              <a:t>API</a:t>
            </a:r>
            <a:r>
              <a:rPr lang="zh-CN" altLang="en-US" sz="2400" b="1"/>
              <a:t>分类</a:t>
            </a:r>
            <a:endParaRPr lang="zh-CN" altLang="en-US" sz="2400" b="1"/>
          </a:p>
          <a:p>
            <a:pPr marL="0" indent="0">
              <a:buNone/>
            </a:pPr>
            <a:r>
              <a:rPr lang="en-US" altLang="zh-CN" sz="2400" b="1"/>
              <a:t>API</a:t>
            </a:r>
            <a:r>
              <a:rPr lang="zh-CN" altLang="en-US" sz="2400" b="1"/>
              <a:t>格式</a:t>
            </a:r>
            <a:endParaRPr lang="zh-CN" altLang="en-US" sz="2400" b="1"/>
          </a:p>
          <a:p>
            <a:pPr marL="0" indent="0">
              <a:buNone/>
            </a:pPr>
            <a:r>
              <a:rPr lang="en-US" altLang="zh-CN" sz="2400" b="1"/>
              <a:t>API</a:t>
            </a:r>
            <a:r>
              <a:rPr lang="zh-CN" altLang="en-US" sz="2400" b="1"/>
              <a:t>返回</a:t>
            </a:r>
            <a:endParaRPr lang="zh-CN" altLang="en-US" sz="2400" b="1"/>
          </a:p>
          <a:p>
            <a:pPr marL="0" indent="0">
              <a:buNone/>
            </a:pPr>
            <a:endParaRPr lang="zh-CN" altLang="en-US" sz="2400"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/>
              <a:t>API</a:t>
            </a:r>
            <a:r>
              <a:rPr lang="zh-CN" altLang="en-US" sz="4000" b="1"/>
              <a:t>分类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sz="1800">
                <a:sym typeface="+mn-ea"/>
              </a:rPr>
              <a:t>CosyOS的API，根据功能和使用场景的不同可分为六类：</a:t>
            </a:r>
            <a:endParaRPr lang="zh-CN" altLang="en-US" sz="1800"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800" b="1">
                <a:sym typeface="+mn-ea"/>
              </a:rPr>
              <a:t>创建</a:t>
            </a:r>
            <a:r>
              <a:rPr lang="en-US" altLang="zh-CN" sz="1800" b="1">
                <a:sym typeface="+mn-ea"/>
              </a:rPr>
              <a:t>API</a:t>
            </a:r>
            <a:br>
              <a:rPr lang="en-US" altLang="zh-CN" sz="1800" b="1">
                <a:sym typeface="+mn-ea"/>
              </a:rPr>
            </a:br>
            <a:r>
              <a:rPr lang="zh-CN" altLang="en-US" sz="1800" b="1">
                <a:sym typeface="+mn-ea"/>
              </a:rPr>
              <a:t>静态创建：</a:t>
            </a:r>
            <a:r>
              <a:rPr lang="zh-CN" altLang="en-US" sz="1800">
                <a:sym typeface="+mn-ea"/>
              </a:rPr>
              <a:t>前缀为“u”，分为声明对象（uExtern）、创建对象（uCreate）和定义对象（uDef）。</a:t>
            </a:r>
            <a:br>
              <a:rPr lang="zh-CN" altLang="en-US" sz="1800">
                <a:sym typeface="+mn-ea"/>
              </a:rPr>
            </a:br>
            <a:r>
              <a:rPr lang="zh-CN" altLang="en-US" sz="1800" b="1">
                <a:sym typeface="+mn-ea"/>
              </a:rPr>
              <a:t>动态创建：</a:t>
            </a:r>
            <a:r>
              <a:rPr lang="zh-CN" altLang="en-US" sz="1800">
                <a:sym typeface="+mn-ea"/>
              </a:rPr>
              <a:t>前缀为“</a:t>
            </a:r>
            <a:r>
              <a:rPr lang="en-US" altLang="zh-CN" sz="1800">
                <a:sym typeface="+mn-ea"/>
              </a:rPr>
              <a:t>d</a:t>
            </a:r>
            <a:r>
              <a:rPr lang="zh-CN" altLang="en-US" sz="1800">
                <a:sym typeface="+mn-ea"/>
              </a:rPr>
              <a:t>”，分为声明对象（</a:t>
            </a:r>
            <a:r>
              <a:rPr lang="en-US" altLang="zh-CN" sz="1800">
                <a:sym typeface="+mn-ea"/>
              </a:rPr>
              <a:t>d</a:t>
            </a:r>
            <a:r>
              <a:rPr lang="zh-CN" altLang="en-US" sz="1800">
                <a:sym typeface="+mn-ea"/>
              </a:rPr>
              <a:t>Extern）、创建对象（</a:t>
            </a:r>
            <a:r>
              <a:rPr lang="en-US" altLang="zh-CN" sz="1800">
                <a:sym typeface="+mn-ea"/>
              </a:rPr>
              <a:t>d</a:t>
            </a:r>
            <a:r>
              <a:rPr lang="zh-CN" altLang="en-US" sz="1800">
                <a:sym typeface="+mn-ea"/>
              </a:rPr>
              <a:t>Create）。</a:t>
            </a:r>
            <a:endParaRPr lang="zh-CN" altLang="en-US" sz="1800"/>
          </a:p>
          <a:p>
            <a:pPr marL="342900" indent="-342900">
              <a:buFont typeface="+mj-lt"/>
              <a:buAutoNum type="arabicPeriod"/>
            </a:pPr>
            <a:r>
              <a:rPr lang="zh-CN" altLang="en-US" sz="1800" b="1">
                <a:sym typeface="+mn-ea"/>
              </a:rPr>
              <a:t>任务API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前缀为“u”，指仅在任务中调用。</a:t>
            </a:r>
            <a:endParaRPr lang="zh-CN" altLang="en-US" sz="1800"/>
          </a:p>
          <a:p>
            <a:pPr marL="342900" indent="-342900">
              <a:buFont typeface="+mj-lt"/>
              <a:buAutoNum type="arabicPeriod"/>
            </a:pPr>
            <a:r>
              <a:rPr lang="zh-CN" altLang="en-US" sz="1800" b="1">
                <a:sym typeface="+mn-ea"/>
              </a:rPr>
              <a:t>滴答API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前缀为“t”，指仅在系统滴答中断中调用，包括在滴答钩子、定时中断钩子、定时查询钩子中调用。</a:t>
            </a:r>
            <a:endParaRPr lang="zh-CN" altLang="en-US" sz="1800"/>
          </a:p>
          <a:p>
            <a:pPr marL="342900" indent="-342900">
              <a:buFont typeface="+mj-lt"/>
              <a:buAutoNum type="arabicPeriod"/>
            </a:pPr>
            <a:r>
              <a:rPr lang="zh-CN" altLang="en-US" sz="1800" b="1">
                <a:sym typeface="+mn-ea"/>
              </a:rPr>
              <a:t>中断API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前缀为“i”，指仅在用户中断中调用。</a:t>
            </a:r>
            <a:endParaRPr lang="zh-CN" altLang="en-US" sz="1800"/>
          </a:p>
          <a:p>
            <a:pPr marL="342900" indent="-342900">
              <a:buFont typeface="+mj-lt"/>
              <a:buAutoNum type="arabicPeriod"/>
            </a:pPr>
            <a:r>
              <a:rPr lang="zh-CN" altLang="en-US" sz="1800" b="1">
                <a:sym typeface="+mn-ea"/>
              </a:rPr>
              <a:t>公共API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前缀为“x”，指可在任意处（任务、滴答、中断）调用。</a:t>
            </a:r>
            <a:endParaRPr lang="zh-CN" altLang="en-US" sz="1800"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endParaRPr lang="zh-CN" altLang="en-US" sz="18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/>
              <a:t>API</a:t>
            </a:r>
            <a:r>
              <a:rPr lang="zh-CN" altLang="en-US" sz="4000" b="1"/>
              <a:t>格式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预处理</a:t>
            </a:r>
            <a:r>
              <a:rPr lang="zh-CN" altLang="en-US" sz="2000" b="1">
                <a:solidFill>
                  <a:srgbClr val="7030A0"/>
                </a:solidFill>
              </a:rPr>
              <a:t>指令</a:t>
            </a:r>
            <a:endParaRPr lang="zh-CN" altLang="en-US" sz="2000" b="1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solidFill>
                  <a:srgbClr val="002060"/>
                </a:solidFill>
              </a:rPr>
              <a:t>返回</a:t>
            </a:r>
            <a:r>
              <a:rPr lang="zh-CN" altLang="en-US" sz="2000"/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API名称</a:t>
            </a:r>
            <a:r>
              <a:rPr lang="en-US" altLang="zh-CN" sz="2000" b="1">
                <a:solidFill>
                  <a:srgbClr val="0000FF"/>
                </a:solidFill>
              </a:rPr>
              <a:t> 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</a:rPr>
              <a:t>( API参数 )</a:t>
            </a:r>
            <a:r>
              <a:rPr lang="zh-CN" altLang="en-US" sz="2000"/>
              <a:t> </a:t>
            </a:r>
            <a:r>
              <a:rPr lang="zh-CN" altLang="en-US" sz="2000" b="1">
                <a:solidFill>
                  <a:srgbClr val="FF0000"/>
                </a:solidFill>
              </a:rPr>
              <a:t>附加参数段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 b="1">
                <a:solidFill>
                  <a:schemeClr val="tx1"/>
                </a:solidFill>
              </a:rPr>
              <a:t>附加代码段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预处理</a:t>
            </a:r>
            <a:r>
              <a:rPr lang="zh-CN" altLang="en-US" sz="2000" b="1">
                <a:solidFill>
                  <a:srgbClr val="7030A0"/>
                </a:solidFill>
              </a:rPr>
              <a:t>指令</a:t>
            </a:r>
            <a:endParaRPr lang="zh-CN" altLang="en-US" sz="2000" b="1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FF0000"/>
                </a:solidFill>
              </a:rPr>
              <a:t>预处理</a:t>
            </a:r>
            <a:r>
              <a:rPr lang="zh-CN" altLang="en-US" sz="2000" b="1">
                <a:solidFill>
                  <a:srgbClr val="7030A0"/>
                </a:solidFill>
              </a:rPr>
              <a:t>指令</a:t>
            </a:r>
            <a:r>
              <a:rPr lang="zh-CN" altLang="en-US" sz="2000"/>
              <a:t>：有极少数API需预处理指令相配合。</a:t>
            </a: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FF0000"/>
                </a:solidFill>
              </a:rPr>
              <a:t>附加参数段</a:t>
            </a:r>
            <a:r>
              <a:rPr lang="zh-CN" altLang="en-US" sz="2000"/>
              <a:t>：根据功能的需要，由用户按指定格式写入的参数，是API宏替换之后参数的延续。</a:t>
            </a: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/>
              <a:t>附加代码段</a:t>
            </a:r>
            <a:r>
              <a:rPr lang="zh-CN" altLang="en-US" sz="2000"/>
              <a:t>：根据功能的需要，由用户按指定格式写入的代码，是API宏替换之后代码的延续。</a:t>
            </a: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endParaRPr lang="zh-CN" altLang="en-US" sz="20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/>
              <a:t>API</a:t>
            </a:r>
            <a:r>
              <a:rPr lang="zh-CN" altLang="en-US" sz="4000" b="1"/>
              <a:t>返回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pPr marL="342900" indent="-342900">
              <a:buFont typeface="+mj-lt"/>
              <a:buAutoNum type="arabicPeriod"/>
            </a:pPr>
            <a:r>
              <a:rPr lang="zh-CN" altLang="en-US" b="1"/>
              <a:t>无返回</a:t>
            </a:r>
            <a:br>
              <a:rPr lang="zh-CN" altLang="en-US"/>
            </a:br>
            <a:r>
              <a:rPr lang="zh-CN" altLang="en-US"/>
              <a:t>（1）服务的执行结果一定是成功的，所以不需要返回。</a:t>
            </a:r>
            <a:br>
              <a:rPr lang="zh-CN" altLang="en-US"/>
            </a:br>
            <a:r>
              <a:rPr lang="zh-CN" altLang="en-US"/>
              <a:t>（2）所有中断挂起服务均无返回。</a:t>
            </a:r>
            <a:endParaRPr lang="zh-CN" altLang="en-US"/>
          </a:p>
          <a:p>
            <a:pPr marL="342900" indent="-342900">
              <a:buFont typeface="+mj-lt"/>
              <a:buAutoNum type="arabicPeriod"/>
            </a:pPr>
            <a:r>
              <a:rPr lang="zh-CN" altLang="en-US" b="1"/>
              <a:t>返回结果</a:t>
            </a:r>
            <a:br>
              <a:rPr lang="zh-CN" altLang="en-US"/>
            </a:br>
            <a:r>
              <a:rPr lang="zh-CN" altLang="en-US"/>
              <a:t>服务的执行结果可能会失败，导致失败的原因是唯一的。</a:t>
            </a:r>
            <a:br>
              <a:rPr lang="zh-CN" altLang="en-US"/>
            </a:br>
            <a:r>
              <a:rPr lang="zh-CN" altLang="en-US"/>
              <a:t>执行结果为</a:t>
            </a:r>
            <a:r>
              <a:rPr lang="zh-CN" altLang="en-US" b="1"/>
              <a:t>bool</a:t>
            </a:r>
            <a:r>
              <a:rPr lang="zh-CN" altLang="en-US"/>
              <a:t>类型，</a:t>
            </a:r>
            <a:r>
              <a:rPr lang="zh-CN" altLang="en-US" b="1"/>
              <a:t>false</a:t>
            </a:r>
            <a:r>
              <a:rPr lang="zh-CN" altLang="en-US"/>
              <a:t>为失败，</a:t>
            </a:r>
            <a:r>
              <a:rPr lang="zh-CN" altLang="en-US" b="1"/>
              <a:t>true</a:t>
            </a:r>
            <a:r>
              <a:rPr lang="zh-CN" altLang="en-US"/>
              <a:t>为成功。</a:t>
            </a:r>
            <a:endParaRPr lang="zh-CN" altLang="en-US"/>
          </a:p>
          <a:p>
            <a:pPr marL="342900" indent="-342900">
              <a:buFont typeface="+mj-lt"/>
              <a:buAutoNum type="arabicPeriod"/>
            </a:pPr>
            <a:r>
              <a:rPr lang="zh-CN" altLang="en-US" b="1"/>
              <a:t>返回错误码</a:t>
            </a:r>
            <a:br>
              <a:rPr lang="zh-CN" altLang="en-US"/>
            </a:br>
            <a:r>
              <a:rPr lang="zh-CN" altLang="en-US"/>
              <a:t>服务的执行结果可能会失败，导致失败的原因可能有多个。</a:t>
            </a:r>
            <a:br>
              <a:rPr lang="zh-CN" altLang="en-US"/>
            </a:br>
            <a:r>
              <a:rPr lang="zh-CN" altLang="en-US">
                <a:solidFill>
                  <a:srgbClr val="00B050"/>
                </a:solidFill>
              </a:rPr>
              <a:t>（1）绿码：无错误。</a:t>
            </a:r>
            <a:br>
              <a:rPr lang="zh-CN" altLang="en-US">
                <a:solidFill>
                  <a:srgbClr val="00B050"/>
                </a:solidFill>
              </a:rPr>
            </a:br>
            <a:r>
              <a:rPr lang="zh-CN" altLang="en-US">
                <a:solidFill>
                  <a:srgbClr val="FFC000"/>
                </a:solidFill>
              </a:rPr>
              <a:t>（2）黄码：由于结果已经成功，导致本次并未执行。</a:t>
            </a:r>
            <a:br>
              <a:rPr lang="zh-CN" altLang="en-US"/>
            </a:br>
            <a:r>
              <a:rPr lang="zh-CN" altLang="en-US">
                <a:solidFill>
                  <a:srgbClr val="FF0000"/>
                </a:solidFill>
              </a:rPr>
              <a:t>（3）红码：失败。</a:t>
            </a:r>
            <a:endParaRPr lang="zh-CN" altLang="en-US"/>
          </a:p>
          <a:p>
            <a:pPr marL="342900" indent="-342900">
              <a:buFont typeface="+mj-lt"/>
              <a:buAutoNum type="arabicPeriod"/>
            </a:pPr>
            <a:r>
              <a:rPr lang="zh-CN" altLang="en-US" b="1"/>
              <a:t>返回指针</a:t>
            </a:r>
            <a:br>
              <a:rPr lang="zh-CN" altLang="en-US"/>
            </a:br>
            <a:r>
              <a:rPr lang="zh-CN" altLang="en-US"/>
              <a:t>首先需要返回的就是指针；其次，如果返回为NULL，说明结果是失败的。</a:t>
            </a:r>
            <a:endParaRPr lang="zh-CN" altLang="en-US"/>
          </a:p>
          <a:p>
            <a:pPr marL="342900" indent="-342900">
              <a:buFont typeface="+mj-lt"/>
              <a:buAutoNum type="arabicPeriod"/>
            </a:pPr>
            <a:r>
              <a:rPr lang="zh-CN" altLang="en-US" b="1"/>
              <a:t>返回值</a:t>
            </a:r>
            <a:br>
              <a:rPr lang="zh-CN" altLang="en-US"/>
            </a:br>
            <a:r>
              <a:rPr lang="zh-CN" altLang="en-US"/>
              <a:t>返回一个相应数据类型的数值，特定情况下，也能表示结果（如飞信）。</a:t>
            </a:r>
            <a:endParaRPr lang="zh-CN" altLang="en-US"/>
          </a:p>
          <a:p>
            <a:pPr marL="342900" indent="-342900">
              <a:buFont typeface="+mj-lt"/>
              <a:buAutoNum type="arabicPeriod"/>
            </a:pP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/>
              <a:t>FreeRTOS vs CosyOS</a:t>
            </a:r>
            <a:endParaRPr lang="en-US" altLang="zh-CN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2000"/>
              <a:t>通过</a:t>
            </a:r>
            <a:r>
              <a:rPr lang="en-US" altLang="zh-CN" sz="2000"/>
              <a:t>FreeRTOS</a:t>
            </a:r>
            <a:r>
              <a:rPr lang="zh-CN" altLang="en-US" sz="2000"/>
              <a:t>与</a:t>
            </a:r>
            <a:r>
              <a:rPr lang="en-US" altLang="zh-CN" sz="2000"/>
              <a:t>CosyOS</a:t>
            </a:r>
            <a:r>
              <a:rPr lang="zh-CN" altLang="en-US" sz="2000"/>
              <a:t>的实际应用对比，来</a:t>
            </a:r>
            <a:r>
              <a:rPr lang="zh-CN" altLang="en-US" sz="2000">
                <a:sym typeface="+mn-ea"/>
              </a:rPr>
              <a:t>比较两者的不同，并</a:t>
            </a:r>
            <a:r>
              <a:rPr lang="zh-CN" altLang="en-US" sz="2000"/>
              <a:t>展现</a:t>
            </a:r>
            <a:r>
              <a:rPr lang="en-US" altLang="zh-CN" sz="2000"/>
              <a:t>CosyOS</a:t>
            </a:r>
            <a:r>
              <a:rPr lang="zh-CN" altLang="en-US" sz="2000"/>
              <a:t>的易用性。</a:t>
            </a:r>
            <a:endParaRPr lang="zh-CN" altLang="en-US" sz="2000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2400" b="1"/>
              <a:t>内核对象的创建</a:t>
            </a:r>
            <a:endParaRPr lang="zh-CN" altLang="en-US" sz="2400" b="1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CosyOS</a:t>
            </a:r>
            <a:r>
              <a:rPr lang="zh-CN" altLang="en-US" sz="2000">
                <a:sym typeface="+mn-ea"/>
              </a:rPr>
              <a:t>，</a:t>
            </a:r>
            <a:r>
              <a:rPr lang="zh-CN" altLang="en-US" sz="2000"/>
              <a:t>除任务外，其它所有内核对象均为静态创建，可简化流程，一步完成</a:t>
            </a:r>
            <a:r>
              <a:rPr lang="zh-CN" altLang="en-US" sz="2000"/>
              <a:t>创建。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FreeRTOS</a:t>
            </a:r>
            <a:r>
              <a:rPr lang="zh-CN" altLang="en-US" sz="2000"/>
              <a:t>，无论静态创建还是动态创建，均需</a:t>
            </a:r>
            <a:r>
              <a:rPr lang="zh-CN" altLang="en-US" sz="2000"/>
              <a:t>多步才能完成。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下面分别以创建任务、创建信号量为例，</a:t>
            </a:r>
            <a:r>
              <a:rPr lang="zh-CN" altLang="en-US" sz="2000"/>
              <a:t>进行比较。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>
                <a:sym typeface="+mn-ea"/>
              </a:rPr>
              <a:t>FreeRTOS </a:t>
            </a:r>
            <a:r>
              <a:rPr lang="zh-CN" altLang="en-US" sz="4000" b="1">
                <a:sym typeface="+mn-ea"/>
              </a:rPr>
              <a:t>创建任务</a:t>
            </a:r>
            <a:endParaRPr lang="zh-CN" altLang="en-US" sz="4000" b="1">
              <a:sym typeface="+mn-ea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TaskHandle_t task1_handle;                      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任务句柄（可选）</a:t>
            </a:r>
            <a:endParaRPr lang="zh-CN" altLang="en-US" sz="1400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StackType_t task2_stack[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task2_stack_size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];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任务栈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StaticTask_t task2_tcb;                           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任务控制块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TaskHandle_t task2_handle;                  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任务句柄（可选）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1400">
                <a:sym typeface="+mn-ea"/>
              </a:rPr>
              <a:t>void </a:t>
            </a:r>
            <a:r>
              <a:rPr lang="en-US" altLang="zh-CN" sz="1400" b="1">
                <a:sym typeface="+mn-ea"/>
              </a:rPr>
              <a:t>main</a:t>
            </a:r>
            <a:r>
              <a:rPr lang="en-US" altLang="zh-CN" sz="1400">
                <a:sym typeface="+mn-ea"/>
              </a:rPr>
              <a:t>(void)</a:t>
            </a:r>
            <a:endParaRPr lang="en-US" altLang="zh-CN" sz="1400"/>
          </a:p>
          <a:p>
            <a:pPr marL="0" indent="0">
              <a:buNone/>
            </a:pPr>
            <a:r>
              <a:rPr lang="en-US" altLang="zh-CN" sz="1400">
                <a:sym typeface="+mn-ea"/>
              </a:rPr>
              <a:t>{</a:t>
            </a:r>
            <a:endParaRPr lang="en-US" altLang="zh-CN" sz="1400">
              <a:sym typeface="+mn-ea"/>
            </a:endParaRPr>
          </a:p>
          <a:p>
            <a:pPr marL="0" indent="457200">
              <a:buNone/>
            </a:pPr>
            <a:r>
              <a:rPr lang="zh-CN" altLang="en-US" sz="1400" b="1">
                <a:sym typeface="+mn-ea"/>
              </a:rPr>
              <a:t>系统初始化</a:t>
            </a:r>
            <a:r>
              <a:rPr lang="zh-CN" altLang="en-US" sz="1400">
                <a:sym typeface="+mn-ea"/>
              </a:rPr>
              <a:t>；</a:t>
            </a:r>
            <a:endParaRPr lang="en-US" altLang="zh-CN" sz="1400">
              <a:sym typeface="+mn-ea"/>
            </a:endParaRPr>
          </a:p>
          <a:p>
            <a:pPr marL="0" indent="457200">
              <a:buNone/>
            </a:pPr>
            <a:r>
              <a:rPr lang="en-US" altLang="zh-CN" sz="1400" b="1">
                <a:solidFill>
                  <a:srgbClr val="FF0000"/>
                </a:solidFill>
                <a:sym typeface="+mn-ea"/>
              </a:rPr>
              <a:t>xTaskCreate</a:t>
            </a:r>
            <a:r>
              <a:rPr lang="en-US" altLang="zh-CN" sz="1400">
                <a:solidFill>
                  <a:srgbClr val="FF0000"/>
                </a:solidFill>
                <a:sym typeface="+mn-ea"/>
              </a:rPr>
              <a:t>(                                              // </a:t>
            </a:r>
            <a:r>
              <a:rPr lang="zh-CN" altLang="en-US" sz="1400" b="1">
                <a:solidFill>
                  <a:srgbClr val="FF0000"/>
                </a:solidFill>
                <a:sym typeface="+mn-ea"/>
              </a:rPr>
              <a:t>动态创建</a:t>
            </a:r>
            <a:r>
              <a:rPr lang="en-US" altLang="zh-CN" sz="1400" b="1">
                <a:solidFill>
                  <a:srgbClr val="FF0000"/>
                </a:solidFill>
                <a:sym typeface="+mn-ea"/>
              </a:rPr>
              <a:t>task1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(TaskFunction_t)task1,            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任务函数指针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(const char *)"task1",              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任务名称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(uint16_t)task1_stack_depth,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任务栈深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(void *)task1_params,             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任务形参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(UBaseType_t)task1_pri,         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任务优先级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(TaskHandle_t *)&amp;task1_handle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任务句柄的指针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0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);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p>
            <a:pPr marL="0" lvl="0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task2_handle = </a:t>
            </a:r>
            <a:r>
              <a:rPr lang="en-US" altLang="zh-CN" sz="1400" b="1">
                <a:solidFill>
                  <a:srgbClr val="0000FF"/>
                </a:solidFill>
                <a:sym typeface="+mn-ea"/>
              </a:rPr>
              <a:t>xTaskCreateStatic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(       // </a:t>
            </a:r>
            <a:r>
              <a:rPr lang="zh-CN" altLang="en-US" sz="1400" b="1">
                <a:solidFill>
                  <a:srgbClr val="0000FF"/>
                </a:solidFill>
                <a:sym typeface="+mn-ea"/>
              </a:rPr>
              <a:t>静态创建</a:t>
            </a:r>
            <a:r>
              <a:rPr lang="en-US" altLang="zh-CN" sz="1400" b="1">
                <a:solidFill>
                  <a:srgbClr val="0000FF"/>
                </a:solidFill>
                <a:sym typeface="+mn-ea"/>
              </a:rPr>
              <a:t>task2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(TaskFunction_t)task2,       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任务函数指针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(const char *)"task2",         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任务名称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(uint16_t)task2_stack_size,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任务栈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size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(void *)task2_params,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                  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任务形参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(UBaseType_t)task2_pri,    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任务优先级</a:t>
            </a:r>
            <a:endParaRPr lang="zh-CN" altLang="en-US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(StackType_t *)task2_stack,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任务栈指针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(StaticTask_t *)&amp;task2_tcb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任务控制块指针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0" indent="457200">
              <a:buNone/>
            </a:pPr>
            <a:r>
              <a:rPr lang="en-US" altLang="zh-CN" sz="1400">
                <a:sym typeface="+mn-ea"/>
              </a:rPr>
              <a:t>);</a:t>
            </a:r>
            <a:endParaRPr lang="en-US" altLang="zh-CN" sz="1400">
              <a:sym typeface="+mn-ea"/>
            </a:endParaRPr>
          </a:p>
          <a:p>
            <a:pPr marL="0" indent="457200">
              <a:buNone/>
            </a:pPr>
            <a:r>
              <a:rPr lang="en-US" altLang="zh-CN" sz="1400" b="1">
                <a:sym typeface="+mn-ea"/>
              </a:rPr>
              <a:t>vTaskStartScheduler</a:t>
            </a:r>
            <a:r>
              <a:rPr lang="en-US" altLang="zh-CN" sz="1400">
                <a:sym typeface="+mn-ea"/>
              </a:rPr>
              <a:t>(); // </a:t>
            </a:r>
            <a:r>
              <a:rPr lang="zh-CN" altLang="en-US" sz="1400">
                <a:sym typeface="+mn-ea"/>
              </a:rPr>
              <a:t>开始任务调度</a:t>
            </a:r>
            <a:endParaRPr lang="en-US" altLang="zh-CN" sz="1400">
              <a:sym typeface="+mn-ea"/>
            </a:endParaRPr>
          </a:p>
          <a:p>
            <a:pPr marL="0" indent="457200">
              <a:buNone/>
            </a:pPr>
            <a:r>
              <a:rPr lang="en-US" altLang="zh-CN" sz="1400">
                <a:sym typeface="+mn-ea"/>
              </a:rPr>
              <a:t>while (1);</a:t>
            </a:r>
            <a:endParaRPr lang="en-US" altLang="zh-CN" sz="1400">
              <a:sym typeface="+mn-ea"/>
            </a:endParaRPr>
          </a:p>
          <a:p>
            <a:pPr marL="0" indent="0">
              <a:buNone/>
            </a:pPr>
            <a:r>
              <a:rPr lang="en-US" altLang="zh-CN" sz="1400">
                <a:sym typeface="+mn-ea"/>
              </a:rPr>
              <a:t>}</a:t>
            </a:r>
            <a:endParaRPr lang="en-US" altLang="zh-CN" sz="1400">
              <a:sym typeface="+mn-ea"/>
            </a:endParaRPr>
          </a:p>
          <a:p>
            <a:pPr marL="0" indent="0">
              <a:buNone/>
            </a:pPr>
            <a:r>
              <a:rPr lang="zh-CN" altLang="en-US" sz="1400" b="1">
                <a:sym typeface="+mn-ea"/>
              </a:rPr>
              <a:t>一、定义相关</a:t>
            </a:r>
            <a:r>
              <a:rPr lang="zh-CN" altLang="en-US" sz="1400" b="1">
                <a:sym typeface="+mn-ea"/>
              </a:rPr>
              <a:t>变量</a:t>
            </a:r>
            <a:endParaRPr lang="zh-CN" altLang="en-US" sz="1400" b="1">
              <a:sym typeface="+mn-ea"/>
            </a:endParaRPr>
          </a:p>
          <a:p>
            <a:pPr marL="0" indent="0">
              <a:buNone/>
            </a:pPr>
            <a:r>
              <a:rPr lang="zh-CN" altLang="en-US" sz="1400" b="1">
                <a:sym typeface="+mn-ea"/>
              </a:rPr>
              <a:t>二、</a:t>
            </a:r>
            <a:r>
              <a:rPr lang="zh-CN" altLang="en-US" sz="1400" b="1">
                <a:sym typeface="+mn-ea"/>
              </a:rPr>
              <a:t>建立任务函数</a:t>
            </a:r>
            <a:endParaRPr lang="en-US" altLang="zh-CN" sz="1400" b="1">
              <a:sym typeface="+mn-ea"/>
            </a:endParaRPr>
          </a:p>
          <a:p>
            <a:pPr marL="0" indent="0">
              <a:buNone/>
            </a:pPr>
            <a:r>
              <a:rPr lang="zh-CN" altLang="en-US" sz="1400" b="1">
                <a:sym typeface="+mn-ea"/>
              </a:rPr>
              <a:t>三、</a:t>
            </a:r>
            <a:r>
              <a:rPr lang="zh-CN" altLang="en-US" sz="1400" b="1">
                <a:sym typeface="+mn-ea"/>
              </a:rPr>
              <a:t>创建任务</a:t>
            </a:r>
            <a:endParaRPr lang="en-US" altLang="zh-CN" sz="1400">
              <a:sym typeface="+mn-ea"/>
            </a:endParaRPr>
          </a:p>
          <a:p>
            <a:pPr marL="0" indent="0">
              <a:buNone/>
            </a:pPr>
            <a:r>
              <a:rPr lang="zh-CN" altLang="en-US" sz="1400" b="1">
                <a:solidFill>
                  <a:schemeClr val="tx1"/>
                </a:solidFill>
                <a:sym typeface="+mn-ea"/>
              </a:rPr>
              <a:t>四、不同</a:t>
            </a:r>
            <a:r>
              <a:rPr lang="en-US" altLang="zh-CN" sz="1400" b="1">
                <a:solidFill>
                  <a:schemeClr val="tx1"/>
                </a:solidFill>
                <a:sym typeface="+mn-ea"/>
              </a:rPr>
              <a:t>C</a:t>
            </a:r>
            <a:r>
              <a:rPr lang="zh-CN" altLang="en-US" sz="1400" b="1">
                <a:solidFill>
                  <a:schemeClr val="tx1"/>
                </a:solidFill>
                <a:sym typeface="+mn-ea"/>
              </a:rPr>
              <a:t>文件中操作</a:t>
            </a:r>
            <a:r>
              <a:rPr lang="zh-CN" altLang="en-US" sz="1400" b="1">
                <a:solidFill>
                  <a:schemeClr val="tx1"/>
                </a:solidFill>
                <a:sym typeface="+mn-ea"/>
              </a:rPr>
              <a:t>任务时需声明</a:t>
            </a:r>
            <a:endParaRPr lang="zh-CN" altLang="en-US" sz="14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>
                <a:sym typeface="+mn-ea"/>
              </a:rPr>
              <a:t>CosyOS-II </a:t>
            </a:r>
            <a:r>
              <a:rPr lang="zh-CN" altLang="en-US" sz="4000" b="1">
                <a:sym typeface="+mn-ea"/>
              </a:rPr>
              <a:t>创建任务</a:t>
            </a:r>
            <a:endParaRPr lang="zh-CN" altLang="en-US" sz="4000" b="1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838200" y="1825625"/>
          <a:ext cx="10515600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/>
                <a:gridCol w="2103120"/>
                <a:gridCol w="2103120"/>
                <a:gridCol w="2103120"/>
                <a:gridCol w="210312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任务名称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任务优先级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任务栈大小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安全运行时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私信</a:t>
                      </a:r>
                      <a:endParaRPr lang="zh-CN" altLang="en-US" sz="1600"/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</a:rPr>
                        <a:t>task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rgbClr val="FF0000"/>
                          </a:solidFill>
                        </a:rPr>
                        <a:t>1级</a:t>
                      </a:r>
                      <a:endParaRPr lang="zh-CN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rgbClr val="FF0000"/>
                          </a:solidFill>
                        </a:rPr>
                        <a:t>128字节</a:t>
                      </a:r>
                      <a:endParaRPr lang="zh-CN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rgbClr val="FF0000"/>
                          </a:solidFill>
                        </a:rPr>
                        <a:t>0，无限长</a:t>
                      </a:r>
                      <a:endParaRPr lang="zh-CN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rgbClr val="FF0000"/>
                          </a:solidFill>
                        </a:rPr>
                        <a:t>0，无私信</a:t>
                      </a:r>
                      <a:endParaRPr lang="zh-CN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00FF"/>
                          </a:solidFill>
                        </a:rPr>
                        <a:t>task2</a:t>
                      </a:r>
                      <a:endParaRPr lang="en-US" altLang="zh-CN" sz="1400" b="1">
                        <a:solidFill>
                          <a:srgbClr val="0000FF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rgbClr val="0000FF"/>
                          </a:solidFill>
                        </a:rPr>
                        <a:t>2</a:t>
                      </a:r>
                      <a:r>
                        <a:rPr lang="zh-CN" altLang="en-US" sz="1400">
                          <a:solidFill>
                            <a:srgbClr val="0000FF"/>
                          </a:solidFill>
                        </a:rPr>
                        <a:t>级</a:t>
                      </a:r>
                      <a:endParaRPr lang="zh-CN" altLang="en-US" sz="1400">
                        <a:solidFill>
                          <a:srgbClr val="0000FF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rgbClr val="0000FF"/>
                          </a:solidFill>
                        </a:rPr>
                        <a:t>256</a:t>
                      </a:r>
                      <a:r>
                        <a:rPr lang="zh-CN" altLang="en-US" sz="1400">
                          <a:solidFill>
                            <a:srgbClr val="0000FF"/>
                          </a:solidFill>
                        </a:rPr>
                        <a:t>字节</a:t>
                      </a:r>
                      <a:endParaRPr lang="zh-CN" altLang="en-US" sz="1400">
                        <a:solidFill>
                          <a:srgbClr val="0000FF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rgbClr val="0000FF"/>
                          </a:solidFill>
                        </a:rPr>
                        <a:t>9</a:t>
                      </a:r>
                      <a:r>
                        <a:rPr lang="zh-CN" altLang="en-US" sz="1400">
                          <a:solidFill>
                            <a:srgbClr val="0000FF"/>
                          </a:solidFill>
                        </a:rPr>
                        <a:t>个时间片</a:t>
                      </a:r>
                      <a:endParaRPr lang="zh-CN" altLang="en-US" sz="1400">
                        <a:solidFill>
                          <a:srgbClr val="0000FF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rgbClr val="0000FF"/>
                          </a:solidFill>
                        </a:rPr>
                        <a:t>3</a:t>
                      </a:r>
                      <a:r>
                        <a:rPr lang="zh-CN" altLang="en-US" sz="1400">
                          <a:solidFill>
                            <a:srgbClr val="0000FF"/>
                          </a:solidFill>
                        </a:rPr>
                        <a:t>个参数</a:t>
                      </a:r>
                      <a:endParaRPr lang="zh-CN" altLang="en-US" sz="1400">
                        <a:solidFill>
                          <a:srgbClr val="0000FF"/>
                        </a:solidFill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37565" y="3103245"/>
            <a:ext cx="5029835" cy="3061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>
              <a:buNone/>
            </a:pPr>
            <a:r>
              <a:rPr lang="zh-CN" altLang="en-US" sz="1400" b="1">
                <a:solidFill>
                  <a:srgbClr val="FF0000"/>
                </a:solidFill>
                <a:sym typeface="+mn-ea"/>
              </a:rPr>
              <a:t>一、动态创建任务</a:t>
            </a:r>
            <a:r>
              <a:rPr lang="en-US" altLang="zh-CN" sz="1400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1400" b="1">
                <a:solidFill>
                  <a:srgbClr val="FF0000"/>
                </a:solidFill>
                <a:sym typeface="+mn-ea"/>
              </a:rPr>
              <a:t>（无</a:t>
            </a:r>
            <a:r>
              <a:rPr lang="zh-CN" altLang="en-US" sz="1400" b="1">
                <a:solidFill>
                  <a:srgbClr val="FF0000"/>
                </a:solidFill>
                <a:sym typeface="+mn-ea"/>
              </a:rPr>
              <a:t>私信）</a:t>
            </a:r>
            <a:endParaRPr lang="en-US" altLang="zh-CN" sz="1400" b="1">
              <a:solidFill>
                <a:srgbClr val="FF0000"/>
              </a:solidFill>
              <a:sym typeface="+mn-ea"/>
            </a:endParaRPr>
          </a:p>
          <a:p>
            <a:pPr indent="0">
              <a:buNone/>
            </a:pPr>
            <a:r>
              <a:rPr lang="en-US" altLang="zh-CN" sz="1400" b="1">
                <a:solidFill>
                  <a:srgbClr val="FF0000"/>
                </a:solidFill>
                <a:sym typeface="+mn-ea"/>
              </a:rPr>
              <a:t>dCreateTask</a:t>
            </a:r>
            <a:r>
              <a:rPr lang="en-US" altLang="zh-CN" sz="1400">
                <a:solidFill>
                  <a:srgbClr val="FF0000"/>
                </a:solidFill>
                <a:sym typeface="+mn-ea"/>
              </a:rPr>
              <a:t>(task1, 1, 128, 0, 0)</a:t>
            </a:r>
            <a:endParaRPr lang="en-US" altLang="zh-CN" sz="1400">
              <a:solidFill>
                <a:srgbClr val="FF0000"/>
              </a:solidFill>
            </a:endParaRPr>
          </a:p>
          <a:p>
            <a:pPr indent="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{</a:t>
            </a:r>
            <a:endParaRPr lang="en-US" altLang="zh-CN" sz="1400">
              <a:solidFill>
                <a:srgbClr val="FF0000"/>
              </a:solidFill>
            </a:endParaRPr>
          </a:p>
          <a:p>
            <a:pPr indent="457200">
              <a:buNone/>
            </a:pPr>
            <a:r>
              <a:rPr lang="en-US" sz="1400" b="1">
                <a:solidFill>
                  <a:srgbClr val="FF0000"/>
                </a:solidFill>
                <a:sym typeface="+mn-ea"/>
              </a:rPr>
              <a:t>uSendTaskMsg</a:t>
            </a:r>
            <a:r>
              <a:rPr lang="en-US" sz="1400">
                <a:solidFill>
                  <a:srgbClr val="FF0000"/>
                </a:solidFill>
                <a:sym typeface="+mn-ea"/>
              </a:rPr>
              <a:t>(task2) “hello”, 999, 3.14)</a:t>
            </a:r>
            <a:r>
              <a:rPr lang="en-US" altLang="zh-CN" sz="1400">
                <a:solidFill>
                  <a:srgbClr val="FF0000"/>
                </a:solidFill>
                <a:sym typeface="+mn-ea"/>
              </a:rPr>
              <a:t>;</a:t>
            </a:r>
            <a:endParaRPr lang="zh-CN" altLang="en-US" sz="1400">
              <a:solidFill>
                <a:srgbClr val="FF0000"/>
              </a:solidFill>
              <a:sym typeface="+mn-ea"/>
            </a:endParaRPr>
          </a:p>
          <a:p>
            <a:pPr indent="457200">
              <a:buNone/>
            </a:pPr>
            <a:r>
              <a:rPr lang="en-US" altLang="zh-CN" sz="1400" b="1">
                <a:solidFill>
                  <a:srgbClr val="FF0000"/>
                </a:solidFill>
                <a:sym typeface="+mn-ea"/>
              </a:rPr>
              <a:t>uEndTasking</a:t>
            </a:r>
            <a:r>
              <a:rPr lang="en-US" altLang="zh-CN" sz="1400">
                <a:solidFill>
                  <a:srgbClr val="FF0000"/>
                </a:solidFill>
                <a:sym typeface="+mn-ea"/>
              </a:rPr>
              <a:t>;</a:t>
            </a:r>
            <a:endParaRPr lang="en-US" altLang="zh-CN" sz="1400">
              <a:solidFill>
                <a:srgbClr val="FF0000"/>
              </a:solidFill>
            </a:endParaRPr>
          </a:p>
          <a:p>
            <a:pPr indent="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}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indent="0">
              <a:buNone/>
            </a:pP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indent="0">
              <a:buNone/>
            </a:pPr>
            <a:r>
              <a:rPr lang="zh-CN" altLang="en-US" sz="1400" b="1">
                <a:sym typeface="+mn-ea"/>
              </a:rPr>
              <a:t>二、启动任务</a:t>
            </a:r>
            <a:endParaRPr lang="zh-CN" altLang="en-US" sz="1400" b="1"/>
          </a:p>
          <a:p>
            <a:pPr indent="0">
              <a:buNone/>
            </a:pPr>
            <a:r>
              <a:rPr lang="en-US" altLang="zh-CN" sz="1400">
                <a:sym typeface="+mn-ea"/>
              </a:rPr>
              <a:t>void </a:t>
            </a:r>
            <a:r>
              <a:rPr lang="en-US" altLang="zh-CN" sz="1400" b="1">
                <a:sym typeface="+mn-ea"/>
              </a:rPr>
              <a:t>start_hook</a:t>
            </a:r>
            <a:r>
              <a:rPr lang="en-US" altLang="zh-CN" sz="1400">
                <a:sym typeface="+mn-ea"/>
              </a:rPr>
              <a:t>(void)</a:t>
            </a:r>
            <a:endParaRPr lang="en-US" altLang="zh-CN" sz="1400"/>
          </a:p>
          <a:p>
            <a:pPr indent="0">
              <a:buNone/>
            </a:pPr>
            <a:r>
              <a:rPr lang="en-US" altLang="zh-CN" sz="1400">
                <a:sym typeface="+mn-ea"/>
              </a:rPr>
              <a:t>{</a:t>
            </a:r>
            <a:endParaRPr lang="en-US" altLang="zh-CN" sz="1400"/>
          </a:p>
          <a:p>
            <a:pPr indent="457200"/>
            <a:r>
              <a:rPr lang="en-US" altLang="zh-CN" sz="1400" b="1">
                <a:solidFill>
                  <a:srgbClr val="FF0000"/>
                </a:solidFill>
                <a:sym typeface="+mn-ea"/>
              </a:rPr>
              <a:t>uStartTask</a:t>
            </a:r>
            <a:r>
              <a:rPr lang="en-US" altLang="zh-CN" sz="1400">
                <a:solidFill>
                  <a:srgbClr val="FF0000"/>
                </a:solidFill>
                <a:sym typeface="+mn-ea"/>
              </a:rPr>
              <a:t>(task1, 0);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初始状态为就绪</a:t>
            </a:r>
            <a:endParaRPr lang="en-US" altLang="zh-CN" sz="1400">
              <a:sym typeface="+mn-ea"/>
            </a:endParaRPr>
          </a:p>
          <a:p>
            <a:pPr indent="457200"/>
            <a:r>
              <a:rPr lang="en-US" altLang="zh-CN" sz="1400" b="1">
                <a:solidFill>
                  <a:srgbClr val="0000FF"/>
                </a:solidFill>
                <a:sym typeface="+mn-ea"/>
              </a:rPr>
              <a:t>uStartTask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(task2, 1);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初始状态为挂起</a:t>
            </a:r>
            <a:endParaRPr lang="en-US" altLang="zh-CN" sz="1400"/>
          </a:p>
          <a:p>
            <a:pPr indent="0">
              <a:buNone/>
            </a:pPr>
            <a:r>
              <a:rPr lang="en-US" altLang="zh-CN" sz="1400">
                <a:sym typeface="+mn-ea"/>
              </a:rPr>
              <a:t>}</a:t>
            </a:r>
            <a:endParaRPr lang="zh-CN" altLang="en-US" sz="1400"/>
          </a:p>
        </p:txBody>
      </p:sp>
      <p:sp>
        <p:nvSpPr>
          <p:cNvPr id="7" name="文本框 6"/>
          <p:cNvSpPr txBox="1"/>
          <p:nvPr/>
        </p:nvSpPr>
        <p:spPr>
          <a:xfrm>
            <a:off x="6096000" y="3103880"/>
            <a:ext cx="5257800" cy="306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>
              <a:buNone/>
            </a:pPr>
            <a:r>
              <a:rPr lang="zh-CN" altLang="en-US" sz="1400" b="1">
                <a:solidFill>
                  <a:srgbClr val="0000FF"/>
                </a:solidFill>
                <a:sym typeface="+mn-ea"/>
              </a:rPr>
              <a:t>一、静态创建任务</a:t>
            </a:r>
            <a:r>
              <a:rPr lang="en-US" altLang="zh-CN" sz="1400" b="1">
                <a:solidFill>
                  <a:srgbClr val="0000FF"/>
                </a:solidFill>
                <a:sym typeface="+mn-ea"/>
              </a:rPr>
              <a:t>2</a:t>
            </a:r>
            <a:r>
              <a:rPr lang="zh-CN" altLang="en-US" sz="1400" b="1">
                <a:solidFill>
                  <a:srgbClr val="0000FF"/>
                </a:solidFill>
                <a:sym typeface="+mn-ea"/>
              </a:rPr>
              <a:t>（有私信，</a:t>
            </a:r>
            <a:r>
              <a:rPr lang="en-US" altLang="zh-CN" sz="1400" b="1">
                <a:solidFill>
                  <a:srgbClr val="0000FF"/>
                </a:solidFill>
                <a:sym typeface="+mn-ea"/>
              </a:rPr>
              <a:t>3</a:t>
            </a:r>
            <a:r>
              <a:rPr lang="zh-CN" altLang="en-US" sz="1400" b="1">
                <a:solidFill>
                  <a:srgbClr val="0000FF"/>
                </a:solidFill>
                <a:sym typeface="+mn-ea"/>
              </a:rPr>
              <a:t>个</a:t>
            </a:r>
            <a:r>
              <a:rPr lang="zh-CN" altLang="en-US" sz="1400" b="1">
                <a:solidFill>
                  <a:srgbClr val="0000FF"/>
                </a:solidFill>
                <a:sym typeface="+mn-ea"/>
              </a:rPr>
              <a:t>参数）</a:t>
            </a:r>
            <a:endParaRPr lang="en-US" altLang="zh-CN" sz="1400" b="1">
              <a:solidFill>
                <a:srgbClr val="0000FF"/>
              </a:solidFill>
              <a:sym typeface="+mn-ea"/>
            </a:endParaRPr>
          </a:p>
          <a:p>
            <a:pPr indent="0">
              <a:buNone/>
            </a:pPr>
            <a:r>
              <a:rPr lang="en-US" altLang="zh-CN" sz="1400" b="1">
                <a:solidFill>
                  <a:srgbClr val="0000FF"/>
                </a:solidFill>
                <a:sym typeface="+mn-ea"/>
              </a:rPr>
              <a:t>uCreateTask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(task2, 2, 256, 9, 3)(const char *p, int a, float b)</a:t>
            </a:r>
            <a:endParaRPr lang="en-US" altLang="zh-CN" sz="1400">
              <a:solidFill>
                <a:srgbClr val="0000FF"/>
              </a:solidFill>
            </a:endParaRPr>
          </a:p>
          <a:p>
            <a:pPr indent="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{</a:t>
            </a:r>
            <a:endParaRPr lang="en-US" altLang="zh-CN" sz="1400">
              <a:solidFill>
                <a:srgbClr val="0000FF"/>
              </a:solidFill>
            </a:endParaRPr>
          </a:p>
          <a:p>
            <a:pPr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if(</a:t>
            </a:r>
            <a:r>
              <a:rPr lang="en-US" altLang="zh-CN" sz="1400" b="1">
                <a:solidFill>
                  <a:srgbClr val="0000FF"/>
                </a:solidFill>
                <a:sym typeface="+mn-ea"/>
              </a:rPr>
              <a:t>uRecvTaskMsg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(500)){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使用私信：读取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p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、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a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、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b }</a:t>
            </a:r>
            <a:endParaRPr lang="zh-CN" altLang="en-US" sz="1400">
              <a:solidFill>
                <a:srgbClr val="0000FF"/>
              </a:solidFill>
              <a:sym typeface="+mn-ea"/>
            </a:endParaRPr>
          </a:p>
          <a:p>
            <a:pPr indent="457200">
              <a:buNone/>
            </a:pPr>
            <a:r>
              <a:rPr lang="en-US" altLang="zh-CN" sz="1400" b="1">
                <a:solidFill>
                  <a:srgbClr val="0000FF"/>
                </a:solidFill>
                <a:sym typeface="+mn-ea"/>
              </a:rPr>
              <a:t>uEndTasking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;</a:t>
            </a:r>
            <a:endParaRPr lang="en-US" altLang="zh-CN" sz="1400">
              <a:solidFill>
                <a:srgbClr val="0000FF"/>
              </a:solidFill>
            </a:endParaRPr>
          </a:p>
          <a:p>
            <a:pPr indent="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}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indent="0">
              <a:buNone/>
            </a:pP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r>
              <a:rPr lang="zh-CN" altLang="en-US" sz="1400" b="1">
                <a:sym typeface="+mn-ea"/>
              </a:rPr>
              <a:t>三、不同</a:t>
            </a:r>
            <a:r>
              <a:rPr lang="en-US" altLang="zh-CN" sz="1400" b="1">
                <a:sym typeface="+mn-ea"/>
              </a:rPr>
              <a:t>C</a:t>
            </a:r>
            <a:r>
              <a:rPr lang="zh-CN" altLang="en-US" sz="1400" b="1">
                <a:sym typeface="+mn-ea"/>
              </a:rPr>
              <a:t>文件中操作任务时需声明</a:t>
            </a:r>
            <a:endParaRPr lang="zh-CN" altLang="en-US" sz="1400" b="1"/>
          </a:p>
          <a:p>
            <a:r>
              <a:rPr lang="en-US" altLang="zh-CN" sz="1400" b="1">
                <a:solidFill>
                  <a:srgbClr val="FF0000"/>
                </a:solidFill>
              </a:rPr>
              <a:t>dExternTask</a:t>
            </a:r>
            <a:r>
              <a:rPr lang="en-US" altLang="zh-CN" sz="1400">
                <a:solidFill>
                  <a:srgbClr val="FF0000"/>
                </a:solidFill>
              </a:rPr>
              <a:t>(task1);</a:t>
            </a:r>
            <a:endParaRPr lang="en-US" altLang="zh-CN" sz="1400">
              <a:solidFill>
                <a:srgbClr val="FF0000"/>
              </a:solidFill>
            </a:endParaRPr>
          </a:p>
          <a:p>
            <a:r>
              <a:rPr lang="en-US" altLang="zh-CN" sz="1400" b="1">
                <a:solidFill>
                  <a:srgbClr val="0000FF"/>
                </a:solidFill>
              </a:rPr>
              <a:t>uExternTask</a:t>
            </a:r>
            <a:r>
              <a:rPr lang="en-US" altLang="zh-CN" sz="1400">
                <a:solidFill>
                  <a:srgbClr val="0000FF"/>
                </a:solidFill>
              </a:rPr>
              <a:t>(task2);</a:t>
            </a:r>
            <a:endParaRPr lang="en-US" altLang="zh-CN" sz="1400">
              <a:solidFill>
                <a:srgbClr val="0000FF"/>
              </a:solidFill>
            </a:endParaRPr>
          </a:p>
          <a:p>
            <a:endParaRPr lang="en-US" altLang="zh-CN" sz="1400">
              <a:solidFill>
                <a:srgbClr val="0000FF"/>
              </a:solidFill>
            </a:endParaRPr>
          </a:p>
          <a:p>
            <a:r>
              <a:rPr lang="zh-CN" altLang="en-US" sz="1400" b="1">
                <a:solidFill>
                  <a:schemeClr val="tx1"/>
                </a:solidFill>
              </a:rPr>
              <a:t>注：</a:t>
            </a:r>
            <a:endParaRPr lang="en-US" altLang="zh-CN" sz="1400" b="1">
              <a:solidFill>
                <a:schemeClr val="tx1"/>
              </a:solidFill>
            </a:endParaRPr>
          </a:p>
          <a:p>
            <a:r>
              <a:rPr lang="zh-CN" altLang="en-US" sz="1400" b="1">
                <a:solidFill>
                  <a:schemeClr val="tx1"/>
                </a:solidFill>
              </a:rPr>
              <a:t>创建任务</a:t>
            </a:r>
            <a:r>
              <a:rPr lang="en-US" altLang="zh-CN" sz="1400" b="1">
                <a:solidFill>
                  <a:schemeClr val="tx1"/>
                </a:solidFill>
              </a:rPr>
              <a:t>已自带循环，只有当任务需要初始化时，才需要写</a:t>
            </a:r>
            <a:r>
              <a:rPr lang="zh-CN" altLang="en-US" sz="1400" b="1">
                <a:solidFill>
                  <a:schemeClr val="tx1"/>
                </a:solidFill>
              </a:rPr>
              <a:t>循环</a:t>
            </a:r>
            <a:r>
              <a:rPr lang="en-US" altLang="zh-CN" sz="1400" b="1">
                <a:solidFill>
                  <a:schemeClr val="tx1"/>
                </a:solidFill>
              </a:rPr>
              <a:t>。</a:t>
            </a:r>
            <a:endParaRPr lang="en-US" altLang="zh-CN" sz="1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>
                <a:sym typeface="+mn-ea"/>
              </a:rPr>
              <a:t>创建信号量</a:t>
            </a:r>
            <a:endParaRPr lang="zh-CN" altLang="en-US" sz="4000"/>
          </a:p>
        </p:txBody>
      </p:sp>
      <p:graphicFrame>
        <p:nvGraphicFramePr>
          <p:cNvPr id="11" name="内容占位符 10"/>
          <p:cNvGraphicFramePr/>
          <p:nvPr>
            <p:ph idx="1"/>
            <p:custDataLst>
              <p:tags r:id="rId1"/>
            </p:custDataLst>
          </p:nvPr>
        </p:nvGraphicFramePr>
        <p:xfrm>
          <a:off x="838200" y="1825625"/>
          <a:ext cx="10515600" cy="4233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605"/>
                <a:gridCol w="1082675"/>
                <a:gridCol w="4602480"/>
                <a:gridCol w="3037840"/>
              </a:tblGrid>
              <a:tr h="431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信号量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操作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FreeRTOS</a:t>
                      </a:r>
                      <a:r>
                        <a:rPr lang="zh-CN" altLang="en-US" sz="1600"/>
                        <a:t>（动态</a:t>
                      </a:r>
                      <a:r>
                        <a:rPr lang="zh-CN" altLang="en-US" sz="1600"/>
                        <a:t>创建）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CosyOS</a:t>
                      </a:r>
                      <a:r>
                        <a:rPr lang="zh-CN" altLang="en-US" sz="1600"/>
                        <a:t>（静态</a:t>
                      </a:r>
                      <a:r>
                        <a:rPr lang="zh-CN" altLang="en-US" sz="1600"/>
                        <a:t>创建）</a:t>
                      </a:r>
                      <a:endParaRPr lang="zh-CN" altLang="en-US" sz="1600"/>
                    </a:p>
                  </a:txBody>
                  <a:tcPr anchor="ctr" anchorCtr="0"/>
                </a:tc>
              </a:tr>
              <a:tr h="86487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二值信号量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创建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sz="1400">
                          <a:sym typeface="+mn-ea"/>
                        </a:rPr>
                        <a:t>SemaphoreHandle_t bin</a:t>
                      </a:r>
                      <a:r>
                        <a:rPr lang="en-US" sz="1400">
                          <a:sym typeface="+mn-ea"/>
                        </a:rPr>
                        <a:t>1</a:t>
                      </a:r>
                      <a:r>
                        <a:rPr sz="1400">
                          <a:sym typeface="+mn-ea"/>
                        </a:rPr>
                        <a:t>;</a:t>
                      </a:r>
                      <a:endParaRPr sz="1400">
                        <a:sym typeface="+mn-ea"/>
                      </a:endParaRPr>
                    </a:p>
                    <a:p>
                      <a:pPr marL="0" indent="0">
                        <a:buNone/>
                      </a:pPr>
                      <a:endParaRPr sz="1400">
                        <a:sym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微软雅黑" panose="020B0503020204020204" charset="-122"/>
                        </a:rPr>
                        <a:t>bin1 = xSemaphoreCreateBinary();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微软雅黑" panose="020B0503020204020204" charset="-122"/>
                        </a:rPr>
                        <a:t>uCreateBin( bin1, 0 );</a:t>
                      </a:r>
                      <a:endParaRPr lang="zh-CN" altLang="en-US" sz="1400"/>
                    </a:p>
                    <a:p>
                      <a:pPr marL="0" indent="0">
                        <a:buNone/>
                      </a:pPr>
                      <a:endParaRPr lang="zh-CN" altLang="en-US" sz="1400"/>
                    </a:p>
                    <a:p>
                      <a:pPr marL="0" indent="0">
                        <a:buNone/>
                      </a:pPr>
                      <a:endParaRPr lang="en-US" altLang="zh-CN" sz="1400"/>
                    </a:p>
                  </a:txBody>
                  <a:tcPr anchor="ctr" anchorCtr="0"/>
                </a:tc>
              </a:tr>
              <a:tr h="414020">
                <a:tc vMerge="1">
                  <a:tcPr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获取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xSemaphoreTake( bin1, portMAX_DELAY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uTakeBin( bin1, ~0 );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415290">
                <a:tc vMerge="1">
                  <a:tcPr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给予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xSemaphoreGive( bin1 );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uGiveBin( bin1 );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41402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endParaRPr lang="zh-CN" altLang="en-US" sz="1400"/>
                    </a:p>
                  </a:txBody>
                  <a:tcPr anchor="ctr" anchorCtr="0"/>
                </a:tc>
              </a:tr>
              <a:tr h="86487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计数信号量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创建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sz="1400">
                          <a:sym typeface="+mn-ea"/>
                        </a:rPr>
                        <a:t>SemaphoreHandle_t sem1;</a:t>
                      </a:r>
                      <a:endParaRPr sz="1400">
                        <a:sym typeface="+mn-ea"/>
                      </a:endParaRPr>
                    </a:p>
                    <a:p>
                      <a:pPr marL="0" indent="0">
                        <a:buNone/>
                      </a:pPr>
                      <a:endParaRPr lang="en-US" altLang="zh-CN" sz="1400">
                        <a:sym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sem1 = xSemaphoreCreateCounting( 255, 0 );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uCreateSem( sem1, 0, 255 );</a:t>
                      </a:r>
                      <a:endParaRPr lang="en-US" altLang="zh-CN" sz="1400">
                        <a:sym typeface="+mn-ea"/>
                      </a:endParaRPr>
                    </a:p>
                    <a:p>
                      <a:pPr marL="0" indent="0">
                        <a:buNone/>
                      </a:pPr>
                      <a:endParaRPr lang="en-US" altLang="zh-CN" sz="1400"/>
                    </a:p>
                    <a:p>
                      <a:pPr marL="0" indent="0">
                        <a:buNone/>
                      </a:pPr>
                      <a:endParaRPr lang="en-US" altLang="zh-CN" sz="1400"/>
                    </a:p>
                  </a:txBody>
                  <a:tcPr anchor="ctr" anchorCtr="0"/>
                </a:tc>
              </a:tr>
              <a:tr h="414020">
                <a:tc vMerge="1">
                  <a:tcPr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获取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xSemaphoreTake( sem1, portMAX_DELAY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uTakeSem( sem1, ~0 );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414655">
                <a:tc vMerge="1">
                  <a:tcPr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给予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xSemaphoreGive( sem1 );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uGiveSem( sem1 );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/>
              <a:t>基础篇</a:t>
            </a:r>
            <a:endParaRPr lang="zh-CN" altLang="en-US" sz="400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PART 01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直角三角形 25"/>
          <p:cNvSpPr/>
          <p:nvPr>
            <p:custDataLst>
              <p:tags r:id="rId1"/>
            </p:custDataLst>
          </p:nvPr>
        </p:nvSpPr>
        <p:spPr bwMode="auto">
          <a:xfrm rot="610268">
            <a:off x="3844659" y="3617259"/>
            <a:ext cx="1306341" cy="1646498"/>
          </a:xfrm>
          <a:prstGeom prst="rt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等腰三角形 26"/>
          <p:cNvSpPr/>
          <p:nvPr>
            <p:custDataLst>
              <p:tags r:id="rId2"/>
            </p:custDataLst>
          </p:nvPr>
        </p:nvSpPr>
        <p:spPr bwMode="auto">
          <a:xfrm rot="16200000">
            <a:off x="1148015" y="858655"/>
            <a:ext cx="1425565" cy="2257144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>
            <p:custDataLst>
              <p:tags r:id="rId3"/>
            </p:custDataLst>
          </p:nvPr>
        </p:nvSpPr>
        <p:spPr bwMode="auto">
          <a:xfrm rot="3712223">
            <a:off x="140157" y="1151768"/>
            <a:ext cx="4472540" cy="4929977"/>
          </a:xfrm>
          <a:custGeom>
            <a:avLst/>
            <a:gdLst>
              <a:gd name="connsiteX0" fmla="*/ 0 w 4066498"/>
              <a:gd name="connsiteY0" fmla="*/ 2863075 h 4482407"/>
              <a:gd name="connsiteX1" fmla="*/ 1937533 w 4066498"/>
              <a:gd name="connsiteY1" fmla="*/ 0 h 4482407"/>
              <a:gd name="connsiteX2" fmla="*/ 4066498 w 4066498"/>
              <a:gd name="connsiteY2" fmla="*/ 1138176 h 4482407"/>
              <a:gd name="connsiteX3" fmla="*/ 3028971 w 4066498"/>
              <a:gd name="connsiteY3" fmla="*/ 4482407 h 4482407"/>
              <a:gd name="connsiteX4" fmla="*/ 0 w 4066498"/>
              <a:gd name="connsiteY4" fmla="*/ 2863075 h 448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6498" h="4482407">
                <a:moveTo>
                  <a:pt x="0" y="2863075"/>
                </a:moveTo>
                <a:lnTo>
                  <a:pt x="1937533" y="0"/>
                </a:lnTo>
                <a:lnTo>
                  <a:pt x="4066498" y="1138176"/>
                </a:lnTo>
                <a:lnTo>
                  <a:pt x="3028971" y="4482407"/>
                </a:lnTo>
                <a:lnTo>
                  <a:pt x="0" y="2863075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732993" y="2540877"/>
            <a:ext cx="1523287" cy="2123221"/>
          </a:xfrm>
          <a:prstGeom prst="rect">
            <a:avLst/>
          </a:prstGeom>
        </p:spPr>
        <p:txBody>
          <a:bodyPr vert="eaVert" wrap="square" lIns="91440" tIns="45720" rIns="91440" bIns="45720">
            <a:normAutofit/>
          </a:bodyPr>
          <a:lstStyle/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300">
                <a:solidFill>
                  <a:srgbClr val="4D576B"/>
                </a:solidFill>
                <a:latin typeface="Arial" panose="020B0604020202020204" pitchFamily="34" charset="0"/>
                <a:ea typeface="微软雅黑" panose="020B0503020204020204" charset="-122"/>
              </a:rPr>
              <a:t>第一章  RTOS简介</a:t>
            </a:r>
            <a:endParaRPr lang="zh-CN" altLang="en-US" sz="2400" b="1" spc="300">
              <a:solidFill>
                <a:srgbClr val="4D576B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菱形 13"/>
          <p:cNvSpPr/>
          <p:nvPr>
            <p:custDataLst>
              <p:tags r:id="rId5"/>
            </p:custDataLst>
          </p:nvPr>
        </p:nvSpPr>
        <p:spPr>
          <a:xfrm>
            <a:off x="6250134" y="1838992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6862244" y="2244091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单任务操作系统、分时操作系统、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实时操作系统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 bwMode="auto">
          <a:xfrm>
            <a:off x="6862241" y="1795189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操作系统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分类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菱形 67"/>
          <p:cNvSpPr/>
          <p:nvPr>
            <p:custDataLst>
              <p:tags r:id="rId8"/>
            </p:custDataLst>
          </p:nvPr>
        </p:nvSpPr>
        <p:spPr>
          <a:xfrm>
            <a:off x="6250134" y="2791916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>
            <p:custDataLst>
              <p:tags r:id="rId9"/>
            </p:custDataLst>
          </p:nvPr>
        </p:nvSpPr>
        <p:spPr bwMode="auto">
          <a:xfrm>
            <a:off x="6862244" y="3197015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多样化</a:t>
            </a:r>
            <a:r>
              <a:rPr lang="en-US" altLang="zh-CN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分类</a:t>
            </a:r>
            <a:endParaRPr lang="en-US" altLang="zh-CN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70" name="文本框 69"/>
          <p:cNvSpPr txBox="1"/>
          <p:nvPr>
            <p:custDataLst>
              <p:tags r:id="rId10"/>
            </p:custDataLst>
          </p:nvPr>
        </p:nvSpPr>
        <p:spPr bwMode="auto">
          <a:xfrm>
            <a:off x="6862241" y="2748113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en-US" altLang="zh-CN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RTOS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分类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菱形 71"/>
          <p:cNvSpPr/>
          <p:nvPr>
            <p:custDataLst>
              <p:tags r:id="rId11"/>
            </p:custDataLst>
          </p:nvPr>
        </p:nvSpPr>
        <p:spPr>
          <a:xfrm>
            <a:off x="6250134" y="3744840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>
            <p:custDataLst>
              <p:tags r:id="rId12"/>
            </p:custDataLst>
          </p:nvPr>
        </p:nvSpPr>
        <p:spPr bwMode="auto">
          <a:xfrm>
            <a:off x="6862244" y="4149939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实时性、运行周期</a:t>
            </a:r>
            <a:r>
              <a:rPr lang="zh-CN" altLang="en-US" sz="1200" spc="15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各异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功能模块化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74" name="文本框 73"/>
          <p:cNvSpPr txBox="1"/>
          <p:nvPr>
            <p:custDataLst>
              <p:tags r:id="rId13"/>
            </p:custDataLst>
          </p:nvPr>
        </p:nvSpPr>
        <p:spPr bwMode="auto">
          <a:xfrm>
            <a:off x="6862241" y="3701037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en-US" altLang="zh-CN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RTOS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优势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菱形 75"/>
          <p:cNvSpPr/>
          <p:nvPr>
            <p:custDataLst>
              <p:tags r:id="rId14"/>
            </p:custDataLst>
          </p:nvPr>
        </p:nvSpPr>
        <p:spPr>
          <a:xfrm>
            <a:off x="6250134" y="4697764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>
            <p:custDataLst>
              <p:tags r:id="rId15"/>
            </p:custDataLst>
          </p:nvPr>
        </p:nvSpPr>
        <p:spPr bwMode="auto">
          <a:xfrm>
            <a:off x="6862244" y="5102863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国外、国产</a:t>
            </a:r>
            <a:endParaRPr lang="en-US" altLang="zh-CN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78" name="文本框 77"/>
          <p:cNvSpPr txBox="1"/>
          <p:nvPr>
            <p:custDataLst>
              <p:tags r:id="rId16"/>
            </p:custDataLst>
          </p:nvPr>
        </p:nvSpPr>
        <p:spPr bwMode="auto">
          <a:xfrm>
            <a:off x="6862241" y="4653961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常见</a:t>
            </a:r>
            <a:r>
              <a:rPr lang="en-US" altLang="zh-CN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RTOS</a:t>
            </a:r>
            <a:endParaRPr lang="en-US" altLang="zh-CN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8" name="直接连接符 87"/>
          <p:cNvCxnSpPr/>
          <p:nvPr>
            <p:custDataLst>
              <p:tags r:id="rId17"/>
            </p:custDataLst>
          </p:nvPr>
        </p:nvCxnSpPr>
        <p:spPr>
          <a:xfrm>
            <a:off x="6862241" y="2663832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89" name="直接连接符 88"/>
          <p:cNvCxnSpPr/>
          <p:nvPr>
            <p:custDataLst>
              <p:tags r:id="rId18"/>
            </p:custDataLst>
          </p:nvPr>
        </p:nvCxnSpPr>
        <p:spPr>
          <a:xfrm>
            <a:off x="6862241" y="3616756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0" name="直接连接符 89"/>
          <p:cNvCxnSpPr/>
          <p:nvPr>
            <p:custDataLst>
              <p:tags r:id="rId19"/>
            </p:custDataLst>
          </p:nvPr>
        </p:nvCxnSpPr>
        <p:spPr>
          <a:xfrm>
            <a:off x="6862241" y="4569680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</p:spTree>
    <p:custDataLst>
      <p:tags r:id="rId2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29ABC"/>
              </a:gs>
              <a:gs pos="100000">
                <a:srgbClr val="3B78B5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任意多边形: 形状 8"/>
          <p:cNvSpPr/>
          <p:nvPr>
            <p:custDataLst>
              <p:tags r:id="rId2"/>
            </p:custDataLst>
          </p:nvPr>
        </p:nvSpPr>
        <p:spPr>
          <a:xfrm>
            <a:off x="0" y="762000"/>
            <a:ext cx="3072765" cy="1475105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ysClr val="window" lastClr="FFFFFF">
              <a:lumMod val="85000"/>
              <a:alpha val="14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任意多边形: 形状 9"/>
          <p:cNvSpPr/>
          <p:nvPr>
            <p:custDataLst>
              <p:tags r:id="rId3"/>
            </p:custDataLst>
          </p:nvPr>
        </p:nvSpPr>
        <p:spPr>
          <a:xfrm>
            <a:off x="0" y="0"/>
            <a:ext cx="2966720" cy="367792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ysClr val="window" lastClr="FFFFFF">
              <a:lumMod val="95000"/>
              <a:alpha val="14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标题 1"/>
          <p:cNvSpPr txBox="1"/>
          <p:nvPr>
            <p:custDataLst>
              <p:tags r:id="rId4"/>
            </p:custDataLst>
          </p:nvPr>
        </p:nvSpPr>
        <p:spPr>
          <a:xfrm>
            <a:off x="786765" y="762000"/>
            <a:ext cx="10824845" cy="664210"/>
          </a:xfrm>
          <a:prstGeom prst="rect">
            <a:avLst/>
          </a:prstGeom>
          <a:noFill/>
        </p:spPr>
        <p:txBody>
          <a:bodyPr vert="horz" lIns="90000" tIns="46800" rIns="90000" bIns="46800" rtlCol="0" anchor="ctr" anchorCtr="0"/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ysClr val="windowText" lastClr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操作系统分类</a:t>
            </a:r>
            <a:endParaRPr lang="zh-CN" altLang="en-US" sz="3600" spc="3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圆角矩形 12"/>
          <p:cNvSpPr/>
          <p:nvPr>
            <p:custDataLst>
              <p:tags r:id="rId5"/>
            </p:custDataLst>
          </p:nvPr>
        </p:nvSpPr>
        <p:spPr>
          <a:xfrm>
            <a:off x="786765" y="1632585"/>
            <a:ext cx="2286000" cy="38100"/>
          </a:xfrm>
          <a:prstGeom prst="roundRect">
            <a:avLst/>
          </a:prstGeom>
          <a:solidFill>
            <a:sysClr val="window" lastClr="FFFFFF">
              <a:alpha val="3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圆角矩形 13"/>
          <p:cNvSpPr/>
          <p:nvPr>
            <p:custDataLst>
              <p:tags r:id="rId6"/>
            </p:custDataLst>
          </p:nvPr>
        </p:nvSpPr>
        <p:spPr>
          <a:xfrm>
            <a:off x="786765" y="1632585"/>
            <a:ext cx="762000" cy="38100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7"/>
            </p:custDataLst>
          </p:nvPr>
        </p:nvSpPr>
        <p:spPr>
          <a:xfrm>
            <a:off x="786765" y="1916430"/>
            <a:ext cx="10873740" cy="4450080"/>
          </a:xfrm>
          <a:prstGeom prst="rect">
            <a:avLst/>
          </a:prstGeom>
          <a:noFill/>
        </p:spPr>
        <p:txBody>
          <a:bodyPr vert="horz" lIns="90000" tIns="46800" rIns="90000" bIns="46800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ysClr val="window" lastClr="FFFFFF"/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微软雅黑" panose="020B0503020204020204" charset="-122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微软雅黑" panose="020B0503020204020204" charset="-122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微软雅黑" panose="020B0503020204020204" charset="-122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  <a:buAutoNum type="ea1JpnChsDbPeriod"/>
            </a:pPr>
            <a:r>
              <a:rPr lang="en-US" altLang="zh-CN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单任务操作系统</a:t>
            </a:r>
            <a:endParaRPr lang="en-US" altLang="zh-CN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6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典型代表：DOS，单用户单任务。</a:t>
            </a: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  <a:buAutoNum type="ea1JpnChsDbPeriod"/>
            </a:pPr>
            <a:r>
              <a:rPr lang="en-US" altLang="zh-CN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分时操作系统（TSOS，Time-sharing Operating System）</a:t>
            </a:r>
            <a:endParaRPr lang="en-US" altLang="zh-CN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任务调度方式：</a:t>
            </a:r>
            <a:r>
              <a:rPr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时间片轮转调度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+ 其它调度算法。</a:t>
            </a: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处理器必须有</a:t>
            </a:r>
            <a:r>
              <a:rPr lang="en-US" altLang="zh-CN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MMU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（Memory Management Unit），多用户多任务、任务为进程级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6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典型代表：Windows、Unix、Linux。</a:t>
            </a: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  <a:buAutoNum type="ea1JpnChsDbPeriod"/>
            </a:pPr>
            <a:r>
              <a:rPr lang="en-US" altLang="zh-CN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实时操作系统（RTOS，RealTime Operating System）</a:t>
            </a:r>
            <a:endParaRPr lang="en-US" altLang="zh-CN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任务调度方式：</a:t>
            </a:r>
            <a:r>
              <a:rPr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抢占式调度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（不同优先级）+ 时间片轮转调度（相同优先级）。</a:t>
            </a:r>
            <a:endParaRPr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处理器可以没有</a:t>
            </a:r>
            <a:r>
              <a:rPr lang="en-US" altLang="zh-CN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MMU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，只有一个进程（</a:t>
            </a:r>
            <a:r>
              <a:rPr lang="en-US" altLang="zh-CN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main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函数），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多任务、任务为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线程级。</a:t>
            </a: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/>
              <a:t>分时操作系统 vs 实时操作系统</a:t>
            </a:r>
            <a:endParaRPr lang="zh-CN" altLang="en-US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分时操作系统与实时操作系统，它们的应用场景不同、侧重点不同，没有孰优孰劣，各自在自己擅长的领域发挥着不可估量的作用。下表充分展示了它们的主要区别。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6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1290"/>
                <a:gridCol w="3413760"/>
                <a:gridCol w="3701416"/>
              </a:tblGrid>
              <a:tr h="45847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spc="120"/>
                        <a:t>对比项</a:t>
                      </a:r>
                      <a:endParaRPr lang="zh-CN" altLang="en-US" sz="16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spc="120"/>
                        <a:t>分时操作系统</a:t>
                      </a:r>
                      <a:endParaRPr lang="zh-CN" altLang="en-US" sz="16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spc="120"/>
                        <a:t>实时操作系统</a:t>
                      </a:r>
                      <a:endParaRPr lang="zh-CN" altLang="en-US" sz="1600" spc="120"/>
                    </a:p>
                  </a:txBody>
                  <a:tcPr marL="177800" marR="177800" marT="66675" marB="66675" anchor="ctr" anchorCtr="0"/>
                </a:tc>
              </a:tr>
              <a:tr h="4184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1" spc="120"/>
                        <a:t>MMU</a:t>
                      </a:r>
                      <a:endParaRPr lang="en-US" altLang="zh-CN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>
                          <a:solidFill>
                            <a:srgbClr val="00B050"/>
                          </a:solidFill>
                        </a:rPr>
                        <a:t>✔</a:t>
                      </a:r>
                      <a:endParaRPr lang="zh-CN" altLang="en-US" sz="1400" b="1" spc="120">
                        <a:solidFill>
                          <a:srgbClr val="00B050"/>
                        </a:solidFill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>
                          <a:solidFill>
                            <a:srgbClr val="FF0000"/>
                          </a:solidFill>
                        </a:rPr>
                        <a:t>✘</a:t>
                      </a:r>
                      <a:endParaRPr lang="zh-CN" altLang="en-US" sz="1400" b="1" spc="120">
                        <a:solidFill>
                          <a:srgbClr val="FF0000"/>
                        </a:solidFill>
                      </a:endParaRPr>
                    </a:p>
                  </a:txBody>
                  <a:tcPr marL="177800" marR="177800" marT="66675" marB="66675" anchor="ctr" anchorCtr="0"/>
                </a:tc>
              </a:tr>
              <a:tr h="4184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进程数量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多进程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单进程（</a:t>
                      </a:r>
                      <a:r>
                        <a:rPr lang="en-US" altLang="zh-CN" sz="1400" spc="120"/>
                        <a:t>main</a:t>
                      </a:r>
                      <a:r>
                        <a:rPr lang="zh-CN" altLang="en-US" sz="1400" spc="120"/>
                        <a:t>函数）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  <a:tr h="41973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任务级别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进程级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线程级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  <a:tr h="4184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任务切换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进程切换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线程切换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  <a:tr h="4184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应用</a:t>
                      </a:r>
                      <a:r>
                        <a:rPr lang="zh-CN" altLang="en-US" sz="1400" b="1" spc="120">
                          <a:sym typeface="+mn-ea"/>
                        </a:rPr>
                        <a:t>场景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ym typeface="+mn-ea"/>
                        </a:rPr>
                        <a:t>PC</a:t>
                      </a:r>
                      <a:r>
                        <a:rPr lang="zh-CN" altLang="en-US" sz="1400" spc="120">
                          <a:sym typeface="+mn-ea"/>
                        </a:rPr>
                        <a:t>、服务端、上位机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>
                          <a:sym typeface="+mn-ea"/>
                        </a:rPr>
                        <a:t>终端设备，实时控制现场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  <a:tr h="41973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侧重点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>
                          <a:sym typeface="+mn-ea"/>
                        </a:rPr>
                        <a:t>人机交互、</a:t>
                      </a:r>
                      <a:r>
                        <a:rPr lang="zh-CN" altLang="en-US" sz="1400" spc="120">
                          <a:sym typeface="+mn-ea"/>
                        </a:rPr>
                        <a:t>用户体验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实时控制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  <a:tr h="4184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主要调度方式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时间片轮转调度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抢占式调度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" name="文本框 48"/>
          <p:cNvSpPr txBox="1"/>
          <p:nvPr>
            <p:custDataLst>
              <p:tags r:id="rId1"/>
            </p:custDataLst>
          </p:nvPr>
        </p:nvSpPr>
        <p:spPr>
          <a:xfrm>
            <a:off x="572493" y="735012"/>
            <a:ext cx="4455885" cy="646331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en-US" altLang="zh-CN" sz="3300" b="1" i="0" kern="1200" cap="none" spc="150" normalizeH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RTOS分类</a:t>
            </a:r>
            <a:endParaRPr kumimoji="0" lang="en-US" altLang="zh-CN" sz="3300" b="1" i="0" kern="1200" cap="none" spc="150" normalizeH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0" name="矩形 49"/>
          <p:cNvSpPr/>
          <p:nvPr>
            <p:custDataLst>
              <p:tags r:id="rId2"/>
            </p:custDataLst>
          </p:nvPr>
        </p:nvSpPr>
        <p:spPr>
          <a:xfrm>
            <a:off x="0" y="810528"/>
            <a:ext cx="64008" cy="4953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Freeform 30"/>
          <p:cNvSpPr/>
          <p:nvPr>
            <p:custDataLst>
              <p:tags r:id="rId3"/>
            </p:custDataLst>
          </p:nvPr>
        </p:nvSpPr>
        <p:spPr bwMode="auto">
          <a:xfrm>
            <a:off x="4930636" y="2510976"/>
            <a:ext cx="3391790" cy="981898"/>
          </a:xfrm>
          <a:custGeom>
            <a:avLst/>
            <a:gdLst>
              <a:gd name="T0" fmla="*/ 134288 w 747"/>
              <a:gd name="T1" fmla="*/ 1210104 h 216"/>
              <a:gd name="T2" fmla="*/ 22381 w 747"/>
              <a:gd name="T3" fmla="*/ 1148478 h 216"/>
              <a:gd name="T4" fmla="*/ 22381 w 747"/>
              <a:gd name="T5" fmla="*/ 1025227 h 216"/>
              <a:gd name="T6" fmla="*/ 537152 w 747"/>
              <a:gd name="T7" fmla="*/ 67228 h 216"/>
              <a:gd name="T8" fmla="*/ 649058 w 747"/>
              <a:gd name="T9" fmla="*/ 0 h 216"/>
              <a:gd name="T10" fmla="*/ 4051019 w 747"/>
              <a:gd name="T11" fmla="*/ 0 h 216"/>
              <a:gd name="T12" fmla="*/ 4157331 w 747"/>
              <a:gd name="T13" fmla="*/ 61626 h 216"/>
              <a:gd name="T14" fmla="*/ 4162926 w 747"/>
              <a:gd name="T15" fmla="*/ 190479 h 216"/>
              <a:gd name="T16" fmla="*/ 3648156 w 747"/>
              <a:gd name="T17" fmla="*/ 1142876 h 216"/>
              <a:gd name="T18" fmla="*/ 3536249 w 747"/>
              <a:gd name="T19" fmla="*/ 1210104 h 216"/>
              <a:gd name="T20" fmla="*/ 134288 w 747"/>
              <a:gd name="T21" fmla="*/ 1210104 h 2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Freeform 31"/>
          <p:cNvSpPr/>
          <p:nvPr>
            <p:custDataLst>
              <p:tags r:id="rId4"/>
            </p:custDataLst>
          </p:nvPr>
        </p:nvSpPr>
        <p:spPr bwMode="auto">
          <a:xfrm>
            <a:off x="8149079" y="2510976"/>
            <a:ext cx="3390198" cy="981942"/>
          </a:xfrm>
          <a:custGeom>
            <a:avLst/>
            <a:gdLst>
              <a:gd name="T0" fmla="*/ 24 w 747"/>
              <a:gd name="T1" fmla="*/ 216 h 216"/>
              <a:gd name="T2" fmla="*/ 4 w 747"/>
              <a:gd name="T3" fmla="*/ 205 h 216"/>
              <a:gd name="T4" fmla="*/ 4 w 747"/>
              <a:gd name="T5" fmla="*/ 183 h 216"/>
              <a:gd name="T6" fmla="*/ 96 w 747"/>
              <a:gd name="T7" fmla="*/ 12 h 216"/>
              <a:gd name="T8" fmla="*/ 116 w 747"/>
              <a:gd name="T9" fmla="*/ 0 h 216"/>
              <a:gd name="T10" fmla="*/ 724 w 747"/>
              <a:gd name="T11" fmla="*/ 0 h 216"/>
              <a:gd name="T12" fmla="*/ 743 w 747"/>
              <a:gd name="T13" fmla="*/ 11 h 216"/>
              <a:gd name="T14" fmla="*/ 744 w 747"/>
              <a:gd name="T15" fmla="*/ 34 h 216"/>
              <a:gd name="T16" fmla="*/ 652 w 747"/>
              <a:gd name="T17" fmla="*/ 204 h 216"/>
              <a:gd name="T18" fmla="*/ 632 w 747"/>
              <a:gd name="T19" fmla="*/ 216 h 216"/>
              <a:gd name="T20" fmla="*/ 24 w 747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/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Freeform 34"/>
          <p:cNvSpPr/>
          <p:nvPr>
            <p:custDataLst>
              <p:tags r:id="rId5"/>
            </p:custDataLst>
          </p:nvPr>
        </p:nvSpPr>
        <p:spPr bwMode="auto">
          <a:xfrm>
            <a:off x="1711797" y="2510976"/>
            <a:ext cx="3395633" cy="981898"/>
          </a:xfrm>
          <a:custGeom>
            <a:avLst/>
            <a:gdLst>
              <a:gd name="T0" fmla="*/ 134260 w 748"/>
              <a:gd name="T1" fmla="*/ 1210104 h 216"/>
              <a:gd name="T2" fmla="*/ 22377 w 748"/>
              <a:gd name="T3" fmla="*/ 1148478 h 216"/>
              <a:gd name="T4" fmla="*/ 22377 w 748"/>
              <a:gd name="T5" fmla="*/ 1025227 h 216"/>
              <a:gd name="T6" fmla="*/ 537041 w 748"/>
              <a:gd name="T7" fmla="*/ 67228 h 216"/>
              <a:gd name="T8" fmla="*/ 648925 w 748"/>
              <a:gd name="T9" fmla="*/ 0 h 216"/>
              <a:gd name="T10" fmla="*/ 4050188 w 748"/>
              <a:gd name="T11" fmla="*/ 0 h 216"/>
              <a:gd name="T12" fmla="*/ 4156477 w 748"/>
              <a:gd name="T13" fmla="*/ 61626 h 216"/>
              <a:gd name="T14" fmla="*/ 4162071 w 748"/>
              <a:gd name="T15" fmla="*/ 190479 h 216"/>
              <a:gd name="T16" fmla="*/ 3647407 w 748"/>
              <a:gd name="T17" fmla="*/ 1142876 h 216"/>
              <a:gd name="T18" fmla="*/ 3535523 w 748"/>
              <a:gd name="T19" fmla="*/ 1210104 h 216"/>
              <a:gd name="T20" fmla="*/ 134260 w 748"/>
              <a:gd name="T21" fmla="*/ 1210104 h 2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48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8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任意多边形: 形状 29"/>
          <p:cNvSpPr/>
          <p:nvPr>
            <p:custDataLst>
              <p:tags r:id="rId6"/>
            </p:custDataLst>
          </p:nvPr>
        </p:nvSpPr>
        <p:spPr bwMode="auto">
          <a:xfrm>
            <a:off x="0" y="2510976"/>
            <a:ext cx="1856784" cy="981942"/>
          </a:xfrm>
          <a:custGeom>
            <a:avLst/>
            <a:gdLst>
              <a:gd name="connsiteX0" fmla="*/ 0 w 1856784"/>
              <a:gd name="connsiteY0" fmla="*/ 0 h 981942"/>
              <a:gd name="connsiteX1" fmla="*/ 6487 w 1856784"/>
              <a:gd name="connsiteY1" fmla="*/ 0 h 981942"/>
              <a:gd name="connsiteX2" fmla="*/ 1752449 w 1856784"/>
              <a:gd name="connsiteY2" fmla="*/ 0 h 981942"/>
              <a:gd name="connsiteX3" fmla="*/ 1843176 w 1856784"/>
              <a:gd name="connsiteY3" fmla="*/ 50006 h 981942"/>
              <a:gd name="connsiteX4" fmla="*/ 1843176 w 1856784"/>
              <a:gd name="connsiteY4" fmla="*/ 154565 h 981942"/>
              <a:gd name="connsiteX5" fmla="*/ 1425834 w 1856784"/>
              <a:gd name="connsiteY5" fmla="*/ 927390 h 981942"/>
              <a:gd name="connsiteX6" fmla="*/ 1335107 w 1856784"/>
              <a:gd name="connsiteY6" fmla="*/ 981942 h 981942"/>
              <a:gd name="connsiteX7" fmla="*/ 77226 w 1856784"/>
              <a:gd name="connsiteY7" fmla="*/ 981942 h 981942"/>
              <a:gd name="connsiteX8" fmla="*/ 0 w 1856784"/>
              <a:gd name="connsiteY8" fmla="*/ 981942 h 98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6784" h="981942">
                <a:moveTo>
                  <a:pt x="0" y="0"/>
                </a:moveTo>
                <a:lnTo>
                  <a:pt x="6487" y="0"/>
                </a:lnTo>
                <a:cubicBezTo>
                  <a:pt x="127398" y="0"/>
                  <a:pt x="514315" y="0"/>
                  <a:pt x="1752449" y="0"/>
                </a:cubicBezTo>
                <a:cubicBezTo>
                  <a:pt x="1788740" y="0"/>
                  <a:pt x="1825030" y="22730"/>
                  <a:pt x="1843176" y="50006"/>
                </a:cubicBezTo>
                <a:cubicBezTo>
                  <a:pt x="1861321" y="81829"/>
                  <a:pt x="1861321" y="122743"/>
                  <a:pt x="1843176" y="154565"/>
                </a:cubicBezTo>
                <a:cubicBezTo>
                  <a:pt x="1843176" y="154565"/>
                  <a:pt x="1843176" y="154565"/>
                  <a:pt x="1425834" y="927390"/>
                </a:cubicBezTo>
                <a:cubicBezTo>
                  <a:pt x="1407688" y="963758"/>
                  <a:pt x="1375934" y="981942"/>
                  <a:pt x="1335107" y="981942"/>
                </a:cubicBezTo>
                <a:cubicBezTo>
                  <a:pt x="1335107" y="981942"/>
                  <a:pt x="1335107" y="981942"/>
                  <a:pt x="77226" y="981942"/>
                </a:cubicBezTo>
                <a:lnTo>
                  <a:pt x="0" y="981942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</p:spPr>
        <p:txBody>
          <a:bodyPr wrap="square">
            <a:noAutofit/>
          </a:bodyPr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任意多边形: 形状 30"/>
          <p:cNvSpPr/>
          <p:nvPr>
            <p:custDataLst>
              <p:tags r:id="rId7"/>
            </p:custDataLst>
          </p:nvPr>
        </p:nvSpPr>
        <p:spPr bwMode="auto">
          <a:xfrm rot="10800000">
            <a:off x="10335215" y="4818088"/>
            <a:ext cx="1856785" cy="981943"/>
          </a:xfrm>
          <a:custGeom>
            <a:avLst/>
            <a:gdLst>
              <a:gd name="connsiteX0" fmla="*/ 1335108 w 1856785"/>
              <a:gd name="connsiteY0" fmla="*/ 981943 h 981943"/>
              <a:gd name="connsiteX1" fmla="*/ 77226 w 1856785"/>
              <a:gd name="connsiteY1" fmla="*/ 981943 h 981943"/>
              <a:gd name="connsiteX2" fmla="*/ 0 w 1856785"/>
              <a:gd name="connsiteY2" fmla="*/ 981943 h 981943"/>
              <a:gd name="connsiteX3" fmla="*/ 0 w 1856785"/>
              <a:gd name="connsiteY3" fmla="*/ 0 h 981943"/>
              <a:gd name="connsiteX4" fmla="*/ 6487 w 1856785"/>
              <a:gd name="connsiteY4" fmla="*/ 0 h 981943"/>
              <a:gd name="connsiteX5" fmla="*/ 1752450 w 1856785"/>
              <a:gd name="connsiteY5" fmla="*/ 0 h 981943"/>
              <a:gd name="connsiteX6" fmla="*/ 1843177 w 1856785"/>
              <a:gd name="connsiteY6" fmla="*/ 50007 h 981943"/>
              <a:gd name="connsiteX7" fmla="*/ 1843177 w 1856785"/>
              <a:gd name="connsiteY7" fmla="*/ 154565 h 981943"/>
              <a:gd name="connsiteX8" fmla="*/ 1425834 w 1856785"/>
              <a:gd name="connsiteY8" fmla="*/ 927391 h 981943"/>
              <a:gd name="connsiteX9" fmla="*/ 1335108 w 1856785"/>
              <a:gd name="connsiteY9" fmla="*/ 981943 h 9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56785" h="981943">
                <a:moveTo>
                  <a:pt x="1335108" y="981943"/>
                </a:moveTo>
                <a:cubicBezTo>
                  <a:pt x="1335108" y="981943"/>
                  <a:pt x="1335108" y="981943"/>
                  <a:pt x="77226" y="981943"/>
                </a:cubicBezTo>
                <a:lnTo>
                  <a:pt x="0" y="981943"/>
                </a:lnTo>
                <a:lnTo>
                  <a:pt x="0" y="0"/>
                </a:lnTo>
                <a:lnTo>
                  <a:pt x="6487" y="0"/>
                </a:lnTo>
                <a:cubicBezTo>
                  <a:pt x="127398" y="0"/>
                  <a:pt x="514315" y="0"/>
                  <a:pt x="1752450" y="0"/>
                </a:cubicBezTo>
                <a:cubicBezTo>
                  <a:pt x="1788741" y="0"/>
                  <a:pt x="1825031" y="22730"/>
                  <a:pt x="1843177" y="50007"/>
                </a:cubicBezTo>
                <a:cubicBezTo>
                  <a:pt x="1861322" y="81829"/>
                  <a:pt x="1861322" y="122743"/>
                  <a:pt x="1843177" y="154565"/>
                </a:cubicBezTo>
                <a:cubicBezTo>
                  <a:pt x="1843177" y="154565"/>
                  <a:pt x="1843177" y="154565"/>
                  <a:pt x="1425834" y="927391"/>
                </a:cubicBezTo>
                <a:cubicBezTo>
                  <a:pt x="1407689" y="963759"/>
                  <a:pt x="1375935" y="981943"/>
                  <a:pt x="1335108" y="981943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</p:spPr>
        <p:txBody>
          <a:bodyPr wrap="square">
            <a:noAutofit/>
          </a:bodyPr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Freeform 30"/>
          <p:cNvSpPr/>
          <p:nvPr>
            <p:custDataLst>
              <p:tags r:id="rId8"/>
            </p:custDataLst>
          </p:nvPr>
        </p:nvSpPr>
        <p:spPr bwMode="auto">
          <a:xfrm>
            <a:off x="4367676" y="3664486"/>
            <a:ext cx="3391790" cy="981898"/>
          </a:xfrm>
          <a:custGeom>
            <a:avLst/>
            <a:gdLst>
              <a:gd name="T0" fmla="*/ 134288 w 747"/>
              <a:gd name="T1" fmla="*/ 1210104 h 216"/>
              <a:gd name="T2" fmla="*/ 22381 w 747"/>
              <a:gd name="T3" fmla="*/ 1148478 h 216"/>
              <a:gd name="T4" fmla="*/ 22381 w 747"/>
              <a:gd name="T5" fmla="*/ 1025227 h 216"/>
              <a:gd name="T6" fmla="*/ 537152 w 747"/>
              <a:gd name="T7" fmla="*/ 67228 h 216"/>
              <a:gd name="T8" fmla="*/ 649058 w 747"/>
              <a:gd name="T9" fmla="*/ 0 h 216"/>
              <a:gd name="T10" fmla="*/ 4051019 w 747"/>
              <a:gd name="T11" fmla="*/ 0 h 216"/>
              <a:gd name="T12" fmla="*/ 4157331 w 747"/>
              <a:gd name="T13" fmla="*/ 61626 h 216"/>
              <a:gd name="T14" fmla="*/ 4162926 w 747"/>
              <a:gd name="T15" fmla="*/ 190479 h 216"/>
              <a:gd name="T16" fmla="*/ 3648156 w 747"/>
              <a:gd name="T17" fmla="*/ 1142876 h 216"/>
              <a:gd name="T18" fmla="*/ 3536249 w 747"/>
              <a:gd name="T19" fmla="*/ 1210104 h 216"/>
              <a:gd name="T20" fmla="*/ 134288 w 747"/>
              <a:gd name="T21" fmla="*/ 1210104 h 2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Freeform 31"/>
          <p:cNvSpPr/>
          <p:nvPr>
            <p:custDataLst>
              <p:tags r:id="rId9"/>
            </p:custDataLst>
          </p:nvPr>
        </p:nvSpPr>
        <p:spPr bwMode="auto">
          <a:xfrm>
            <a:off x="7586118" y="3664486"/>
            <a:ext cx="3390198" cy="981942"/>
          </a:xfrm>
          <a:custGeom>
            <a:avLst/>
            <a:gdLst>
              <a:gd name="T0" fmla="*/ 24 w 747"/>
              <a:gd name="T1" fmla="*/ 216 h 216"/>
              <a:gd name="T2" fmla="*/ 4 w 747"/>
              <a:gd name="T3" fmla="*/ 205 h 216"/>
              <a:gd name="T4" fmla="*/ 4 w 747"/>
              <a:gd name="T5" fmla="*/ 183 h 216"/>
              <a:gd name="T6" fmla="*/ 96 w 747"/>
              <a:gd name="T7" fmla="*/ 12 h 216"/>
              <a:gd name="T8" fmla="*/ 116 w 747"/>
              <a:gd name="T9" fmla="*/ 0 h 216"/>
              <a:gd name="T10" fmla="*/ 724 w 747"/>
              <a:gd name="T11" fmla="*/ 0 h 216"/>
              <a:gd name="T12" fmla="*/ 743 w 747"/>
              <a:gd name="T13" fmla="*/ 11 h 216"/>
              <a:gd name="T14" fmla="*/ 744 w 747"/>
              <a:gd name="T15" fmla="*/ 34 h 216"/>
              <a:gd name="T16" fmla="*/ 652 w 747"/>
              <a:gd name="T17" fmla="*/ 204 h 216"/>
              <a:gd name="T18" fmla="*/ 632 w 747"/>
              <a:gd name="T19" fmla="*/ 216 h 216"/>
              <a:gd name="T20" fmla="*/ 24 w 747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/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3" name="Freeform 34"/>
          <p:cNvSpPr/>
          <p:nvPr>
            <p:custDataLst>
              <p:tags r:id="rId10"/>
            </p:custDataLst>
          </p:nvPr>
        </p:nvSpPr>
        <p:spPr bwMode="auto">
          <a:xfrm>
            <a:off x="1148837" y="3664486"/>
            <a:ext cx="3395633" cy="981898"/>
          </a:xfrm>
          <a:custGeom>
            <a:avLst/>
            <a:gdLst>
              <a:gd name="T0" fmla="*/ 134260 w 748"/>
              <a:gd name="T1" fmla="*/ 1210104 h 216"/>
              <a:gd name="T2" fmla="*/ 22377 w 748"/>
              <a:gd name="T3" fmla="*/ 1148478 h 216"/>
              <a:gd name="T4" fmla="*/ 22377 w 748"/>
              <a:gd name="T5" fmla="*/ 1025227 h 216"/>
              <a:gd name="T6" fmla="*/ 537041 w 748"/>
              <a:gd name="T7" fmla="*/ 67228 h 216"/>
              <a:gd name="T8" fmla="*/ 648925 w 748"/>
              <a:gd name="T9" fmla="*/ 0 h 216"/>
              <a:gd name="T10" fmla="*/ 4050188 w 748"/>
              <a:gd name="T11" fmla="*/ 0 h 216"/>
              <a:gd name="T12" fmla="*/ 4156477 w 748"/>
              <a:gd name="T13" fmla="*/ 61626 h 216"/>
              <a:gd name="T14" fmla="*/ 4162071 w 748"/>
              <a:gd name="T15" fmla="*/ 190479 h 216"/>
              <a:gd name="T16" fmla="*/ 3647407 w 748"/>
              <a:gd name="T17" fmla="*/ 1142876 h 216"/>
              <a:gd name="T18" fmla="*/ 3535523 w 748"/>
              <a:gd name="T19" fmla="*/ 1210104 h 216"/>
              <a:gd name="T20" fmla="*/ 134260 w 748"/>
              <a:gd name="T21" fmla="*/ 1210104 h 2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48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8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H="1">
            <a:off x="11260455" y="955675"/>
            <a:ext cx="358775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Line 17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H="1">
            <a:off x="11454130" y="1070610"/>
            <a:ext cx="165735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Line 18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>
            <a:off x="11362055" y="1185545"/>
            <a:ext cx="257810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2217051" y="2678735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硬实时 / 软实时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5"/>
            </p:custDataLst>
          </p:nvPr>
        </p:nvSpPr>
        <p:spPr>
          <a:xfrm>
            <a:off x="5463160" y="2678735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微内核 / 宏内核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8676000" y="2690471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通用 / 专用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8117507" y="3834503"/>
            <a:ext cx="2327419" cy="653409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lang="zh-CN" altLang="en-US" sz="1400" i="1" spc="15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免费 / 收费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4899861" y="3834503"/>
            <a:ext cx="2327419" cy="653409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lang="zh-CN" altLang="en-US" sz="1400" i="1" spc="15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开源 / 闭源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9"/>
            </p:custDataLst>
          </p:nvPr>
        </p:nvSpPr>
        <p:spPr>
          <a:xfrm>
            <a:off x="1711797" y="3839913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国外</a:t>
            </a:r>
            <a:r>
              <a:rPr kumimoji="0" lang="en-US" altLang="zh-CN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 / </a:t>
            </a: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国产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9" name="Freeform 31"/>
          <p:cNvSpPr/>
          <p:nvPr>
            <p:custDataLst>
              <p:tags r:id="rId20"/>
            </p:custDataLst>
          </p:nvPr>
        </p:nvSpPr>
        <p:spPr bwMode="auto">
          <a:xfrm rot="10800000">
            <a:off x="572713" y="4817453"/>
            <a:ext cx="3390198" cy="981943"/>
          </a:xfrm>
          <a:custGeom>
            <a:avLst/>
            <a:gdLst>
              <a:gd name="T0" fmla="*/ 24 w 747"/>
              <a:gd name="T1" fmla="*/ 216 h 216"/>
              <a:gd name="T2" fmla="*/ 4 w 747"/>
              <a:gd name="T3" fmla="*/ 205 h 216"/>
              <a:gd name="T4" fmla="*/ 4 w 747"/>
              <a:gd name="T5" fmla="*/ 183 h 216"/>
              <a:gd name="T6" fmla="*/ 96 w 747"/>
              <a:gd name="T7" fmla="*/ 12 h 216"/>
              <a:gd name="T8" fmla="*/ 116 w 747"/>
              <a:gd name="T9" fmla="*/ 0 h 216"/>
              <a:gd name="T10" fmla="*/ 724 w 747"/>
              <a:gd name="T11" fmla="*/ 0 h 216"/>
              <a:gd name="T12" fmla="*/ 743 w 747"/>
              <a:gd name="T13" fmla="*/ 11 h 216"/>
              <a:gd name="T14" fmla="*/ 744 w 747"/>
              <a:gd name="T15" fmla="*/ 34 h 216"/>
              <a:gd name="T16" fmla="*/ 652 w 747"/>
              <a:gd name="T17" fmla="*/ 204 h 216"/>
              <a:gd name="T18" fmla="*/ 632 w 747"/>
              <a:gd name="T19" fmla="*/ 216 h 216"/>
              <a:gd name="T20" fmla="*/ 24 w 747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/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1"/>
            </p:custDataLst>
          </p:nvPr>
        </p:nvSpPr>
        <p:spPr>
          <a:xfrm>
            <a:off x="1068827" y="4985258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lang="zh-CN" altLang="en-US" sz="1400" i="1" spc="15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物联网RTOS？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任意多边形: 形状 30"/>
          <p:cNvSpPr/>
          <p:nvPr>
            <p:custDataLst>
              <p:tags r:id="rId22"/>
            </p:custDataLst>
          </p:nvPr>
        </p:nvSpPr>
        <p:spPr bwMode="auto">
          <a:xfrm rot="10800000">
            <a:off x="10240600" y="4817453"/>
            <a:ext cx="1856785" cy="981943"/>
          </a:xfrm>
          <a:custGeom>
            <a:avLst/>
            <a:gdLst>
              <a:gd name="connsiteX0" fmla="*/ 1335108 w 1856785"/>
              <a:gd name="connsiteY0" fmla="*/ 981943 h 981943"/>
              <a:gd name="connsiteX1" fmla="*/ 77226 w 1856785"/>
              <a:gd name="connsiteY1" fmla="*/ 981943 h 981943"/>
              <a:gd name="connsiteX2" fmla="*/ 0 w 1856785"/>
              <a:gd name="connsiteY2" fmla="*/ 981943 h 981943"/>
              <a:gd name="connsiteX3" fmla="*/ 0 w 1856785"/>
              <a:gd name="connsiteY3" fmla="*/ 0 h 981943"/>
              <a:gd name="connsiteX4" fmla="*/ 6487 w 1856785"/>
              <a:gd name="connsiteY4" fmla="*/ 0 h 981943"/>
              <a:gd name="connsiteX5" fmla="*/ 1752450 w 1856785"/>
              <a:gd name="connsiteY5" fmla="*/ 0 h 981943"/>
              <a:gd name="connsiteX6" fmla="*/ 1843177 w 1856785"/>
              <a:gd name="connsiteY6" fmla="*/ 50007 h 981943"/>
              <a:gd name="connsiteX7" fmla="*/ 1843177 w 1856785"/>
              <a:gd name="connsiteY7" fmla="*/ 154565 h 981943"/>
              <a:gd name="connsiteX8" fmla="*/ 1425834 w 1856785"/>
              <a:gd name="connsiteY8" fmla="*/ 927391 h 981943"/>
              <a:gd name="connsiteX9" fmla="*/ 1335108 w 1856785"/>
              <a:gd name="connsiteY9" fmla="*/ 981943 h 9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56785" h="981943">
                <a:moveTo>
                  <a:pt x="1335108" y="981943"/>
                </a:moveTo>
                <a:cubicBezTo>
                  <a:pt x="1335108" y="981943"/>
                  <a:pt x="1335108" y="981943"/>
                  <a:pt x="77226" y="981943"/>
                </a:cubicBezTo>
                <a:lnTo>
                  <a:pt x="0" y="981943"/>
                </a:lnTo>
                <a:lnTo>
                  <a:pt x="0" y="0"/>
                </a:lnTo>
                <a:lnTo>
                  <a:pt x="6487" y="0"/>
                </a:lnTo>
                <a:cubicBezTo>
                  <a:pt x="127398" y="0"/>
                  <a:pt x="514315" y="0"/>
                  <a:pt x="1752450" y="0"/>
                </a:cubicBezTo>
                <a:cubicBezTo>
                  <a:pt x="1788741" y="0"/>
                  <a:pt x="1825031" y="22730"/>
                  <a:pt x="1843177" y="50007"/>
                </a:cubicBezTo>
                <a:cubicBezTo>
                  <a:pt x="1861322" y="81829"/>
                  <a:pt x="1861322" y="122743"/>
                  <a:pt x="1843177" y="154565"/>
                </a:cubicBezTo>
                <a:cubicBezTo>
                  <a:pt x="1843177" y="154565"/>
                  <a:pt x="1843177" y="154565"/>
                  <a:pt x="1425834" y="927391"/>
                </a:cubicBezTo>
                <a:cubicBezTo>
                  <a:pt x="1407689" y="963759"/>
                  <a:pt x="1375935" y="981943"/>
                  <a:pt x="1335108" y="981943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</p:spPr>
        <p:txBody>
          <a:bodyPr wrap="square">
            <a:noAutofit/>
          </a:bodyPr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Freeform 31"/>
          <p:cNvSpPr/>
          <p:nvPr>
            <p:custDataLst>
              <p:tags r:id="rId23"/>
            </p:custDataLst>
          </p:nvPr>
        </p:nvSpPr>
        <p:spPr bwMode="auto">
          <a:xfrm rot="10800000">
            <a:off x="3801688" y="4817453"/>
            <a:ext cx="3390198" cy="981943"/>
          </a:xfrm>
          <a:custGeom>
            <a:avLst/>
            <a:gdLst>
              <a:gd name="T0" fmla="*/ 24 w 747"/>
              <a:gd name="T1" fmla="*/ 216 h 216"/>
              <a:gd name="T2" fmla="*/ 4 w 747"/>
              <a:gd name="T3" fmla="*/ 205 h 216"/>
              <a:gd name="T4" fmla="*/ 4 w 747"/>
              <a:gd name="T5" fmla="*/ 183 h 216"/>
              <a:gd name="T6" fmla="*/ 96 w 747"/>
              <a:gd name="T7" fmla="*/ 12 h 216"/>
              <a:gd name="T8" fmla="*/ 116 w 747"/>
              <a:gd name="T9" fmla="*/ 0 h 216"/>
              <a:gd name="T10" fmla="*/ 724 w 747"/>
              <a:gd name="T11" fmla="*/ 0 h 216"/>
              <a:gd name="T12" fmla="*/ 743 w 747"/>
              <a:gd name="T13" fmla="*/ 11 h 216"/>
              <a:gd name="T14" fmla="*/ 744 w 747"/>
              <a:gd name="T15" fmla="*/ 34 h 216"/>
              <a:gd name="T16" fmla="*/ 652 w 747"/>
              <a:gd name="T17" fmla="*/ 204 h 216"/>
              <a:gd name="T18" fmla="*/ 632 w 747"/>
              <a:gd name="T19" fmla="*/ 216 h 216"/>
              <a:gd name="T20" fmla="*/ 24 w 747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/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24"/>
            </p:custDataLst>
          </p:nvPr>
        </p:nvSpPr>
        <p:spPr>
          <a:xfrm>
            <a:off x="4297802" y="4985258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零中断延迟RTOS？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  <p:custDataLst>
      <p:tags r:id="rId2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" y="392916"/>
            <a:ext cx="7112000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1558642"/>
            <a:ext cx="12192000" cy="4941280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59154" y="494578"/>
            <a:ext cx="6526438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RTOS优势</a:t>
            </a:r>
            <a:endParaRPr lang="en-US" altLang="zh-CN" sz="32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396388" y="1627151"/>
            <a:ext cx="5336460" cy="4804262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600" b="1" spc="150">
                <a:solidFill>
                  <a:sysClr val="window" lastClr="FFFFFF"/>
                </a:solidFill>
                <a:sym typeface="+mn-ea"/>
              </a:rPr>
              <a:t>运行周期各异</a:t>
            </a:r>
            <a:br>
              <a:rPr lang="zh-CN" altLang="en-US" sz="1600" spc="150">
                <a:solidFill>
                  <a:sysClr val="window" lastClr="FFFFFF"/>
                </a:solidFill>
                <a:sym typeface="+mn-ea"/>
              </a:rPr>
            </a:br>
            <a:r>
              <a:rPr lang="zh-CN" altLang="en-US" sz="1600" spc="150">
                <a:solidFill>
                  <a:sysClr val="window" lastClr="FFFFFF"/>
                </a:solidFill>
                <a:sym typeface="+mn-ea"/>
              </a:rPr>
              <a:t>各任务的运行周期可根据各任务的技术要求随意调整和</a:t>
            </a:r>
            <a:r>
              <a:rPr lang="zh-CN" altLang="en-US" sz="1600" spc="150">
                <a:solidFill>
                  <a:sysClr val="window" lastClr="FFFFFF"/>
                </a:solidFill>
                <a:sym typeface="+mn-ea"/>
              </a:rPr>
              <a:t>修改。</a:t>
            </a:r>
            <a:endParaRPr lang="zh-CN" altLang="en-US" sz="16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6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6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功能模块化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按功能划分为不同的模块（任务），实现模块内高内聚，模块间低耦合，并采用线程通信工具实现行为同步、资源同步、消息传递。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sym typeface="+mn-ea"/>
              </a:rPr>
              <a:t>1</a:t>
            </a:r>
            <a:r>
              <a:rPr lang="zh-CN" altLang="en-US" sz="1600" spc="150" dirty="0">
                <a:solidFill>
                  <a:sysClr val="window" lastClr="FFFFFF"/>
                </a:solidFill>
                <a:sym typeface="+mn-ea"/>
              </a:rPr>
              <a:t>、一个模块的崩溃不会导致整个系统崩溃。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、代码重用，避免重复造轮子，提高开发效率。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、模块间低耦合，降低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了开发难度。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4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、便于功能的调整及修改，避免牵一发动全身。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、便于部署更多的开发人员，协作开发项目。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6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、便于调试及验证。</a:t>
            </a:r>
            <a:endParaRPr lang="zh-CN" altLang="en-US" sz="16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59153" y="1627151"/>
            <a:ext cx="5336461" cy="4804263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1600" b="1">
                <a:solidFill>
                  <a:schemeClr val="bg1"/>
                </a:solidFill>
                <a:sym typeface="+mn-ea"/>
              </a:rPr>
              <a:t>实时性</a:t>
            </a:r>
            <a:br>
              <a:rPr lang="zh-CN" altLang="en-US" sz="1600" b="1">
                <a:solidFill>
                  <a:schemeClr val="bg1"/>
                </a:solidFill>
                <a:sym typeface="+mn-ea"/>
              </a:rPr>
            </a:br>
            <a:r>
              <a:rPr lang="zh-CN" altLang="en-US" sz="16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实时性是RTOS的核心根本优势，实现对紧急事件的优先处理。</a:t>
            </a:r>
            <a:br>
              <a:rPr lang="zh-CN" altLang="en-US" sz="16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事实上，RTOS是通过牺牲整体的运行效率，来换取整体的实时性（任务按优先级实行抢占式调度）。内核服务、任务调度等都要花费不少时间，所以，引入了RTOS以后，CPU执行的指令不但没有减少，反而还增加了不少，降低了整体的运行效率，但同时却换取了对紧急事件的优先处理。简单来说，如果项目中需要处理的事务比较多，</a:t>
            </a:r>
            <a:r>
              <a:rPr lang="zh-CN" altLang="en-US" sz="16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在裸机框架</a:t>
            </a:r>
            <a:r>
              <a:rPr lang="zh-CN" altLang="en-US" sz="16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中轮询处理事务的周期比较长，同时又有多个紧急事件需要处理（一但发生希望能够立即得到处理），正是RTOS大显身手的时候。</a:t>
            </a:r>
            <a:endParaRPr lang="zh-CN" altLang="en-US" sz="16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SzPct val="100000"/>
              <a:buFont typeface="Wingdings" panose="05000000000000000000" pitchFamily="2" charset="2"/>
              <a:buChar char="l"/>
            </a:pPr>
            <a:endParaRPr lang="zh-CN" altLang="en-US" sz="16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6106633" y="2764465"/>
            <a:ext cx="0" cy="2317898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dashDot"/>
            <a:miter lim="800000"/>
          </a:ln>
          <a:effectLst/>
        </p:spPr>
      </p:cxn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268054" y="392916"/>
            <a:ext cx="176691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0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1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2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1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1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1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2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2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3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4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BEAUTIFY_FLAG" val="#wm#"/>
  <p:tag name="KSO_WM_TEMPLATE_CATEGORY" val="custom"/>
  <p:tag name="KSO_WM_TEMPLATE_INDEX" val="20181822"/>
</p:tagLst>
</file>

<file path=ppt/tags/tag149.xml><?xml version="1.0" encoding="utf-8"?>
<p:tagLst xmlns:p="http://schemas.openxmlformats.org/presentationml/2006/main"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BEAUTIFY_FLAG" val="#wm#"/>
  <p:tag name="KSO_WM_TEMPLATE_CATEGORY" val="custom"/>
  <p:tag name="KSO_WM_TEMPLATE_INDEX" val="2018182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1078_1"/>
  <p:tag name="KSO_WM_TEMPLATE_CATEGORY" val="custom"/>
  <p:tag name="KSO_WM_TEMPLATE_INDEX" val="20181822"/>
  <p:tag name="KSO_WM_TEMPLATE_SUBCATEGORY" val="0"/>
  <p:tag name="KSO_WM_TEMPLATE_THUMBS_INDEX" val="1、8、11、15、21、24、25、28、33、34"/>
  <p:tag name="KSO_WM_TEMPLATE_MASTER_TYPE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67_1*i*1"/>
  <p:tag name="KSO_WM_TEMPLATE_CATEGORY" val="diagram"/>
  <p:tag name="KSO_WM_TEMPLATE_INDEX" val="20203667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67_1*i*2"/>
  <p:tag name="KSO_WM_TEMPLATE_CATEGORY" val="diagram"/>
  <p:tag name="KSO_WM_TEMPLATE_INDEX" val="20203667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67_1*i*3"/>
  <p:tag name="KSO_WM_TEMPLATE_CATEGORY" val="diagram"/>
  <p:tag name="KSO_WM_TEMPLATE_INDEX" val="20203667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67_1*a*1"/>
  <p:tag name="KSO_WM_TEMPLATE_CATEGORY" val="diagram"/>
  <p:tag name="KSO_WM_TEMPLATE_INDEX" val="20203667"/>
  <p:tag name="KSO_WM_UNIT_LAYERLEVEL" val="1"/>
  <p:tag name="KSO_WM_TAG_VERSION" val="1.0"/>
  <p:tag name="KSO_WM_BEAUTIFY_FLAG" val="#wm#"/>
  <p:tag name="KSO_WM_UNIT_PRESET_TEXT" val="单击此处添加大标题内容"/>
</p:tagLst>
</file>

<file path=ppt/tags/tag158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67_1*f*1"/>
  <p:tag name="KSO_WM_TEMPLATE_CATEGORY" val="diagram"/>
  <p:tag name="KSO_WM_TEMPLATE_INDEX" val="20203667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</p:tagLst>
</file>

<file path=ppt/tags/tag159.xml><?xml version="1.0" encoding="utf-8"?>
<p:tagLst xmlns:p="http://schemas.openxmlformats.org/presentationml/2006/main">
  <p:tag name="KSO_WM_SLIDE_ID" val="diagram20203667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40"/>
  <p:tag name="KSO_WM_SLIDE_POSITION" val="0*0"/>
  <p:tag name="KSO_WM_TAG_VERSION" val="1.0"/>
  <p:tag name="KSO_WM_BEAUTIFY_FLAG" val="#wm#"/>
  <p:tag name="KSO_WM_TEMPLATE_CATEGORY" val="diagram"/>
  <p:tag name="KSO_WM_TEMPLATE_INDEX" val="20203667"/>
  <p:tag name="KSO_WM_SLIDE_LAYOUT" val="a_f"/>
  <p:tag name="KSO_WM_SLIDE_LAYOUT_CNT" val="1_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10_1*i*2"/>
  <p:tag name="KSO_WM_TEMPLATE_CATEGORY" val="diagram"/>
  <p:tag name="KSO_WM_TEMPLATE_INDEX" val="20205110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10_1*i*5"/>
  <p:tag name="KSO_WM_TEMPLATE_CATEGORY" val="diagram"/>
  <p:tag name="KSO_WM_TEMPLATE_INDEX" val="20205110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110_1*i*6"/>
  <p:tag name="KSO_WM_TEMPLATE_CATEGORY" val="diagram"/>
  <p:tag name="KSO_WM_TEMPLATE_INDEX" val="20205110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单击此处可添加大标题内容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10_1*a*1"/>
  <p:tag name="KSO_WM_TEMPLATE_CATEGORY" val="diagram"/>
  <p:tag name="KSO_WM_TEMPLATE_INDEX" val="20205110"/>
  <p:tag name="KSO_WM_UNIT_LAYERLEVEL" val="1"/>
  <p:tag name="KSO_WM_TAG_VERSION" val="1.0"/>
  <p:tag name="KSO_WM_BEAUTIFY_FLAG" val="#wm#"/>
  <p:tag name="KSO_WM_UNIT_ISNUMDGMTITLE" val="0"/>
</p:tagLst>
</file>

<file path=ppt/tags/tag16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5110_1*f*2"/>
  <p:tag name="KSO_WM_TEMPLATE_CATEGORY" val="diagram"/>
  <p:tag name="KSO_WM_TEMPLATE_INDEX" val="20205110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</p:tagLst>
</file>

<file path=ppt/tags/tag16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10_1*f*1"/>
  <p:tag name="KSO_WM_TEMPLATE_CATEGORY" val="diagram"/>
  <p:tag name="KSO_WM_TEMPLATE_INDEX" val="20205110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10_1*i*4"/>
  <p:tag name="KSO_WM_TEMPLATE_CATEGORY" val="diagram"/>
  <p:tag name="KSO_WM_TEMPLATE_INDEX" val="20205110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10_1*i*5"/>
  <p:tag name="KSO_WM_TEMPLATE_CATEGORY" val="diagram"/>
  <p:tag name="KSO_WM_TEMPLATE_INDEX" val="20205110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ID" val="diagram20205110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5110"/>
  <p:tag name="KSO_WM_SLIDE_LAYOUT" val="a_f"/>
  <p:tag name="KSO_WM_SLIDE_LAYOUT_CNT" val="1_2"/>
  <p:tag name="KSO_WM_SLIDE_TYPE" val="text"/>
  <p:tag name="KSO_WM_SLIDE_SUBTYPE" val="pureTxt"/>
  <p:tag name="KSO_WM_SLIDE_SIZE" val="934*476"/>
  <p:tag name="KSO_WM_SLIDE_POSITION" val="0*30"/>
</p:tagLst>
</file>

<file path=ppt/tags/tag169.xml><?xml version="1.0" encoding="utf-8"?>
<p:tagLst xmlns:p="http://schemas.openxmlformats.org/presentationml/2006/main">
  <p:tag name="KSO_WM_TEMPLATE_CATEGORY" val="custom"/>
  <p:tag name="KSO_WM_TEMPLATE_INDEX" val="20181822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请输入章节标题"/>
  <p:tag name="KSO_WM_UNIT_ID" val="custom20181822_11*a*1"/>
  <p:tag name="KSO_WM_UNIT_NOCLEAR" val="0"/>
  <p:tag name="KSO_WM_UNIT_DIAGRAM_ISNUMVISUAL" val="0"/>
  <p:tag name="KSO_WM_UNIT_DIAGRAM_ISREFERUNIT" val="0"/>
  <p:tag name="KSO_WM_UNIT_ISNUMDGMTITLE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TEMPLATE_CATEGORY" val="custom"/>
  <p:tag name="KSO_WM_TEMPLATE_INDEX" val="20181822"/>
  <p:tag name="KSO_WM_UNIT_TYPE" val="e"/>
  <p:tag name="KSO_WM_UNIT_INDEX" val="1"/>
  <p:tag name="KSO_WM_UNIT_LAYERLEVEL" val="1"/>
  <p:tag name="KSO_WM_UNIT_VALUE" val="5"/>
  <p:tag name="KSO_WM_UNIT_HIGHLIGHT" val="0"/>
  <p:tag name="KSO_WM_UNIT_COMPATIBLE" val="1"/>
  <p:tag name="KSO_WM_BEAUTIFY_FLAG" val="#wm#"/>
  <p:tag name="KSO_WM_TAG_VERSION" val="1.0"/>
  <p:tag name="KSO_WM_UNIT_PRESET_TEXT" val="PART 01"/>
  <p:tag name="KSO_WM_UNIT_ID" val="custom20181822_11*e*1"/>
  <p:tag name="KSO_WM_UNIT_NOCLEAR" val="0"/>
  <p:tag name="KSO_WM_UNIT_DIAGRAM_ISNUMVISUAL" val="0"/>
  <p:tag name="KSO_WM_UNIT_DIAGRAM_ISREFERUNIT" val="0"/>
</p:tagLst>
</file>

<file path=ppt/tags/tag171.xml><?xml version="1.0" encoding="utf-8"?>
<p:tagLst xmlns:p="http://schemas.openxmlformats.org/presentationml/2006/main">
  <p:tag name="KSO_WM_TAG_VERSION" val="1.0"/>
  <p:tag name="KSO_WM_SLIDE_ITEM_CNT" val="0"/>
  <p:tag name="KSO_WM_SLIDE_LAYOUT" val="a_e"/>
  <p:tag name="KSO_WM_SLIDE_LAYOUT_CNT" val="1_1"/>
  <p:tag name="KSO_WM_SLIDE_TYPE" val="sectionTitle"/>
  <p:tag name="KSO_WM_BEAUTIFY_FLAG" val="#wm#"/>
  <p:tag name="KSO_WM_COMBINE_RELATE_SLIDE_ID" val="background20181078_11"/>
  <p:tag name="KSO_WM_TEMPLATE_CATEGORY" val="custom"/>
  <p:tag name="KSO_WM_TEMPLATE_INDEX" val="20181822"/>
  <p:tag name="KSO_WM_SLIDE_ID" val="custom20181822_11"/>
  <p:tag name="KSO_WM_SLIDE_INDEX" val="11"/>
  <p:tag name="KSO_WM_TEMPLATE_SUBCATEGORY" val="0"/>
  <p:tag name="KSO_WM_SLIDE_SUBTYPE" val="pureTxt"/>
  <p:tag name="KSO_WM_TEMPLATE_MASTER_TYPE" val="1"/>
  <p:tag name="KSO_WM_TEMPLATE_COLOR_TYPE" val="0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01661_3*i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01661_3*i*2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20201661_3*i*3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ISCONTENTSTITLE" val="1"/>
  <p:tag name="KSO_WM_UNIT_PRESET_TEXT" val="CONTENT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01661_3*a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TEXT_FILL_FORE_SCHEMECOLOR_INDEX" val="15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661_3*l_h_i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77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1661_3*l_h_f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78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1661_3*l_h_a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661_3*l_h_i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661_3*l_h_f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1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1661_3*l_h_a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661_3*l_h_i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3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1661_3*l_h_f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4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1661_3*l_h_a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1661_3*l_h_i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6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1661_3*l_h_f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7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01661_3*l_h_a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1661_3*l_i*1_1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1661_3*l_i*1_2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01661_3*l_i*1_3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91.xml><?xml version="1.0" encoding="utf-8"?>
<p:tagLst xmlns:p="http://schemas.openxmlformats.org/presentationml/2006/main">
  <p:tag name="KSO_WM_SLIDE_ID" val="diagram20201661_3"/>
  <p:tag name="KSO_WM_TEMPLATE_SUBCATEGORY" val="0"/>
  <p:tag name="KSO_WM_TEMPLATE_MASTER_TYPE" val="0"/>
  <p:tag name="KSO_WM_TEMPLATE_COLOR_TYPE" val="1"/>
  <p:tag name="KSO_WM_SLIDE_TYPE" val="contents"/>
  <p:tag name="KSO_WM_SLIDE_SUBTYPE" val="diag"/>
  <p:tag name="KSO_WM_SLIDE_ITEM_CNT" val="4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201661"/>
  <p:tag name="KSO_WM_SLIDE_LAYOUT" val="a_l"/>
  <p:tag name="KSO_WM_SLIDE_LAYOUT_CNT" val="1_1"/>
</p:tagLst>
</file>

<file path=ppt/tags/tag19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5_1*i*1"/>
  <p:tag name="KSO_WM_TEMPLATE_CATEGORY" val="diagram"/>
  <p:tag name="KSO_WM_TEMPLATE_INDEX" val="20200855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5_1*i*2"/>
  <p:tag name="KSO_WM_TEMPLATE_CATEGORY" val="diagram"/>
  <p:tag name="KSO_WM_TEMPLATE_INDEX" val="20200855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855_1*i*3"/>
  <p:tag name="KSO_WM_TEMPLATE_CATEGORY" val="diagram"/>
  <p:tag name="KSO_WM_TEMPLATE_INDEX" val="20200855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ISCONTENTSTITLE" val="0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5_1*a*1"/>
  <p:tag name="KSO_WM_TEMPLATE_CATEGORY" val="diagram"/>
  <p:tag name="KSO_WM_TEMPLATE_INDEX" val="20200855"/>
  <p:tag name="KSO_WM_UNIT_LAYERLEVEL" val="1"/>
  <p:tag name="KSO_WM_TAG_VERSION" val="1.0"/>
  <p:tag name="KSO_WM_BEAUTIFY_FLAG" val="#wm#"/>
  <p:tag name="KSO_WM_UNIT_PRESET_TEXT" val="添加标题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5_1*i*5"/>
  <p:tag name="KSO_WM_TEMPLATE_CATEGORY" val="diagram"/>
  <p:tag name="KSO_WM_TEMPLATE_INDEX" val="20200855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0855_1*i*6"/>
  <p:tag name="KSO_WM_TEMPLATE_CATEGORY" val="diagram"/>
  <p:tag name="KSO_WM_TEMPLATE_INDEX" val="20200855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NOCLEAR" val="0"/>
  <p:tag name="KSO_WM_UNIT_VALUE" val="76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5_1*f*1"/>
  <p:tag name="KSO_WM_TEMPLATE_CATEGORY" val="diagram"/>
  <p:tag name="KSO_WM_TEMPLATE_INDEX" val="20200855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</p:tagLst>
</file>

<file path=ppt/tags/tag199.xml><?xml version="1.0" encoding="utf-8"?>
<p:tagLst xmlns:p="http://schemas.openxmlformats.org/presentationml/2006/main">
  <p:tag name="KSO_WM_SLIDE_ID" val="diagram20200855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60*540"/>
  <p:tag name="KSO_WM_SLIDE_POSITION" val="0*0"/>
  <p:tag name="KSO_WM_TAG_VERSION" val="1.0"/>
  <p:tag name="KSO_WM_BEAUTIFY_FLAG" val="#wm#"/>
  <p:tag name="KSO_WM_TEMPLATE_CATEGORY" val="diagram"/>
  <p:tag name="KSO_WM_TEMPLATE_INDEX" val="20200855"/>
  <p:tag name="KSO_WM_SLIDE_LAYOUT" val="a_f"/>
  <p:tag name="KSO_WM_SLIDE_LAYOUT_CNT" val="1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0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205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198929_6*a*1"/>
  <p:tag name="KSO_WM_TEMPLATE_CATEGORY" val="diagram"/>
  <p:tag name="KSO_WM_TEMPLATE_INDEX" val="20198929"/>
  <p:tag name="KSO_WM_UNIT_LAYERLEVEL" val="1"/>
  <p:tag name="KSO_WM_TAG_VERSION" val="1.0"/>
  <p:tag name="KSO_WM_BEAUTIFY_FLAG" val="#wm#"/>
  <p:tag name="KSO_WM_UNIT_PRESET_TEXT" val="红米手机参数配置"/>
  <p:tag name="KSO_WM_UNIT_TEXT_FILL_FORE_SCHEMECOLOR_INDEX" val="13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198929_6*i*1"/>
  <p:tag name="KSO_WM_TEMPLATE_CATEGORY" val="diagram"/>
  <p:tag name="KSO_WM_TEMPLATE_INDEX" val="20198929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207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2_1"/>
  <p:tag name="KSO_WM_UNIT_ID" val="diagram20198929_6*l_h_i*1_2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08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3_1"/>
  <p:tag name="KSO_WM_UNIT_ID" val="diagram20198929_6*l_h_i*1_3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09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1_1"/>
  <p:tag name="KSO_WM_UNIT_ID" val="diagram20198929_6*l_h_i*1_1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98929_6*l_i*1_1"/>
  <p:tag name="KSO_WM_TEMPLATE_CATEGORY" val="diagram"/>
  <p:tag name="KSO_WM_TEMPLATE_INDEX" val="20198929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1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98929_6*l_i*1_2"/>
  <p:tag name="KSO_WM_TEMPLATE_CATEGORY" val="diagram"/>
  <p:tag name="KSO_WM_TEMPLATE_INDEX" val="20198929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2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5_1"/>
  <p:tag name="KSO_WM_UNIT_ID" val="diagram20198929_6*l_h_i*1_5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3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6_1"/>
  <p:tag name="KSO_WM_UNIT_ID" val="diagram20198929_6*l_h_i*1_6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4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4_1"/>
  <p:tag name="KSO_WM_UNIT_ID" val="diagram20198929_6*l_h_i*1_4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20198929_6*i*3"/>
  <p:tag name="KSO_WM_TEMPLATE_CATEGORY" val="diagram"/>
  <p:tag name="KSO_WM_TEMPLATE_INDEX" val="20198929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20198929_6*i*4"/>
  <p:tag name="KSO_WM_TEMPLATE_CATEGORY" val="diagram"/>
  <p:tag name="KSO_WM_TEMPLATE_INDEX" val="20198929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20198929_6*i*5"/>
  <p:tag name="KSO_WM_TEMPLATE_CATEGORY" val="diagram"/>
  <p:tag name="KSO_WM_TEMPLATE_INDEX" val="20198929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218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8929_6*l_h_f*1_1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9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8929_6*l_h_f*1_2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98929_6*l_h_f*1_3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1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198929_6*l_h_f*1_6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2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198929_6*l_h_f*1_5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3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98929_6*l_h_f*1_4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4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7_1"/>
  <p:tag name="KSO_WM_UNIT_ID" val="diagram20198929_6*l_h_i*1_7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5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7_1"/>
  <p:tag name="KSO_WM_UNIT_ID" val="diagram20198929_6*l_h_f*1_7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6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98929_6*l_i*1_2"/>
  <p:tag name="KSO_WM_TEMPLATE_CATEGORY" val="diagram"/>
  <p:tag name="KSO_WM_TEMPLATE_INDEX" val="20198929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7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7_1"/>
  <p:tag name="KSO_WM_UNIT_ID" val="diagram20198929_6*l_h_i*1_7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8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7_1"/>
  <p:tag name="KSO_WM_UNIT_ID" val="diagram20198929_6*l_h_f*1_7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9.xml><?xml version="1.0" encoding="utf-8"?>
<p:tagLst xmlns:p="http://schemas.openxmlformats.org/presentationml/2006/main">
  <p:tag name="KSO_WM_SLIDE_ID" val="diagram20198929_6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7"/>
  <p:tag name="KSO_WM_SLIDE_INDEX" val="6"/>
  <p:tag name="KSO_WM_SLIDE_SIZE" val="960*258.981"/>
  <p:tag name="KSO_WM_SLIDE_POSITION" val="0*197.715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98929"/>
  <p:tag name="KSO_WM_SLIDE_LAYOUT" val="a_l"/>
  <p:tag name="KSO_WM_SLIDE_LAYOUT_CNT" val="1_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09_1*i*1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09_1*i*2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单击此处可添加大标题内容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09_1*a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ISNUMDGMTITLE" val="0"/>
</p:tagLst>
</file>

<file path=ppt/tags/tag23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5109_1*f*2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Click here to add the text,The text is an extract of your thoughts.In order to demonstrate the good effect of the release, please brief and elaborate your views."/>
</p:tagLst>
</file>

<file path=ppt/tags/tag23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09_1*f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09_1*i*3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09_1*i*4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SLIDE_ID" val="diagram20205109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1"/>
  <p:tag name="KSO_WM_SLIDE_POSITION" val="0*30"/>
  <p:tag name="KSO_WM_TAG_VERSION" val="1.0"/>
  <p:tag name="KSO_WM_BEAUTIFY_FLAG" val="#wm#"/>
  <p:tag name="KSO_WM_TEMPLATE_CATEGORY" val="diagram"/>
  <p:tag name="KSO_WM_TEMPLATE_INDEX" val="20205109"/>
  <p:tag name="KSO_WM_SLIDE_LAYOUT" val="a_f"/>
  <p:tag name="KSO_WM_SLIDE_LAYOUT_CNT" val="1_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635_1*i*1"/>
  <p:tag name="KSO_WM_TEMPLATE_CATEGORY" val="diagram"/>
  <p:tag name="KSO_WM_TEMPLATE_INDEX" val="20204635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635_1*i*2"/>
  <p:tag name="KSO_WM_TEMPLATE_CATEGORY" val="diagram"/>
  <p:tag name="KSO_WM_TEMPLATE_INDEX" val="20204635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635_1*i*4"/>
  <p:tag name="KSO_WM_TEMPLATE_CATEGORY" val="diagram"/>
  <p:tag name="KSO_WM_TEMPLATE_INDEX" val="20204635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ISCONTENTS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4635_1*a*1"/>
  <p:tag name="KSO_WM_TEMPLATE_CATEGORY" val="diagram"/>
  <p:tag name="KSO_WM_TEMPLATE_INDEX" val="20204635"/>
  <p:tag name="KSO_WM_UNIT_LAYERLEVEL" val="1"/>
  <p:tag name="KSO_WM_TAG_VERSION" val="1.0"/>
  <p:tag name="KSO_WM_BEAUTIFY_FLAG" val="#wm#"/>
  <p:tag name="KSO_WM_UNIT_PRESET_TEXT" val="单击此处&#13;添加标题"/>
  <p:tag name="KSO_WM_UNIT_ISNUMDGMTITLE" val="0"/>
</p:tagLst>
</file>

<file path=ppt/tags/tag242.xml><?xml version="1.0" encoding="utf-8"?>
<p:tagLst xmlns:p="http://schemas.openxmlformats.org/presentationml/2006/main">
  <p:tag name="KSO_WM_UNIT_NOCLEAR" val="0"/>
  <p:tag name="KSO_WM_UNIT_VALUE" val="3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4635_1*f*1"/>
  <p:tag name="KSO_WM_TEMPLATE_CATEGORY" val="diagram"/>
  <p:tag name="KSO_WM_TEMPLATE_INDEX" val="2020463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  <p:tag name="KSO_WM_UNIT_SUBTYPE" val="a"/>
</p:tagLst>
</file>

<file path=ppt/tags/tag243.xml><?xml version="1.0" encoding="utf-8"?>
<p:tagLst xmlns:p="http://schemas.openxmlformats.org/presentationml/2006/main">
  <p:tag name="KSO_WM_UNIT_NOCLEAR" val="0"/>
  <p:tag name="KSO_WM_UNIT_VALUE" val="3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4635_1*f*2"/>
  <p:tag name="KSO_WM_TEMPLATE_CATEGORY" val="diagram"/>
  <p:tag name="KSO_WM_TEMPLATE_INDEX" val="2020463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  <p:tag name="KSO_WM_UNIT_SUBTYPE" val="a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635_1*i*3"/>
  <p:tag name="KSO_WM_TEMPLATE_CATEGORY" val="diagram"/>
  <p:tag name="KSO_WM_TEMPLATE_INDEX" val="20204635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SLIDE_ID" val="diagram2020463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22*540"/>
  <p:tag name="KSO_WM_SLIDE_POSITION" val="0*0"/>
  <p:tag name="KSO_WM_TAG_VERSION" val="1.0"/>
  <p:tag name="KSO_WM_BEAUTIFY_FLAG" val="#wm#"/>
  <p:tag name="KSO_WM_TEMPLATE_CATEGORY" val="diagram"/>
  <p:tag name="KSO_WM_TEMPLATE_INDEX" val="20204635"/>
  <p:tag name="KSO_WM_SLIDE_LAYOUT" val="a_f"/>
  <p:tag name="KSO_WM_SLIDE_LAYOUT_CNT" val="1_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01661_5*i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01661_5*i*2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20201661_5*i*3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49.xml><?xml version="1.0" encoding="utf-8"?>
<p:tagLst xmlns:p="http://schemas.openxmlformats.org/presentationml/2006/main">
  <p:tag name="KSO_WM_UNIT_ISCONTENTSTITLE" val="1"/>
  <p:tag name="KSO_WM_UNIT_PRESET_TEXT" val="CONTENT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01661_5*a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TEXT_FILL_FORE_SCHEMECOLOR_INDEX" val="15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661_5*l_h_i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1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1661_5*l_h_f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2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1661_5*l_h_a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661_5*l_h_i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4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661_5*l_h_f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5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1661_5*l_h_a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661_5*l_h_i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7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1661_5*l_h_f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8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1661_5*l_h_a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1661_5*l_h_i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1661_5*l_h_f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1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01661_5*l_h_a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01661_5*l_h_i*1_5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3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01661_5*l_h_f*1_5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4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01661_5*l_h_a*1_5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01661_5*l_h_i*1_6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6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01661_5*l_h_f*1_6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7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20201661_5*l_h_a*1_6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1661_5*l_i*1_1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1661_5*l_i*1_2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01661_5*l_i*1_3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01661_5*l_i*1_4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01661_5*l_i*1_5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73.xml><?xml version="1.0" encoding="utf-8"?>
<p:tagLst xmlns:p="http://schemas.openxmlformats.org/presentationml/2006/main">
  <p:tag name="KSO_WM_SLIDE_ID" val="diagram20201661_5"/>
  <p:tag name="KSO_WM_TEMPLATE_SUBCATEGORY" val="0"/>
  <p:tag name="KSO_WM_TEMPLATE_MASTER_TYPE" val="0"/>
  <p:tag name="KSO_WM_TEMPLATE_COLOR_TYPE" val="1"/>
  <p:tag name="KSO_WM_SLIDE_TYPE" val="contents"/>
  <p:tag name="KSO_WM_SLIDE_SUBTYPE" val="diag"/>
  <p:tag name="KSO_WM_SLIDE_ITEM_CNT" val="6"/>
  <p:tag name="KSO_WM_SLIDE_INDEX" val="5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201661"/>
  <p:tag name="KSO_WM_SLIDE_LAYOUT" val="a_l"/>
  <p:tag name="KSO_WM_SLIDE_LAYOUT_CNT" val="1_1"/>
</p:tagLst>
</file>

<file path=ppt/tags/tag274.xml><?xml version="1.0" encoding="utf-8"?>
<p:tagLst xmlns:p="http://schemas.openxmlformats.org/presentationml/2006/main">
  <p:tag name="KSO_WM_UNIT_ISCONTENTS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170306_1*a*1"/>
  <p:tag name="KSO_WM_TEMPLATE_CATEGORY" val="diagram"/>
  <p:tag name="KSO_WM_TEMPLATE_INDEX" val="20170306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275.xml><?xml version="1.0" encoding="utf-8"?>
<p:tagLst xmlns:p="http://schemas.openxmlformats.org/presentationml/2006/main"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306_1*l_h_f*1_1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  <p:tag name="KSO_WM_UNIT_USESOURCEFORMAT_APPLY" val="1"/>
</p:tagLst>
</file>

<file path=ppt/tags/tag276.xml><?xml version="1.0" encoding="utf-8"?>
<p:tagLst xmlns:p="http://schemas.openxmlformats.org/presentationml/2006/main"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70306_1*l_h_a*1_1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70306_1*l_h_i*1_1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278.xml><?xml version="1.0" encoding="utf-8"?>
<p:tagLst xmlns:p="http://schemas.openxmlformats.org/presentationml/2006/main"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306_1*l_h_f*1_2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  <p:tag name="KSO_WM_UNIT_USESOURCEFORMAT_APPLY" val="1"/>
</p:tagLst>
</file>

<file path=ppt/tags/tag279.xml><?xml version="1.0" encoding="utf-8"?>
<p:tagLst xmlns:p="http://schemas.openxmlformats.org/presentationml/2006/main"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70306_1*l_h_a*1_2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70306_1*l_h_i*1_2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281.xml><?xml version="1.0" encoding="utf-8"?>
<p:tagLst xmlns:p="http://schemas.openxmlformats.org/presentationml/2006/main">
  <p:tag name="KSO_WM_SLIDE_ID" val="diagram20170306_1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2"/>
  <p:tag name="KSO_WM_SLIDE_INDEX" val="1"/>
  <p:tag name="KSO_WM_SLIDE_SIZE" val="721.495*238.132"/>
  <p:tag name="KSO_WM_SLIDE_POSITION" val="119.253*220.868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70306"/>
  <p:tag name="KSO_WM_SLIDE_LAYOUT" val="a_l"/>
  <p:tag name="KSO_WM_SLIDE_LAYOUT_CNT" val="1_1"/>
</p:tagLst>
</file>

<file path=ppt/tags/tag282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286.05,&quot;left&quot;:254.55,&quot;top&quot;:42.55,&quot;width&quot;:45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3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121_1*l_h_a*1_2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6"/>
  <p:tag name="KSO_WM_DIAGRAM_MAX_ITEMCNT" val="3"/>
  <p:tag name="KSO_WM_DIAGRAM_MIN_ITEMCNT" val="3"/>
  <p:tag name="KSO_WM_DIAGRAM_VIRTUALLY_FRAME" val="{&quot;height&quot;:286.05,&quot;left&quot;:254.55,&quot;top&quot;:42.55,&quot;width&quot;:451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4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121_1*l_h_a*1_3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7"/>
  <p:tag name="KSO_WM_DIAGRAM_MAX_ITEMCNT" val="3"/>
  <p:tag name="KSO_WM_DIAGRAM_MIN_ITEMCNT" val="3"/>
  <p:tag name="KSO_WM_DIAGRAM_VIRTUALLY_FRAME" val="{&quot;height&quot;:286.05,&quot;left&quot;:254.55,&quot;top&quot;:42.55,&quot;width&quot;:451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5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121_1*l_h_a*1_2_1"/>
  <p:tag name="KSO_WM_TEMPLATE_CATEGORY" val="diagram"/>
  <p:tag name="KSO_WM_TEMPLATE_INDEX" val="20231121"/>
  <p:tag name="KSO_WM_UNIT_LAYERLEVEL" val="1_1_1"/>
  <p:tag name="KSO_WM_TAG_VERSION" val="3.0"/>
  <p:tag name="KSO_WM_BEAUTIFY_FLAG" val=""/>
  <p:tag name="KSO_WM_UNIT_PRESET_TEXT" val="添加&#10;标题"/>
  <p:tag name="KSO_WM_UNIT_FILL_FORE_SCHEMECOLOR_INDEX" val="6"/>
  <p:tag name="KSO_WM_DIAGRAM_MAX_ITEMCNT" val="3"/>
  <p:tag name="KSO_WM_DIAGRAM_MIN_ITEMCNT" val="3"/>
  <p:tag name="KSO_WM_DIAGRAM_VIRTUALLY_FRAME" val="{&quot;height&quot;:117.0999984741211,&quot;width&quot;:451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6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121_1*l_h_a*1_2_1"/>
  <p:tag name="KSO_WM_TEMPLATE_CATEGORY" val="diagram"/>
  <p:tag name="KSO_WM_TEMPLATE_INDEX" val="20231121"/>
  <p:tag name="KSO_WM_UNIT_LAYERLEVEL" val="1_1_1"/>
  <p:tag name="KSO_WM_TAG_VERSION" val="3.0"/>
  <p:tag name="KSO_WM_BEAUTIFY_FLAG" val=""/>
  <p:tag name="KSO_WM_UNIT_PRESET_TEXT" val="添加&#10;标题"/>
  <p:tag name="KSO_WM_UNIT_FILL_FORE_SCHEMECOLOR_INDEX" val="6"/>
  <p:tag name="KSO_WM_DIAGRAM_MAX_ITEMCNT" val="3"/>
  <p:tag name="KSO_WM_DIAGRAM_MIN_ITEMCNT" val="3"/>
  <p:tag name="KSO_WM_DIAGRAM_VIRTUALLY_FRAME" val="{&quot;height&quot;:117.0999984741211,&quot;width&quot;:451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7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121_1*l_h_a*1_2_1"/>
  <p:tag name="KSO_WM_TEMPLATE_CATEGORY" val="diagram"/>
  <p:tag name="KSO_WM_TEMPLATE_INDEX" val="20231121"/>
  <p:tag name="KSO_WM_UNIT_LAYERLEVEL" val="1_1_1"/>
  <p:tag name="KSO_WM_TAG_VERSION" val="3.0"/>
  <p:tag name="KSO_WM_BEAUTIFY_FLAG" val=""/>
  <p:tag name="KSO_WM_UNIT_PRESET_TEXT" val="添加&#10;标题"/>
  <p:tag name="KSO_WM_UNIT_FILL_FORE_SCHEMECOLOR_INDEX" val="6"/>
  <p:tag name="KSO_WM_DIAGRAM_MAX_ITEMCNT" val="3"/>
  <p:tag name="KSO_WM_DIAGRAM_MIN_ITEMCNT" val="3"/>
  <p:tag name="KSO_WM_DIAGRAM_VIRTUALLY_FRAME" val="{&quot;height&quot;:117.0999984741211,&quot;width&quot;:451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121_1*l_h_a*1_2_1"/>
  <p:tag name="KSO_WM_TEMPLATE_CATEGORY" val="diagram"/>
  <p:tag name="KSO_WM_TEMPLATE_INDEX" val="20231121"/>
  <p:tag name="KSO_WM_UNIT_LAYERLEVEL" val="1_1_1"/>
  <p:tag name="KSO_WM_TAG_VERSION" val="3.0"/>
  <p:tag name="KSO_WM_BEAUTIFY_FLAG" val=""/>
  <p:tag name="KSO_WM_UNIT_PRESET_TEXT" val="添加&#10;标题"/>
  <p:tag name="KSO_WM_UNIT_FILL_FORE_SCHEMECOLOR_INDEX" val="6"/>
  <p:tag name="KSO_WM_DIAGRAM_MAX_ITEMCNT" val="3"/>
  <p:tag name="KSO_WM_DIAGRAM_MIN_ITEMCNT" val="3"/>
  <p:tag name="KSO_WM_DIAGRAM_VIRTUALLY_FRAME" val="{&quot;height&quot;:117.0999984741211,&quot;width&quot;:451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18_1*i*1"/>
  <p:tag name="KSO_WM_TEMPLATE_CATEGORY" val="diagram"/>
  <p:tag name="KSO_WM_TEMPLATE_INDEX" val="20205118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TEXT_PART_ID_V2" val="d-4-2"/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5118_1*b*1"/>
  <p:tag name="KSO_WM_TEMPLATE_CATEGORY" val="diagram"/>
  <p:tag name="KSO_WM_TEMPLATE_INDEX" val="20205118"/>
  <p:tag name="KSO_WM_UNIT_LAYERLEVEL" val="1"/>
  <p:tag name="KSO_WM_TAG_VERSION" val="1.0"/>
  <p:tag name="KSO_WM_BEAUTIFY_FLAG" val="#wm#"/>
  <p:tag name="KSO_WM_UNIT_PRESET_TEXT" val="Click to add a subtitle"/>
</p:tagLst>
</file>

<file path=ppt/tags/tag293.xml><?xml version="1.0" encoding="utf-8"?>
<p:tagLst xmlns:p="http://schemas.openxmlformats.org/presentationml/2006/main">
  <p:tag name="KSO_WM_UNIT_TEXT_PART_ID_V2" val="a-4-1"/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18_1*a*1"/>
  <p:tag name="KSO_WM_TEMPLATE_CATEGORY" val="diagram"/>
  <p:tag name="KSO_WM_TEMPLATE_INDEX" val="20205118"/>
  <p:tag name="KSO_WM_UNIT_LAYERLEVEL" val="1"/>
  <p:tag name="KSO_WM_TAG_VERSION" val="1.0"/>
  <p:tag name="KSO_WM_BEAUTIFY_FLAG" val="#wm#"/>
  <p:tag name="KSO_WM_UNIT_PRESET_TEXT" val="单击此处&#13;添加大标题"/>
</p:tagLst>
</file>

<file path=ppt/tags/tag294.xml><?xml version="1.0" encoding="utf-8"?>
<p:tagLst xmlns:p="http://schemas.openxmlformats.org/presentationml/2006/main">
  <p:tag name="KSO_WM_UNIT_NOCLEAR" val="0"/>
  <p:tag name="KSO_WM_UNIT_VALUE" val="6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18_1*f*1"/>
  <p:tag name="KSO_WM_TEMPLATE_CATEGORY" val="diagram"/>
  <p:tag name="KSO_WM_TEMPLATE_INDEX" val="20205118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18_1*i*2"/>
  <p:tag name="KSO_WM_TEMPLATE_CATEGORY" val="diagram"/>
  <p:tag name="KSO_WM_TEMPLATE_INDEX" val="20205118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18_1*i*3"/>
  <p:tag name="KSO_WM_TEMPLATE_CATEGORY" val="diagram"/>
  <p:tag name="KSO_WM_TEMPLATE_INDEX" val="20205118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18_1*i*5"/>
  <p:tag name="KSO_WM_TEMPLATE_CATEGORY" val="diagram"/>
  <p:tag name="KSO_WM_TEMPLATE_INDEX" val="20205118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118_1*i*6"/>
  <p:tag name="KSO_WM_TEMPLATE_CATEGORY" val="diagram"/>
  <p:tag name="KSO_WM_TEMPLATE_INDEX" val="20205118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SLIDE_ID" val="diagram2020511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40"/>
  <p:tag name="KSO_WM_SLIDE_POSITION" val="0*0"/>
  <p:tag name="KSO_WM_TAG_VERSION" val="1.0"/>
  <p:tag name="KSO_WM_BEAUTIFY_FLAG" val="#wm#"/>
  <p:tag name="KSO_WM_TEMPLATE_CATEGORY" val="diagram"/>
  <p:tag name="KSO_WM_TEMPLATE_INDEX" val="20205118"/>
  <p:tag name="KSO_WM_SLIDE_LAYOUT" val="a_b_f"/>
  <p:tag name="KSO_WM_SLIDE_LAYOUT_CNT" val="1_1_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718_1*i*1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718_1*i*2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718_1*i*3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718_1*i*4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718_1*i*5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718_1*i*6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718_1*i*7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4718_1*i*9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194718_1*i*10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PRESET_TEXT" val="单击此处添加小标题：&#13;点击此处添加正文，文字是您思想的提炼，请言简意赅的阐述您的观点。根据需要您可以酌情增减文字，以便观者可以准确的理解您所传达的完整信息，您的正文已经字字珠玑，但信息却错综复杂，需要用更多的文字来表述。&#13;但请您尽可能提炼思想的精髓。&#13;否则容易造成观者的阅读压力，适得其反。&#13;恰如其分的表达观点，往往事半功倍。&#13;否则容易造成观者的阅读压力，适得其反。"/>
  <p:tag name="KSO_WM_UNIT_TEXT_PART_ID" val="2-d"/>
  <p:tag name="KSO_WM_UNIT_TEXT_PART_SIZE" val="254.64*434.5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18_1*f*1"/>
  <p:tag name="KSO_WM_TEMPLATE_CATEGORY" val="diagram"/>
  <p:tag name="KSO_WM_TEMPLATE_INDEX" val="20194718"/>
  <p:tag name="KSO_WM_UNIT_LAYERLEVEL" val="1"/>
  <p:tag name="KSO_WM_TAG_VERSION" val="1.0"/>
  <p:tag name="KSO_WM_BEAUTIFY_FLAG" val="#wm#"/>
  <p:tag name="KSO_WM_UNIT_NOCLEAR" val="1"/>
  <p:tag name="KSO_WM_UNIT_TEXT_PART_ID_V2" val="d-2-1"/>
</p:tagLst>
</file>

<file path=ppt/tags/tag312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单击此处添加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18_1*a*1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SLIDE_ID" val="diagram20194718_1"/>
  <p:tag name="KSO_WM_TEMPLATE_SUBCATEGORY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718"/>
  <p:tag name="KSO_WM_SLIDE_LAYOUT" val="a_f"/>
  <p:tag name="KSO_WM_SLIDE_LAYOUT_CNT" val="1_1"/>
  <p:tag name="KSO_WM_SLIDE_TYPE" val="text"/>
  <p:tag name="KSO_WM_SLIDE_SUBTYPE" val="pureTxt"/>
  <p:tag name="KSO_WM_SLIDE_SIZE" val="960*539"/>
  <p:tag name="KSO_WM_SLIDE_POSITION" val="0*0"/>
  <p:tag name="KSO_WM_TEMPLATE_MASTER_TYPE" val="0"/>
  <p:tag name="KSO_WM_TEMPLATE_COLOR_TYPE" val="1"/>
</p:tagLst>
</file>

<file path=ppt/tags/tag314.xml><?xml version="1.0" encoding="utf-8"?>
<p:tagLst xmlns:p="http://schemas.openxmlformats.org/presentationml/2006/main">
  <p:tag name="KSO_WM_UNIT_COLOR_SCHEME_SHAPE_ID" val="135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730_1*i*1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COLOR_SCHEME_SHAPE_ID" val="61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730_1*i*2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COLOR_SCHEME_SHAPE_ID" val="125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730_1*i*3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COLOR_SCHEME_SHAPE_ID" val="129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730_1*i*4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COLOR_SCHEME_SHAPE_ID" val="131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730_1*i*5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COLOR_SCHEME_SHAPE_ID" val="122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730_1*i*6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LARGE_SHAPE" val="1"/>
  <p:tag name="KSO_WM_UNIT_COLOR_SCHEME_SHAPE_ID" val="8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730_1*i*7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TEXT_PART_ID_V2" val="d-2-2"/>
  <p:tag name="KSO_WM_UNIT_COLOR_SCHEME_SHAPE_ID" val="3"/>
  <p:tag name="KSO_WM_UNIT_COLOR_SCHEME_PARENT_PAGE" val="0_1"/>
  <p:tag name="KSO_WM_UNIT_PRESET_TEXT" val="单击此处可添加副标题:&#13;此处添加小标题,了最终演示发布发布的良好效&#13;点击此处添加正文，文字是您思想的提炼&#13;请尽量言简意赅的阐述您的观点&#13;为了最终演示发布的良好效果，请您尽量为&#13;了最终演示发布的良好效果，为了最&#13;单击此处可添加副标题:&#13;此处添加小标题,了最终演示发布发布的良好效&#13;点击此处添加正文，文字是您思想的提炼&#13;请尽量言简意赅的阐述您的观点&#13;为了最终演示发布的良好效果，请您尽量为&#13;了最终演示发布的良好效果，为了最"/>
  <p:tag name="KSO_WM_UNIT_NOCLEAR" val="1"/>
  <p:tag name="KSO_WM_UNIT_VALUE" val="31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30_1*f*1"/>
  <p:tag name="KSO_WM_TEMPLATE_CATEGORY" val="diagram"/>
  <p:tag name="KSO_WM_TEMPLATE_INDEX" val="20194730"/>
  <p:tag name="KSO_WM_UNIT_LAYERLEVEL" val="1"/>
  <p:tag name="KSO_WM_TAG_VERSION" val="1.0"/>
  <p:tag name="KSO_WM_BEAUTIFY_FLAG" val="#wm#"/>
  <p:tag name="KSO_WM_UNIT_SUBTYPE" val="a"/>
</p:tagLst>
</file>

<file path=ppt/tags/tag322.xml><?xml version="1.0" encoding="utf-8"?>
<p:tagLst xmlns:p="http://schemas.openxmlformats.org/presentationml/2006/main">
  <p:tag name="KSO_WM_UNIT_TEXT_PART_ID_V2" val="a-1-2"/>
  <p:tag name="KSO_WM_UNIT_COLOR_SCHEME_SHAPE_ID" val="70"/>
  <p:tag name="KSO_WM_UNIT_COLOR_SCHEME_PARENT_PAGE" val="0_1"/>
  <p:tag name="KSO_WM_UNIT_ISCONTENTS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30_1*a*1"/>
  <p:tag name="KSO_WM_TEMPLATE_CATEGORY" val="diagram"/>
  <p:tag name="KSO_WM_TEMPLATE_INDEX" val="20194730"/>
  <p:tag name="KSO_WM_UNIT_LAYERLEVEL" val="1"/>
  <p:tag name="KSO_WM_TAG_VERSION" val="1.0"/>
  <p:tag name="KSO_WM_BEAUTIFY_FLAG" val="#wm#"/>
  <p:tag name="KSO_WM_UNIT_PRESET_TEXT" val="单击此处&#13;添加大标题内容"/>
  <p:tag name="KSO_WM_UNIT_ISNUMDGMTITLE" val="0"/>
</p:tagLst>
</file>

<file path=ppt/tags/tag323.xml><?xml version="1.0" encoding="utf-8"?>
<p:tagLst xmlns:p="http://schemas.openxmlformats.org/presentationml/2006/main">
  <p:tag name="KSO_WM_SLIDE_COLORSCHEME_VERSION" val="3.2"/>
  <p:tag name="KSO_WM_SLIDE_ID" val="diagram20194730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39"/>
  <p:tag name="KSO_WM_SLIDE_POSITION" val="0*0"/>
  <p:tag name="KSO_WM_TAG_VERSION" val="1.0"/>
  <p:tag name="KSO_WM_BEAUTIFY_FLAG" val="#wm#"/>
  <p:tag name="KSO_WM_TEMPLATE_CATEGORY" val="diagram"/>
  <p:tag name="KSO_WM_TEMPLATE_INDEX" val="20194730"/>
  <p:tag name="KSO_WM_SLIDE_LAYOUT" val="a_f"/>
  <p:tag name="KSO_WM_SLIDE_LAYOUT_CNT" val="1_1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3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332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3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3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337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338.xml><?xml version="1.0" encoding="utf-8"?>
<p:tagLst xmlns:p="http://schemas.openxmlformats.org/presentationml/2006/main">
  <p:tag name="TABLE_ENDDRAG_ORIGIN_RECT" val="828*333"/>
  <p:tag name="TABLE_ENDDRAG_RECT" val="66*143*828*333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41.xml><?xml version="1.0" encoding="utf-8"?>
<p:tagLst xmlns:p="http://schemas.openxmlformats.org/presentationml/2006/main">
  <p:tag name="commondata" val="eyJoZGlkIjoiNTdiNmNiYTczYmZhNDAwMmU3NzU1ZDYxMzgyZWY1MTkifQ=="/>
  <p:tag name="resource_record_key" val="{&quot;13&quot;:[4721934,4364974],&quot;65&quot;:[20182960],&quot;70&quot;:[3312359,3317056,3312361,3317082,3313650]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2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5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6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8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9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20181822">
      <a:dk1>
        <a:srgbClr val="000000"/>
      </a:dk1>
      <a:lt1>
        <a:srgbClr val="FFFFFF"/>
      </a:lt1>
      <a:dk2>
        <a:srgbClr val="262626"/>
      </a:dk2>
      <a:lt2>
        <a:srgbClr val="454545"/>
      </a:lt2>
      <a:accent1>
        <a:srgbClr val="095492"/>
      </a:accent1>
      <a:accent2>
        <a:srgbClr val="1A63A8"/>
      </a:accent2>
      <a:accent3>
        <a:srgbClr val="2B72BE"/>
      </a:accent3>
      <a:accent4>
        <a:srgbClr val="3D80D3"/>
      </a:accent4>
      <a:accent5>
        <a:srgbClr val="4E8FE9"/>
      </a:accent5>
      <a:accent6>
        <a:srgbClr val="5F9EF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10280</Words>
  <Application>WPS 演示</Application>
  <PresentationFormat>宽屏</PresentationFormat>
  <Paragraphs>1235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Helvetica</vt:lpstr>
      <vt:lpstr>微软雅黑 Light</vt:lpstr>
      <vt:lpstr>Wingdings</vt:lpstr>
      <vt:lpstr>Calibri</vt:lpstr>
      <vt:lpstr>Arial Unicode MS</vt:lpstr>
      <vt:lpstr>Arial Black</vt:lpstr>
      <vt:lpstr>Segoe UI Black</vt:lpstr>
      <vt:lpstr>汉仪旗黑-85S</vt:lpstr>
      <vt:lpstr>黑体</vt:lpstr>
      <vt:lpstr>楷体</vt:lpstr>
      <vt:lpstr>WPS-Bullets</vt:lpstr>
      <vt:lpstr>WPS</vt:lpstr>
      <vt:lpstr>1_Office 主题​​</vt:lpstr>
      <vt:lpstr>RTOS 原理及应用，CosyOS-II</vt:lpstr>
      <vt:lpstr>PowerPoint 演示文稿</vt:lpstr>
      <vt:lpstr>PowerPoint 演示文稿</vt:lpstr>
      <vt:lpstr>基础篇</vt:lpstr>
      <vt:lpstr>PowerPoint 演示文稿</vt:lpstr>
      <vt:lpstr>PowerPoint 演示文稿</vt:lpstr>
      <vt:lpstr>分时操作系统 vs 实时操作系统</vt:lpstr>
      <vt:lpstr>PowerPoint 演示文稿</vt:lpstr>
      <vt:lpstr>PowerPoint 演示文稿</vt:lpstr>
      <vt:lpstr>PowerPoint 演示文稿</vt:lpstr>
      <vt:lpstr>PowerPoint 演示文稿</vt:lpstr>
      <vt:lpstr>裸机框架（前后台系统）</vt:lpstr>
      <vt:lpstr>PowerPoint 演示文稿</vt:lpstr>
      <vt:lpstr>PowerPoint 演示文稿</vt:lpstr>
      <vt:lpstr>      任务调度时机</vt:lpstr>
      <vt:lpstr>PowerPoint 演示文稿</vt:lpstr>
      <vt:lpstr>任务运行模型</vt:lpstr>
      <vt:lpstr>3、同步运行模型</vt:lpstr>
      <vt:lpstr>4、合作运行模型</vt:lpstr>
      <vt:lpstr>5、循环合作运行模型</vt:lpstr>
      <vt:lpstr>PowerPoint 演示文稿</vt:lpstr>
      <vt:lpstr>PowerPoint 演示文稿</vt:lpstr>
      <vt:lpstr>PowerPoint 演示文稿</vt:lpstr>
      <vt:lpstr>突破创新</vt:lpstr>
      <vt:lpstr>PowerPoint 演示文稿</vt:lpstr>
      <vt:lpstr>因循守旧</vt:lpstr>
      <vt:lpstr>支持内核与编译环境</vt:lpstr>
      <vt:lpstr>系统文件说明</vt:lpstr>
      <vt:lpstr>CosyOS-II 内核对象大小</vt:lpstr>
      <vt:lpstr>CosyOS-II 任务对象大小</vt:lpstr>
      <vt:lpstr>C251 内存方案配置</vt:lpstr>
      <vt:lpstr>API简介</vt:lpstr>
      <vt:lpstr>API分类</vt:lpstr>
      <vt:lpstr>API格式</vt:lpstr>
      <vt:lpstr>API返回</vt:lpstr>
      <vt:lpstr>FreeRTOS vs CosyOS</vt:lpstr>
      <vt:lpstr>FreeRTOS 创建任务</vt:lpstr>
      <vt:lpstr>CosyOS-II 创建任务</vt:lpstr>
      <vt:lpstr>创建信号量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我是谁？</cp:lastModifiedBy>
  <cp:revision>4867</cp:revision>
  <dcterms:created xsi:type="dcterms:W3CDTF">2023-08-09T12:44:00Z</dcterms:created>
  <dcterms:modified xsi:type="dcterms:W3CDTF">2024-04-26T09:08:38Z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2052-12.1.0.16417</vt:lpwstr>
  </property>
</Properties>
</file>