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</p:sldMasterIdLst>
  <p:notesMasterIdLst>
    <p:notesMasterId r:id="rId7"/>
  </p:notesMasterIdLst>
  <p:sldIdLst>
    <p:sldId id="256" r:id="rId5"/>
    <p:sldId id="261" r:id="rId6"/>
    <p:sldId id="269" r:id="rId8"/>
    <p:sldId id="264" r:id="rId9"/>
    <p:sldId id="270" r:id="rId10"/>
    <p:sldId id="262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无标题节" id="{6795C93E-B00A-4E4D-8FEB-5990B0D3D65F}">
          <p14:sldIdLst>
            <p14:sldId id="256"/>
            <p14:sldId id="261"/>
            <p14:sldId id="269"/>
            <p14:sldId id="264"/>
            <p14:sldId id="270"/>
            <p14:sldId id="262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B3E80"/>
    <a:srgbClr val="1A315D"/>
    <a:srgbClr val="273F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9" d="100"/>
          <a:sy n="89" d="100"/>
        </p:scale>
        <p:origin x="465" y="5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245676-8347-4B9D-9BAA-4572AC39DBA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BA7BC2-2B03-4B73-A4E2-363DBEA736E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55293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55293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55293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2" Type="http://schemas.openxmlformats.org/officeDocument/2006/relationships/theme" Target="../theme/theme3.xml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088"/>
          <a:stretch>
            <a:fillRect/>
          </a:stretch>
        </p:blipFill>
        <p:spPr>
          <a:xfrm>
            <a:off x="0" y="-1"/>
            <a:ext cx="12188986" cy="6502467"/>
          </a:xfrm>
          <a:prstGeom prst="rect">
            <a:avLst/>
          </a:prstGeom>
        </p:spPr>
      </p:pic>
      <p:sp>
        <p:nvSpPr>
          <p:cNvPr id="11" name="TextBox 4"/>
          <p:cNvSpPr txBox="1"/>
          <p:nvPr userDrawn="1"/>
        </p:nvSpPr>
        <p:spPr>
          <a:xfrm>
            <a:off x="-15657" y="6521255"/>
            <a:ext cx="9358630" cy="587375"/>
          </a:xfrm>
          <a:prstGeom prst="rect">
            <a:avLst/>
          </a:prstGeom>
          <a:noFill/>
        </p:spPr>
        <p:txBody>
          <a:bodyPr wrap="none" lIns="95415" tIns="47707" rIns="95415" bIns="47707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STC</a:t>
            </a:r>
            <a:r>
              <a:rPr lang="zh-CN" altLang="en-US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官网</a:t>
            </a:r>
            <a:r>
              <a:rPr lang="zh-CN" altLang="zh-CN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：www.STCAI.com</a:t>
            </a:r>
            <a:r>
              <a:rPr lang="en-US" altLang="zh-CN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       STC</a:t>
            </a:r>
            <a:r>
              <a:rPr lang="zh-CN" altLang="en-US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论坛：</a:t>
            </a:r>
            <a:r>
              <a:rPr lang="zh-CN" altLang="zh-CN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www.STCAI</a:t>
            </a:r>
            <a:r>
              <a:rPr lang="en-US" altLang="zh-CN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MCU</a:t>
            </a:r>
            <a:r>
              <a:rPr lang="zh-CN" altLang="zh-CN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.com</a:t>
            </a:r>
            <a:r>
              <a:rPr lang="en-US" altLang="zh-CN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     </a:t>
            </a:r>
            <a:r>
              <a:rPr lang="zh-CN" altLang="en-US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有任何疑问都可以在论坛交流</a:t>
            </a:r>
            <a:endParaRPr lang="zh-CN" altLang="zh-CN" sz="1600" b="1" kern="1200" dirty="0">
              <a:solidFill>
                <a:schemeClr val="accent1">
                  <a:lumMod val="50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  <a:p>
            <a:endParaRPr lang="zh-CN" altLang="en-US" sz="1600" b="1" dirty="0">
              <a:solidFill>
                <a:schemeClr val="accent1">
                  <a:lumMod val="50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直角三角形 17"/>
          <p:cNvSpPr/>
          <p:nvPr userDrawn="1"/>
        </p:nvSpPr>
        <p:spPr bwMode="gray">
          <a:xfrm rot="16200000">
            <a:off x="11486986" y="6155999"/>
            <a:ext cx="324000" cy="1080000"/>
          </a:xfrm>
          <a:prstGeom prst="rtTriangle">
            <a:avLst/>
          </a:prstGeom>
          <a:solidFill>
            <a:srgbClr val="1A315D"/>
          </a:solidFill>
          <a:ln w="38100" algn="ctr">
            <a:noFill/>
            <a:round/>
          </a:ln>
        </p:spPr>
        <p:txBody>
          <a:bodyPr wrap="square" lIns="95383" tIns="47692" rIns="95383" bIns="47692" rtlCol="0" anchor="ctr">
            <a:spAutoFit/>
          </a:bodyPr>
          <a:lstStyle/>
          <a:p>
            <a:endParaRPr lang="zh-CN" altLang="en-US" sz="2135" dirty="0">
              <a:solidFill>
                <a:srgbClr val="000000"/>
              </a:solidFill>
            </a:endParaRPr>
          </a:p>
        </p:txBody>
      </p:sp>
      <p:sp>
        <p:nvSpPr>
          <p:cNvPr id="19" name="灯片编号占位符 6"/>
          <p:cNvSpPr txBox="1"/>
          <p:nvPr userDrawn="1"/>
        </p:nvSpPr>
        <p:spPr>
          <a:xfrm>
            <a:off x="11771586" y="6595801"/>
            <a:ext cx="420415" cy="293729"/>
          </a:xfrm>
          <a:prstGeom prst="rect">
            <a:avLst/>
          </a:prstGeom>
        </p:spPr>
        <p:txBody>
          <a:bodyPr lIns="95400" tIns="47700" rIns="95400" bIns="47700"/>
          <a:lstStyle/>
          <a:p>
            <a:pPr algn="ctr">
              <a:defRPr/>
            </a:pPr>
            <a:fld id="{E6F1350C-10FB-4558-A5B1-744FED8D32B5}" type="slidenum">
              <a:rPr lang="en-US" altLang="zh-CN" sz="1200" smtClean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fld>
            <a:endParaRPr lang="en-US" altLang="zh-CN" sz="1200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7" name="矩形 26"/>
          <p:cNvSpPr/>
          <p:nvPr userDrawn="1"/>
        </p:nvSpPr>
        <p:spPr>
          <a:xfrm>
            <a:off x="47767" y="476903"/>
            <a:ext cx="580571" cy="555608"/>
          </a:xfrm>
          <a:prstGeom prst="rect">
            <a:avLst/>
          </a:prstGeom>
          <a:solidFill>
            <a:srgbClr val="2E6D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矩形 27"/>
          <p:cNvSpPr/>
          <p:nvPr userDrawn="1"/>
        </p:nvSpPr>
        <p:spPr>
          <a:xfrm>
            <a:off x="766162" y="476903"/>
            <a:ext cx="170373" cy="555608"/>
          </a:xfrm>
          <a:prstGeom prst="rect">
            <a:avLst/>
          </a:prstGeom>
          <a:solidFill>
            <a:srgbClr val="2E6D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09" t="25804" r="15292" b="29794"/>
          <a:stretch>
            <a:fillRect/>
          </a:stretch>
        </p:blipFill>
        <p:spPr>
          <a:xfrm>
            <a:off x="9060380" y="175984"/>
            <a:ext cx="2939775" cy="908689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088"/>
          <a:stretch>
            <a:fillRect/>
          </a:stretch>
        </p:blipFill>
        <p:spPr>
          <a:xfrm>
            <a:off x="0" y="-1"/>
            <a:ext cx="12188986" cy="6502467"/>
          </a:xfrm>
          <a:prstGeom prst="rect">
            <a:avLst/>
          </a:prstGeom>
        </p:spPr>
      </p:pic>
      <p:sp>
        <p:nvSpPr>
          <p:cNvPr id="8" name="标题 3073"/>
          <p:cNvSpPr txBox="1"/>
          <p:nvPr/>
        </p:nvSpPr>
        <p:spPr>
          <a:xfrm>
            <a:off x="141498" y="1425302"/>
            <a:ext cx="14661692" cy="2413471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8051U</a:t>
            </a:r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深度入门到</a:t>
            </a:r>
            <a:r>
              <a:rPr lang="en-US" altLang="zh-CN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32</a:t>
            </a:r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位</a:t>
            </a:r>
            <a:b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51</a:t>
            </a:r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大型实战视频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38898" y="-5263328"/>
            <a:ext cx="13982364" cy="11365354"/>
          </a:xfrm>
          <a:prstGeom prst="rect">
            <a:avLst/>
          </a:prstGeom>
          <a:effectLst/>
        </p:spPr>
      </p:pic>
      <p:sp>
        <p:nvSpPr>
          <p:cNvPr id="11" name="文本框 10"/>
          <p:cNvSpPr txBox="1"/>
          <p:nvPr/>
        </p:nvSpPr>
        <p:spPr>
          <a:xfrm>
            <a:off x="9536893" y="4742586"/>
            <a:ext cx="491270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主讲人：冲哥</a:t>
            </a:r>
            <a:endParaRPr lang="zh-CN" altLang="zh-CN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09" t="25804" r="15292" b="29794"/>
          <a:stretch>
            <a:fillRect/>
          </a:stretch>
        </p:blipFill>
        <p:spPr>
          <a:xfrm>
            <a:off x="9060380" y="175984"/>
            <a:ext cx="2939775" cy="90868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255770" y="3359785"/>
            <a:ext cx="6608445" cy="378460"/>
          </a:xfrm>
          <a:prstGeom prst="rect">
            <a:avLst/>
          </a:prstGeom>
          <a:noFill/>
        </p:spPr>
        <p:txBody>
          <a:bodyPr wrap="square">
            <a:noAutofit/>
          </a:bodyPr>
          <a:p>
            <a:r>
              <a:rPr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哪怕梦想让我们拼的遍体鳞伤,这一次我们也要勇往直前</a:t>
            </a:r>
            <a:endParaRPr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3"/>
          <p:cNvSpPr txBox="1"/>
          <p:nvPr/>
        </p:nvSpPr>
        <p:spPr>
          <a:xfrm>
            <a:off x="946499" y="524067"/>
            <a:ext cx="2634569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/>
            <a:r>
              <a:rPr lang="zh-CN" altLang="en-US" sz="2400" b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新建工程</a:t>
            </a:r>
            <a:endParaRPr lang="zh-CN" altLang="en-US" sz="2400" b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6785" y="1080770"/>
            <a:ext cx="9154160" cy="417957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30000"/>
              </a:lnSpc>
            </a:pP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.创建空工程（参考手册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6.5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章节）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添加头文件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（利用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ISP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软件，结合手册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6.4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章节）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输入如下代码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并编译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80000"/>
              </a:lnSpc>
            </a:pPr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#include "ai8051u.h"</a:t>
            </a:r>
            <a:endParaRPr lang="en-US" alt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80000"/>
              </a:lnSpc>
            </a:pPr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void main(void)</a:t>
            </a:r>
            <a:endParaRPr lang="en-US" alt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80000"/>
              </a:lnSpc>
            </a:pPr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{</a:t>
            </a:r>
            <a:endParaRPr lang="en-US" alt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80000"/>
              </a:lnSpc>
            </a:pPr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while(1)</a:t>
            </a:r>
            <a:endParaRPr lang="en-US" alt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80000"/>
              </a:lnSpc>
            </a:pPr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{</a:t>
            </a:r>
            <a:endParaRPr lang="en-US" alt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80000"/>
              </a:lnSpc>
            </a:pPr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		</a:t>
            </a:r>
            <a:endParaRPr lang="en-US" alt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80000"/>
              </a:lnSpc>
            </a:pPr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}</a:t>
            </a:r>
            <a:endParaRPr lang="en-US" alt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80000"/>
              </a:lnSpc>
            </a:pPr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}</a:t>
            </a:r>
            <a:endParaRPr lang="en-US" alt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80000"/>
              </a:lnSpc>
            </a:pPr>
            <a:endParaRPr lang="en-US" alt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80000"/>
              </a:lnSpc>
            </a:pPr>
            <a:endParaRPr lang="en-US" alt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33975" y="2183130"/>
            <a:ext cx="1717675" cy="920115"/>
          </a:xfrm>
          <a:prstGeom prst="rect">
            <a:avLst/>
          </a:prstGeom>
        </p:spPr>
      </p:pic>
      <p:sp>
        <p:nvSpPr>
          <p:cNvPr id="7" name="右箭头 6"/>
          <p:cNvSpPr/>
          <p:nvPr/>
        </p:nvSpPr>
        <p:spPr>
          <a:xfrm>
            <a:off x="4187825" y="2183130"/>
            <a:ext cx="775335" cy="426085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7967345" y="2285365"/>
            <a:ext cx="3480435" cy="53721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30000"/>
              </a:lnSpc>
            </a:pP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魔术棒里改缩进和字体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3"/>
          <p:cNvSpPr txBox="1"/>
          <p:nvPr/>
        </p:nvSpPr>
        <p:spPr>
          <a:xfrm>
            <a:off x="946499" y="524067"/>
            <a:ext cx="2634569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/>
            <a:r>
              <a:rPr lang="zh-CN" altLang="en-US" sz="2400" b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点亮第一个</a:t>
            </a:r>
            <a:r>
              <a:rPr lang="en-US" altLang="zh-CN" sz="2400" b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LED</a:t>
            </a:r>
            <a:endParaRPr lang="en-US" altLang="zh-CN" sz="2400" b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6785" y="1080770"/>
            <a:ext cx="9154160" cy="417957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30000"/>
              </a:lnSpc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输入如下代码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下载到板子上看效果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80000"/>
              </a:lnSpc>
            </a:pPr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#include "ai8051u.h"</a:t>
            </a:r>
            <a:endParaRPr lang="en-US" alt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80000"/>
              </a:lnSpc>
            </a:pPr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void main(void)</a:t>
            </a:r>
            <a:endParaRPr lang="en-US" alt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80000"/>
              </a:lnSpc>
            </a:pPr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{</a:t>
            </a:r>
            <a:endParaRPr lang="en-US" alt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80000"/>
              </a:lnSpc>
            </a:pPr>
            <a:endParaRPr lang="en-US" alt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80000"/>
              </a:lnSpc>
            </a:pPr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P0M1 = 0x00;   P0M0 = 0x00;  </a:t>
            </a:r>
            <a:endParaRPr lang="en-US" alt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80000"/>
              </a:lnSpc>
            </a:pPr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P4M1 = 0x00;   P4M0 = 0x00;   </a:t>
            </a:r>
            <a:endParaRPr lang="en-US" alt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80000"/>
              </a:lnSpc>
            </a:pPr>
            <a:endParaRPr lang="en-US" alt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80000"/>
              </a:lnSpc>
            </a:pPr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P40 = 0;	</a:t>
            </a:r>
            <a:endParaRPr lang="en-US" alt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80000"/>
              </a:lnSpc>
            </a:pPr>
            <a:endParaRPr lang="en-US" alt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80000"/>
              </a:lnSpc>
            </a:pPr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while(1)</a:t>
            </a:r>
            <a:endParaRPr lang="en-US" alt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80000"/>
              </a:lnSpc>
            </a:pPr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{</a:t>
            </a:r>
            <a:endParaRPr lang="en-US" alt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80000"/>
              </a:lnSpc>
            </a:pPr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P00 = 0;		</a:t>
            </a:r>
            <a:endParaRPr lang="en-US" alt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80000"/>
              </a:lnSpc>
            </a:pPr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}</a:t>
            </a:r>
            <a:endParaRPr lang="en-US" alt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80000"/>
              </a:lnSpc>
            </a:pPr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}</a:t>
            </a:r>
            <a:endParaRPr lang="en-US" alt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80000"/>
              </a:lnSpc>
            </a:pPr>
            <a:endParaRPr lang="en-US" alt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80000"/>
              </a:lnSpc>
            </a:pPr>
            <a:endParaRPr lang="en-US" alt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3"/>
          <p:cNvSpPr txBox="1"/>
          <p:nvPr/>
        </p:nvSpPr>
        <p:spPr>
          <a:xfrm>
            <a:off x="929354" y="524067"/>
            <a:ext cx="2634569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/>
            <a:r>
              <a:rPr lang="zh-CN" altLang="en-US" sz="2400" b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硬件介绍</a:t>
            </a:r>
            <a:endParaRPr lang="zh-CN" altLang="en-US" sz="2400" b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66385" y="297815"/>
            <a:ext cx="2530475" cy="357124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09405" y="1875790"/>
            <a:ext cx="2545080" cy="20891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665" y="1172845"/>
            <a:ext cx="4742815" cy="269621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81735" y="1172845"/>
            <a:ext cx="1118870" cy="368300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p>
            <a:r>
              <a:rPr lang="zh-CN" altLang="en-US" b="1"/>
              <a:t>电源</a:t>
            </a:r>
            <a:r>
              <a:rPr lang="en-US" altLang="zh-CN" b="1"/>
              <a:t>+</a:t>
            </a:r>
            <a:r>
              <a:rPr lang="zh-CN" altLang="en-US" b="1"/>
              <a:t>极</a:t>
            </a:r>
            <a:endParaRPr lang="zh-CN" altLang="en-US" b="1"/>
          </a:p>
        </p:txBody>
      </p:sp>
      <p:sp>
        <p:nvSpPr>
          <p:cNvPr id="13" name="文本框 12"/>
          <p:cNvSpPr txBox="1"/>
          <p:nvPr/>
        </p:nvSpPr>
        <p:spPr>
          <a:xfrm>
            <a:off x="2875280" y="1054100"/>
            <a:ext cx="1118870" cy="368300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p>
            <a:r>
              <a:rPr lang="zh-CN" b="1"/>
              <a:t>开关</a:t>
            </a:r>
            <a:endParaRPr lang="zh-CN" b="1"/>
          </a:p>
        </p:txBody>
      </p:sp>
      <p:sp>
        <p:nvSpPr>
          <p:cNvPr id="14" name="文本框 13"/>
          <p:cNvSpPr txBox="1"/>
          <p:nvPr/>
        </p:nvSpPr>
        <p:spPr>
          <a:xfrm>
            <a:off x="3028315" y="2422525"/>
            <a:ext cx="1118870" cy="368300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p>
            <a:r>
              <a:rPr lang="zh-CN" b="1"/>
              <a:t>灯泡</a:t>
            </a:r>
            <a:r>
              <a:rPr lang="en-US" altLang="zh-CN" b="1"/>
              <a:t>(LED)</a:t>
            </a:r>
            <a:endParaRPr lang="en-US" altLang="zh-CN" b="1"/>
          </a:p>
        </p:txBody>
      </p:sp>
      <p:sp>
        <p:nvSpPr>
          <p:cNvPr id="15" name="文本框 14"/>
          <p:cNvSpPr txBox="1"/>
          <p:nvPr/>
        </p:nvSpPr>
        <p:spPr>
          <a:xfrm>
            <a:off x="713105" y="3572510"/>
            <a:ext cx="1118870" cy="368300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p>
            <a:r>
              <a:rPr lang="zh-CN" altLang="en-US" b="1"/>
              <a:t>电源</a:t>
            </a:r>
            <a:r>
              <a:rPr lang="en-US" altLang="zh-CN" b="1"/>
              <a:t>-</a:t>
            </a:r>
            <a:r>
              <a:rPr lang="zh-CN" altLang="en-US" b="1"/>
              <a:t>极</a:t>
            </a:r>
            <a:endParaRPr lang="zh-CN" altLang="en-US" b="1"/>
          </a:p>
        </p:txBody>
      </p:sp>
      <p:sp>
        <p:nvSpPr>
          <p:cNvPr id="16" name="文本框 15"/>
          <p:cNvSpPr txBox="1"/>
          <p:nvPr/>
        </p:nvSpPr>
        <p:spPr>
          <a:xfrm>
            <a:off x="7896860" y="430530"/>
            <a:ext cx="1118870" cy="368300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p>
            <a:r>
              <a:rPr lang="en-US" b="1"/>
              <a:t>3.3V</a:t>
            </a:r>
            <a:endParaRPr lang="en-US" b="1"/>
          </a:p>
        </p:txBody>
      </p:sp>
      <p:sp>
        <p:nvSpPr>
          <p:cNvPr id="17" name="文本框 16"/>
          <p:cNvSpPr txBox="1"/>
          <p:nvPr/>
        </p:nvSpPr>
        <p:spPr>
          <a:xfrm>
            <a:off x="7896860" y="969010"/>
            <a:ext cx="1118870" cy="368300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p>
            <a:r>
              <a:rPr lang="zh-CN" b="1"/>
              <a:t>开关</a:t>
            </a:r>
            <a:endParaRPr lang="zh-CN" b="1"/>
          </a:p>
        </p:txBody>
      </p:sp>
      <p:sp>
        <p:nvSpPr>
          <p:cNvPr id="18" name="文本框 17"/>
          <p:cNvSpPr txBox="1"/>
          <p:nvPr/>
        </p:nvSpPr>
        <p:spPr>
          <a:xfrm>
            <a:off x="7896860" y="1507490"/>
            <a:ext cx="1118870" cy="368300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p>
            <a:r>
              <a:rPr lang="zh-CN" b="1"/>
              <a:t>灯泡</a:t>
            </a:r>
            <a:r>
              <a:rPr lang="en-US" altLang="zh-CN" b="1"/>
              <a:t>(LED)</a:t>
            </a:r>
            <a:endParaRPr lang="en-US" altLang="zh-CN" b="1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31975" y="3970655"/>
            <a:ext cx="7291070" cy="2382520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1271905" y="1167130"/>
            <a:ext cx="939165" cy="368300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p>
            <a:r>
              <a:rPr lang="en-US" b="1"/>
              <a:t>3V</a:t>
            </a:r>
            <a:endParaRPr lang="en-US" b="1"/>
          </a:p>
        </p:txBody>
      </p:sp>
      <p:sp>
        <p:nvSpPr>
          <p:cNvPr id="21" name="文本框 20"/>
          <p:cNvSpPr txBox="1"/>
          <p:nvPr/>
        </p:nvSpPr>
        <p:spPr>
          <a:xfrm>
            <a:off x="802640" y="3572510"/>
            <a:ext cx="939165" cy="368300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p>
            <a:r>
              <a:rPr lang="en-US" b="1"/>
              <a:t>0V</a:t>
            </a:r>
            <a:endParaRPr lang="en-US" b="1"/>
          </a:p>
        </p:txBody>
      </p:sp>
      <p:sp>
        <p:nvSpPr>
          <p:cNvPr id="22" name="文本框 21"/>
          <p:cNvSpPr txBox="1"/>
          <p:nvPr/>
        </p:nvSpPr>
        <p:spPr>
          <a:xfrm>
            <a:off x="4872355" y="1172845"/>
            <a:ext cx="939165" cy="368300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p>
            <a:r>
              <a:rPr lang="en-US" b="1"/>
              <a:t>0V</a:t>
            </a:r>
            <a:endParaRPr lang="en-US" b="1"/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09740" y="1187450"/>
            <a:ext cx="368935" cy="353695"/>
          </a:xfrm>
          <a:prstGeom prst="rect">
            <a:avLst/>
          </a:prstGeom>
        </p:spPr>
      </p:pic>
      <p:cxnSp>
        <p:nvCxnSpPr>
          <p:cNvPr id="24" name="直接箭头连接符 23"/>
          <p:cNvCxnSpPr/>
          <p:nvPr/>
        </p:nvCxnSpPr>
        <p:spPr>
          <a:xfrm flipH="1">
            <a:off x="7314565" y="876300"/>
            <a:ext cx="190500" cy="165100"/>
          </a:xfrm>
          <a:prstGeom prst="straightConnector1">
            <a:avLst/>
          </a:prstGeom>
          <a:ln w="28575" cmpd="sng">
            <a:solidFill>
              <a:srgbClr val="FF0000"/>
            </a:solidFill>
            <a:prstDash val="solid"/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5237480" y="798830"/>
            <a:ext cx="939165" cy="368300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p>
            <a:r>
              <a:rPr lang="en-US" b="1"/>
              <a:t>0V</a:t>
            </a:r>
            <a:endParaRPr lang="en-US" b="1"/>
          </a:p>
        </p:txBody>
      </p:sp>
      <p:sp>
        <p:nvSpPr>
          <p:cNvPr id="26" name="文本框 25"/>
          <p:cNvSpPr txBox="1"/>
          <p:nvPr/>
        </p:nvSpPr>
        <p:spPr>
          <a:xfrm>
            <a:off x="9356090" y="4257040"/>
            <a:ext cx="2661285" cy="98615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P40 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输出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0V</a:t>
            </a:r>
            <a:endParaRPr lang="en-US" altLang="zh-CN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P00 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输出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0V</a:t>
            </a:r>
            <a:endParaRPr lang="en-US" altLang="zh-CN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20" grpId="0" animBg="1"/>
      <p:bldP spid="21" grpId="0" animBg="1"/>
      <p:bldP spid="16" grpId="0" animBg="1"/>
      <p:bldP spid="17" grpId="0" animBg="1"/>
      <p:bldP spid="18" grpId="0" animBg="1"/>
      <p:bldP spid="22" grpId="0" animBg="1"/>
      <p:bldP spid="25" grpId="0" animBg="1"/>
      <p:bldP spid="2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3"/>
          <p:cNvSpPr txBox="1"/>
          <p:nvPr/>
        </p:nvSpPr>
        <p:spPr>
          <a:xfrm>
            <a:off x="946785" y="523875"/>
            <a:ext cx="42691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/>
            <a:r>
              <a:rPr lang="zh-CN" sz="2400" b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为什么能点亮</a:t>
            </a:r>
            <a:r>
              <a:rPr lang="en-US" altLang="zh-CN" sz="2400" b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LED</a:t>
            </a:r>
            <a:endParaRPr lang="en-US" altLang="zh-CN" sz="2400" b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4640" y="1212850"/>
            <a:ext cx="5099050" cy="47656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32765" y="3375025"/>
            <a:ext cx="4199255" cy="391160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28335" y="1273810"/>
            <a:ext cx="6306185" cy="77787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1423015" y="1520825"/>
            <a:ext cx="314960" cy="2838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b="1">
                <a:solidFill>
                  <a:srgbClr val="FF0000"/>
                </a:solidFill>
              </a:rPr>
              <a:t>0</a:t>
            </a:r>
            <a:endParaRPr lang="en-US" b="1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1423015" y="1704975"/>
            <a:ext cx="314960" cy="2838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b="1">
                <a:solidFill>
                  <a:srgbClr val="FF0000"/>
                </a:solidFill>
              </a:rPr>
              <a:t>0</a:t>
            </a:r>
            <a:endParaRPr lang="en-US" b="1">
              <a:solidFill>
                <a:srgbClr val="FF0000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728335" y="2218690"/>
            <a:ext cx="4597400" cy="98615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</a:t>
            </a:r>
            <a:r>
              <a:rPr 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0M0 = 0000 0000       0X00</a:t>
            </a:r>
            <a:endParaRPr lang="en-US" altLang="zh-CN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P0</a:t>
            </a:r>
            <a:r>
              <a:rPr 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M1 = 0000 0000       0X00</a:t>
            </a:r>
            <a:endParaRPr lang="en-US" altLang="zh-CN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endParaRPr lang="en-US" altLang="zh-CN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endParaRPr lang="en-US" altLang="zh-CN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3740" y="4008120"/>
            <a:ext cx="2227580" cy="213360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8311515" y="4008120"/>
            <a:ext cx="1769110" cy="53721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P00 = 0</a:t>
            </a:r>
            <a:endParaRPr lang="en-US" altLang="zh-CN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endParaRPr lang="en-US" altLang="zh-CN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382635" y="4444365"/>
            <a:ext cx="3023870" cy="53721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30000"/>
              </a:lnSpc>
            </a:pP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语句结束要加分号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大括号要换行并缩进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93740" y="2960370"/>
            <a:ext cx="6166485" cy="942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/>
      <p:bldP spid="8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088"/>
          <a:stretch>
            <a:fillRect/>
          </a:stretch>
        </p:blipFill>
        <p:spPr>
          <a:xfrm>
            <a:off x="0" y="-1"/>
            <a:ext cx="12188986" cy="6502467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623149" y="2406912"/>
            <a:ext cx="6900348" cy="769441"/>
          </a:xfrm>
          <a:prstGeom prst="rect">
            <a:avLst/>
          </a:prstGeom>
          <a:noFill/>
          <a:effectLst>
            <a:glow rad="25400">
              <a:srgbClr val="DDEEF3"/>
            </a:glow>
          </a:effectLst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dirty="0">
                <a:solidFill>
                  <a:srgbClr val="FEFEFE"/>
                </a:solidFill>
                <a:effectLst>
                  <a:glow rad="12700">
                    <a:srgbClr val="DDEEF3"/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感谢您的观看</a:t>
            </a:r>
            <a:endParaRPr lang="zh-CN" altLang="en-US" sz="4400" dirty="0">
              <a:solidFill>
                <a:srgbClr val="FEFEFE"/>
              </a:solidFill>
              <a:effectLst>
                <a:glow rad="12700">
                  <a:srgbClr val="DDEEF3"/>
                </a:glo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38898" y="-5263328"/>
            <a:ext cx="13982364" cy="11365354"/>
          </a:xfrm>
          <a:prstGeom prst="rect">
            <a:avLst/>
          </a:prstGeom>
          <a:effectLst/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09" t="25804" r="15292" b="29794"/>
          <a:stretch>
            <a:fillRect/>
          </a:stretch>
        </p:blipFill>
        <p:spPr>
          <a:xfrm>
            <a:off x="9060380" y="175984"/>
            <a:ext cx="2939775" cy="908689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zI5ZDdiMzEwODBmYjkwMTg0YjM1MmY2MjhkMGI0OWQ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520</Words>
  <Application>WPS 演示</Application>
  <PresentationFormat>宽屏</PresentationFormat>
  <Paragraphs>92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6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Calibri</vt:lpstr>
      <vt:lpstr>方正清刻本悦宋简体</vt:lpstr>
      <vt:lpstr>等线</vt:lpstr>
      <vt:lpstr>Arial Unicode MS</vt:lpstr>
      <vt:lpstr>等线 Light</vt:lpstr>
      <vt:lpstr>Office 主题​​</vt:lpstr>
      <vt:lpstr>1_自定义设计方案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大饼 王</dc:creator>
  <cp:lastModifiedBy>露从今夜白</cp:lastModifiedBy>
  <cp:revision>12</cp:revision>
  <dcterms:created xsi:type="dcterms:W3CDTF">2024-11-18T12:08:00Z</dcterms:created>
  <dcterms:modified xsi:type="dcterms:W3CDTF">2024-11-22T14:29:24Z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134A0A2BB44C437A8C31C91338F94B76_12</vt:lpwstr>
  </property>
  <property fmtid="{D5CDD505-2E9C-101B-9397-08002B2CF9AE}" pid="3" name="KSOProductBuildVer">
    <vt:lpwstr>2052-12.1.0.18912</vt:lpwstr>
  </property>
</Properties>
</file>