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  <p:sldMasterId id="2147483672" r:id="rId4"/>
  </p:sldMasterIdLst>
  <p:notesMasterIdLst>
    <p:notesMasterId r:id="rId7"/>
  </p:notesMasterIdLst>
  <p:sldIdLst>
    <p:sldId id="256" r:id="rId5"/>
    <p:sldId id="261" r:id="rId6"/>
    <p:sldId id="279" r:id="rId8"/>
    <p:sldId id="317" r:id="rId9"/>
    <p:sldId id="318" r:id="rId10"/>
    <p:sldId id="329" r:id="rId11"/>
    <p:sldId id="320" r:id="rId12"/>
    <p:sldId id="319" r:id="rId13"/>
    <p:sldId id="330" r:id="rId14"/>
    <p:sldId id="331" r:id="rId15"/>
    <p:sldId id="332" r:id="rId16"/>
    <p:sldId id="314" r:id="rId17"/>
    <p:sldId id="262" r:id="rId18"/>
  </p:sldIdLst>
  <p:sldSz cx="12192000" cy="6858000"/>
  <p:notesSz cx="6858000" cy="9144000"/>
  <p:custDataLst>
    <p:tags r:id="rId2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无标题节" id="{6795C93E-B00A-4E4D-8FEB-5990B0D3D65F}">
          <p14:sldIdLst>
            <p14:sldId id="256"/>
            <p14:sldId id="261"/>
            <p14:sldId id="279"/>
            <p14:sldId id="317"/>
            <p14:sldId id="318"/>
            <p14:sldId id="329"/>
            <p14:sldId id="320"/>
            <p14:sldId id="319"/>
            <p14:sldId id="330"/>
            <p14:sldId id="331"/>
            <p14:sldId id="332"/>
            <p14:sldId id="314"/>
            <p14:sldId id="262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B3E80"/>
    <a:srgbClr val="1A315D"/>
    <a:srgbClr val="273F7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9" d="100"/>
          <a:sy n="89" d="100"/>
        </p:scale>
        <p:origin x="465" y="51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4.xml"/><Relationship Id="rId8" Type="http://schemas.openxmlformats.org/officeDocument/2006/relationships/slide" Target="slides/slide3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2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3.xml"/><Relationship Id="rId3" Type="http://schemas.openxmlformats.org/officeDocument/2006/relationships/slideMaster" Target="slideMasters/slideMaster2.xml"/><Relationship Id="rId22" Type="http://schemas.openxmlformats.org/officeDocument/2006/relationships/tags" Target="tags/tag3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slide" Target="slides/slide13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245676-8347-4B9D-9BAA-4572AC39DBAB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8BA7BC2-2B03-4B73-A4E2-363DBEA736E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55293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30A451E-7779-4883-84A0-7E4880B4055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9408160" y="6492875"/>
            <a:ext cx="2743200" cy="365125"/>
          </a:xfrm>
          <a:prstGeom prst="rect">
            <a:avLst/>
          </a:prstGeom>
        </p:spPr>
        <p:txBody>
          <a:bodyPr/>
          <a:lstStyle/>
          <a:p>
            <a:fld id="{94CC076C-E563-4F9D-A535-F0916ED8CBC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30A451E-7779-4883-84A0-7E4880B4055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9408160" y="6492875"/>
            <a:ext cx="2743200" cy="365125"/>
          </a:xfrm>
          <a:prstGeom prst="rect">
            <a:avLst/>
          </a:prstGeom>
        </p:spPr>
        <p:txBody>
          <a:bodyPr/>
          <a:lstStyle/>
          <a:p>
            <a:fld id="{94CC076C-E563-4F9D-A535-F0916ED8CBC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D5D6B-8BCF-4BF4-8035-FB0A03E77D6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3BD73E-FFED-4D75-9593-B1A8FFDB9E3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D5D6B-8BCF-4BF4-8035-FB0A03E77D6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3BD73E-FFED-4D75-9593-B1A8FFDB9E3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D5D6B-8BCF-4BF4-8035-FB0A03E77D6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3BD73E-FFED-4D75-9593-B1A8FFDB9E3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D5D6B-8BCF-4BF4-8035-FB0A03E77D69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3BD73E-FFED-4D75-9593-B1A8FFDB9E3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D5D6B-8BCF-4BF4-8035-FB0A03E77D69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3BD73E-FFED-4D75-9593-B1A8FFDB9E3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D5D6B-8BCF-4BF4-8035-FB0A03E77D69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3BD73E-FFED-4D75-9593-B1A8FFDB9E3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D5D6B-8BCF-4BF4-8035-FB0A03E77D69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3BD73E-FFED-4D75-9593-B1A8FFDB9E3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D5D6B-8BCF-4BF4-8035-FB0A03E77D69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3BD73E-FFED-4D75-9593-B1A8FFDB9E3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30A451E-7779-4883-84A0-7E4880B4055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9408160" y="6492875"/>
            <a:ext cx="2743200" cy="365125"/>
          </a:xfrm>
          <a:prstGeom prst="rect">
            <a:avLst/>
          </a:prstGeom>
        </p:spPr>
        <p:txBody>
          <a:bodyPr/>
          <a:lstStyle/>
          <a:p>
            <a:fld id="{94CC076C-E563-4F9D-A535-F0916ED8CBC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D5D6B-8BCF-4BF4-8035-FB0A03E77D69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3BD73E-FFED-4D75-9593-B1A8FFDB9E3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D5D6B-8BCF-4BF4-8035-FB0A03E77D6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3BD73E-FFED-4D75-9593-B1A8FFDB9E3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D5D6B-8BCF-4BF4-8035-FB0A03E77D6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3BD73E-FFED-4D75-9593-B1A8FFDB9E3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6CCD1-53C3-4F4E-8905-09990A51DE6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96AA16-5323-4ABE-B0FB-0887669301C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6CCD1-53C3-4F4E-8905-09990A51DE6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96AA16-5323-4ABE-B0FB-0887669301C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6CCD1-53C3-4F4E-8905-09990A51DE6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96AA16-5323-4ABE-B0FB-0887669301C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6CCD1-53C3-4F4E-8905-09990A51DE6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96AA16-5323-4ABE-B0FB-0887669301C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6CCD1-53C3-4F4E-8905-09990A51DE6F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96AA16-5323-4ABE-B0FB-0887669301C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6CCD1-53C3-4F4E-8905-09990A51DE6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96AA16-5323-4ABE-B0FB-0887669301C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6CCD1-53C3-4F4E-8905-09990A51DE6F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96AA16-5323-4ABE-B0FB-0887669301C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30A451E-7779-4883-84A0-7E4880B4055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9408160" y="6492875"/>
            <a:ext cx="2743200" cy="365125"/>
          </a:xfrm>
          <a:prstGeom prst="rect">
            <a:avLst/>
          </a:prstGeom>
        </p:spPr>
        <p:txBody>
          <a:bodyPr/>
          <a:lstStyle/>
          <a:p>
            <a:fld id="{94CC076C-E563-4F9D-A535-F0916ED8CBC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6CCD1-53C3-4F4E-8905-09990A51DE6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96AA16-5323-4ABE-B0FB-0887669301C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6CCD1-53C3-4F4E-8905-09990A51DE6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96AA16-5323-4ABE-B0FB-0887669301C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6CCD1-53C3-4F4E-8905-09990A51DE6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96AA16-5323-4ABE-B0FB-0887669301C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6CCD1-53C3-4F4E-8905-09990A51DE6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96AA16-5323-4ABE-B0FB-0887669301C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55293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30A451E-7779-4883-84A0-7E4880B4055C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9408160" y="6492875"/>
            <a:ext cx="2743200" cy="365125"/>
          </a:xfrm>
          <a:prstGeom prst="rect">
            <a:avLst/>
          </a:prstGeom>
        </p:spPr>
        <p:txBody>
          <a:bodyPr/>
          <a:lstStyle/>
          <a:p>
            <a:fld id="{94CC076C-E563-4F9D-A535-F0916ED8CBC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30A451E-7779-4883-84A0-7E4880B4055C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9408160" y="6492875"/>
            <a:ext cx="2743200" cy="365125"/>
          </a:xfrm>
          <a:prstGeom prst="rect">
            <a:avLst/>
          </a:prstGeom>
        </p:spPr>
        <p:txBody>
          <a:bodyPr/>
          <a:lstStyle/>
          <a:p>
            <a:fld id="{94CC076C-E563-4F9D-A535-F0916ED8CBC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55293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30A451E-7779-4883-84A0-7E4880B4055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9408160" y="6492875"/>
            <a:ext cx="2743200" cy="365125"/>
          </a:xfrm>
          <a:prstGeom prst="rect">
            <a:avLst/>
          </a:prstGeom>
        </p:spPr>
        <p:txBody>
          <a:bodyPr/>
          <a:lstStyle/>
          <a:p>
            <a:fld id="{94CC076C-E563-4F9D-A535-F0916ED8CBC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30A451E-7779-4883-84A0-7E4880B4055C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9408160" y="6492875"/>
            <a:ext cx="2743200" cy="365125"/>
          </a:xfrm>
          <a:prstGeom prst="rect">
            <a:avLst/>
          </a:prstGeom>
        </p:spPr>
        <p:txBody>
          <a:bodyPr/>
          <a:lstStyle/>
          <a:p>
            <a:fld id="{94CC076C-E563-4F9D-A535-F0916ED8CBC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30A451E-7779-4883-84A0-7E4880B4055C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9408160" y="6492875"/>
            <a:ext cx="2743200" cy="365125"/>
          </a:xfrm>
          <a:prstGeom prst="rect">
            <a:avLst/>
          </a:prstGeom>
        </p:spPr>
        <p:txBody>
          <a:bodyPr/>
          <a:lstStyle/>
          <a:p>
            <a:fld id="{94CC076C-E563-4F9D-A535-F0916ED8CBC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30A451E-7779-4883-84A0-7E4880B4055C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9408160" y="6492875"/>
            <a:ext cx="2743200" cy="365125"/>
          </a:xfrm>
          <a:prstGeom prst="rect">
            <a:avLst/>
          </a:prstGeom>
        </p:spPr>
        <p:txBody>
          <a:bodyPr/>
          <a:lstStyle/>
          <a:p>
            <a:fld id="{94CC076C-E563-4F9D-A535-F0916ED8CBC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image" Target="../media/image2.png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1.xml"/><Relationship Id="rId8" Type="http://schemas.openxmlformats.org/officeDocument/2006/relationships/slideLayout" Target="../slideLayouts/slideLayout30.xml"/><Relationship Id="rId7" Type="http://schemas.openxmlformats.org/officeDocument/2006/relationships/slideLayout" Target="../slideLayouts/slideLayout29.xml"/><Relationship Id="rId6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6.xml"/><Relationship Id="rId3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4.xml"/><Relationship Id="rId12" Type="http://schemas.openxmlformats.org/officeDocument/2006/relationships/theme" Target="../theme/theme3.xml"/><Relationship Id="rId11" Type="http://schemas.openxmlformats.org/officeDocument/2006/relationships/slideLayout" Target="../slideLayouts/slideLayout33.xml"/><Relationship Id="rId10" Type="http://schemas.openxmlformats.org/officeDocument/2006/relationships/slideLayout" Target="../slideLayouts/slideLayout32.xml"/><Relationship Id="rId1" Type="http://schemas.openxmlformats.org/officeDocument/2006/relationships/slideLayout" Target="../slideLayouts/slideLayout2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088"/>
          <a:stretch>
            <a:fillRect/>
          </a:stretch>
        </p:blipFill>
        <p:spPr>
          <a:xfrm>
            <a:off x="0" y="-1"/>
            <a:ext cx="12188986" cy="6502467"/>
          </a:xfrm>
          <a:prstGeom prst="rect">
            <a:avLst/>
          </a:prstGeom>
        </p:spPr>
      </p:pic>
      <p:sp>
        <p:nvSpPr>
          <p:cNvPr id="11" name="TextBox 4"/>
          <p:cNvSpPr txBox="1"/>
          <p:nvPr userDrawn="1"/>
        </p:nvSpPr>
        <p:spPr>
          <a:xfrm>
            <a:off x="-15657" y="6521255"/>
            <a:ext cx="9358630" cy="587375"/>
          </a:xfrm>
          <a:prstGeom prst="rect">
            <a:avLst/>
          </a:prstGeom>
          <a:noFill/>
        </p:spPr>
        <p:txBody>
          <a:bodyPr wrap="none" lIns="95415" tIns="47707" rIns="95415" bIns="47707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1600" b="1" kern="1200" dirty="0">
                <a:solidFill>
                  <a:schemeClr val="accent1">
                    <a:lumMod val="50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STC</a:t>
            </a:r>
            <a:r>
              <a:rPr lang="zh-CN" altLang="en-US" sz="1600" b="1" kern="1200" dirty="0">
                <a:solidFill>
                  <a:schemeClr val="accent1">
                    <a:lumMod val="50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官网</a:t>
            </a:r>
            <a:r>
              <a:rPr lang="zh-CN" altLang="zh-CN" sz="1600" b="1" kern="1200" dirty="0">
                <a:solidFill>
                  <a:schemeClr val="accent1">
                    <a:lumMod val="50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：www.STCAI.com</a:t>
            </a:r>
            <a:r>
              <a:rPr lang="en-US" altLang="zh-CN" sz="1600" b="1" kern="1200" dirty="0">
                <a:solidFill>
                  <a:schemeClr val="accent1">
                    <a:lumMod val="50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       STC</a:t>
            </a:r>
            <a:r>
              <a:rPr lang="zh-CN" altLang="en-US" sz="1600" b="1" kern="1200" dirty="0">
                <a:solidFill>
                  <a:schemeClr val="accent1">
                    <a:lumMod val="50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论坛：</a:t>
            </a:r>
            <a:r>
              <a:rPr lang="zh-CN" altLang="zh-CN" sz="1600" b="1" kern="1200" dirty="0">
                <a:solidFill>
                  <a:schemeClr val="accent1">
                    <a:lumMod val="50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www.STCAI</a:t>
            </a:r>
            <a:r>
              <a:rPr lang="en-US" altLang="zh-CN" sz="1600" b="1" kern="1200" dirty="0">
                <a:solidFill>
                  <a:schemeClr val="accent1">
                    <a:lumMod val="50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MCU</a:t>
            </a:r>
            <a:r>
              <a:rPr lang="zh-CN" altLang="zh-CN" sz="1600" b="1" kern="1200" dirty="0">
                <a:solidFill>
                  <a:schemeClr val="accent1">
                    <a:lumMod val="50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.com</a:t>
            </a:r>
            <a:r>
              <a:rPr lang="en-US" altLang="zh-CN" sz="1600" b="1" kern="1200" dirty="0">
                <a:solidFill>
                  <a:schemeClr val="accent1">
                    <a:lumMod val="50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     </a:t>
            </a:r>
            <a:r>
              <a:rPr lang="zh-CN" altLang="en-US" sz="1600" b="1" kern="1200" dirty="0">
                <a:solidFill>
                  <a:schemeClr val="accent1">
                    <a:lumMod val="50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有任何疑问都可以在论坛交流</a:t>
            </a:r>
            <a:endParaRPr lang="zh-CN" altLang="zh-CN" sz="1600" b="1" kern="1200" dirty="0">
              <a:solidFill>
                <a:schemeClr val="accent1">
                  <a:lumMod val="50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+mn-ea"/>
            </a:endParaRPr>
          </a:p>
          <a:p>
            <a:endParaRPr lang="zh-CN" altLang="en-US" sz="1600" b="1" dirty="0">
              <a:solidFill>
                <a:schemeClr val="accent1">
                  <a:lumMod val="50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直角三角形 17"/>
          <p:cNvSpPr/>
          <p:nvPr userDrawn="1"/>
        </p:nvSpPr>
        <p:spPr bwMode="gray">
          <a:xfrm rot="16200000">
            <a:off x="11486986" y="6155999"/>
            <a:ext cx="324000" cy="1080000"/>
          </a:xfrm>
          <a:prstGeom prst="rtTriangle">
            <a:avLst/>
          </a:prstGeom>
          <a:solidFill>
            <a:srgbClr val="1A315D"/>
          </a:solidFill>
          <a:ln w="38100" algn="ctr">
            <a:noFill/>
            <a:round/>
          </a:ln>
        </p:spPr>
        <p:txBody>
          <a:bodyPr wrap="square" lIns="95383" tIns="47692" rIns="95383" bIns="47692" rtlCol="0" anchor="ctr">
            <a:spAutoFit/>
          </a:bodyPr>
          <a:lstStyle/>
          <a:p>
            <a:endParaRPr lang="zh-CN" altLang="en-US" sz="2135" dirty="0">
              <a:solidFill>
                <a:srgbClr val="000000"/>
              </a:solidFill>
            </a:endParaRPr>
          </a:p>
        </p:txBody>
      </p:sp>
      <p:sp>
        <p:nvSpPr>
          <p:cNvPr id="19" name="灯片编号占位符 6"/>
          <p:cNvSpPr txBox="1"/>
          <p:nvPr userDrawn="1"/>
        </p:nvSpPr>
        <p:spPr>
          <a:xfrm>
            <a:off x="11771586" y="6595801"/>
            <a:ext cx="420415" cy="293729"/>
          </a:xfrm>
          <a:prstGeom prst="rect">
            <a:avLst/>
          </a:prstGeom>
        </p:spPr>
        <p:txBody>
          <a:bodyPr lIns="95400" tIns="47700" rIns="95400" bIns="47700"/>
          <a:lstStyle/>
          <a:p>
            <a:pPr algn="ctr">
              <a:defRPr/>
            </a:pPr>
            <a:fld id="{E6F1350C-10FB-4558-A5B1-744FED8D32B5}" type="slidenum">
              <a:rPr lang="en-US" altLang="zh-CN" sz="1200" smtClean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fld>
            <a:endParaRPr lang="en-US" altLang="zh-CN" sz="1200" dirty="0">
              <a:solidFill>
                <a:srgbClr val="FFFFFF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7" name="矩形 26"/>
          <p:cNvSpPr/>
          <p:nvPr userDrawn="1"/>
        </p:nvSpPr>
        <p:spPr>
          <a:xfrm>
            <a:off x="47767" y="476903"/>
            <a:ext cx="580571" cy="555608"/>
          </a:xfrm>
          <a:prstGeom prst="rect">
            <a:avLst/>
          </a:prstGeom>
          <a:solidFill>
            <a:srgbClr val="2E6D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8" name="矩形 27"/>
          <p:cNvSpPr/>
          <p:nvPr userDrawn="1"/>
        </p:nvSpPr>
        <p:spPr>
          <a:xfrm>
            <a:off x="766162" y="476903"/>
            <a:ext cx="170373" cy="555608"/>
          </a:xfrm>
          <a:prstGeom prst="rect">
            <a:avLst/>
          </a:prstGeom>
          <a:solidFill>
            <a:srgbClr val="2E6D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209" t="25804" r="15292" b="29794"/>
          <a:stretch>
            <a:fillRect/>
          </a:stretch>
        </p:blipFill>
        <p:spPr>
          <a:xfrm>
            <a:off x="9060380" y="175984"/>
            <a:ext cx="2939775" cy="908689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2D5D6B-8BCF-4BF4-8035-FB0A03E77D6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3BD73E-FFED-4D75-9593-B1A8FFDB9E35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36CCD1-53C3-4F4E-8905-09990A51DE6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96AA16-5323-4ABE-B0FB-0887669301C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9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0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9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image" Target="../media/image11.png"/><Relationship Id="rId8" Type="http://schemas.openxmlformats.org/officeDocument/2006/relationships/image" Target="../media/image10.png"/><Relationship Id="rId7" Type="http://schemas.openxmlformats.org/officeDocument/2006/relationships/image" Target="../media/image9.png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tags" Target="../tags/tag2.xml"/><Relationship Id="rId2" Type="http://schemas.openxmlformats.org/officeDocument/2006/relationships/image" Target="../media/image5.png"/><Relationship Id="rId12" Type="http://schemas.openxmlformats.org/officeDocument/2006/relationships/notesSlide" Target="../notesSlides/notesSlide2.xml"/><Relationship Id="rId11" Type="http://schemas.openxmlformats.org/officeDocument/2006/relationships/slideLayout" Target="../slideLayouts/slideLayout2.xml"/><Relationship Id="rId10" Type="http://schemas.openxmlformats.org/officeDocument/2006/relationships/image" Target="../media/image12.png"/><Relationship Id="rId1" Type="http://schemas.openxmlformats.org/officeDocument/2006/relationships/tags" Target="../tags/tag1.xml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8.png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7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21.png"/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088"/>
          <a:stretch>
            <a:fillRect/>
          </a:stretch>
        </p:blipFill>
        <p:spPr>
          <a:xfrm>
            <a:off x="0" y="-1"/>
            <a:ext cx="12188986" cy="6502467"/>
          </a:xfrm>
          <a:prstGeom prst="rect">
            <a:avLst/>
          </a:prstGeom>
        </p:spPr>
      </p:pic>
      <p:sp>
        <p:nvSpPr>
          <p:cNvPr id="8" name="标题 3073"/>
          <p:cNvSpPr txBox="1"/>
          <p:nvPr/>
        </p:nvSpPr>
        <p:spPr>
          <a:xfrm>
            <a:off x="141498" y="1425302"/>
            <a:ext cx="14661692" cy="2413471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altLang="zh-CN" sz="5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8051U</a:t>
            </a:r>
            <a:r>
              <a:rPr lang="zh-CN" altLang="en-US" sz="5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深度入门到</a:t>
            </a:r>
            <a:r>
              <a:rPr lang="en-US" altLang="zh-CN" sz="5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32</a:t>
            </a:r>
            <a:r>
              <a:rPr lang="zh-CN" altLang="en-US" sz="5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位</a:t>
            </a:r>
            <a:br>
              <a:rPr lang="zh-CN" altLang="en-US" sz="5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5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51</a:t>
            </a:r>
            <a:r>
              <a:rPr lang="zh-CN" altLang="en-US" sz="5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大型实战视频</a:t>
            </a:r>
            <a:endParaRPr lang="zh-CN" altLang="en-US" sz="5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138898" y="-5263328"/>
            <a:ext cx="13982364" cy="11365354"/>
          </a:xfrm>
          <a:prstGeom prst="rect">
            <a:avLst/>
          </a:prstGeom>
          <a:effectLst/>
        </p:spPr>
      </p:pic>
      <p:sp>
        <p:nvSpPr>
          <p:cNvPr id="11" name="文本框 10"/>
          <p:cNvSpPr txBox="1"/>
          <p:nvPr/>
        </p:nvSpPr>
        <p:spPr>
          <a:xfrm>
            <a:off x="9536893" y="4742586"/>
            <a:ext cx="4912705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主讲人：冲哥</a:t>
            </a:r>
            <a:endParaRPr lang="zh-CN" altLang="zh-CN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209" t="25804" r="15292" b="29794"/>
          <a:stretch>
            <a:fillRect/>
          </a:stretch>
        </p:blipFill>
        <p:spPr>
          <a:xfrm>
            <a:off x="9060380" y="175984"/>
            <a:ext cx="2939775" cy="908689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4255770" y="3359785"/>
            <a:ext cx="6608445" cy="378460"/>
          </a:xfrm>
          <a:prstGeom prst="rect">
            <a:avLst/>
          </a:prstGeom>
          <a:noFill/>
        </p:spPr>
        <p:txBody>
          <a:bodyPr wrap="square">
            <a:noAutofit/>
          </a:bodyPr>
          <a:p>
            <a:r>
              <a:rPr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哪怕梦想让我们拼的遍体鳞伤,这一次我们也要勇往直前</a:t>
            </a:r>
            <a:endParaRPr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13"/>
          <p:cNvSpPr txBox="1"/>
          <p:nvPr/>
        </p:nvSpPr>
        <p:spPr>
          <a:xfrm>
            <a:off x="946785" y="523875"/>
            <a:ext cx="749236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6000" b="1">
                <a:solidFill>
                  <a:srgbClr val="0446C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defRPr>
            </a:lvl1pPr>
          </a:lstStyle>
          <a:p>
            <a:pPr algn="l"/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虚拟显示</a:t>
            </a:r>
            <a:r>
              <a:rPr lang="en-US" alt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——LED</a:t>
            </a: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和数码管</a:t>
            </a:r>
            <a:endParaRPr lang="zh-CN" altLang="en-US" sz="2400" b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7345" y="1149985"/>
            <a:ext cx="3594100" cy="492442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23995" y="1149985"/>
            <a:ext cx="5546090" cy="492442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71660" y="2460625"/>
            <a:ext cx="2720340" cy="15011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13"/>
          <p:cNvSpPr txBox="1"/>
          <p:nvPr/>
        </p:nvSpPr>
        <p:spPr>
          <a:xfrm>
            <a:off x="946785" y="523875"/>
            <a:ext cx="749236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6000" b="1">
                <a:solidFill>
                  <a:srgbClr val="0446C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defRPr>
            </a:lvl1pPr>
          </a:lstStyle>
          <a:p>
            <a:pPr algn="l"/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虚拟显示</a:t>
            </a:r>
            <a:r>
              <a:rPr lang="en-US" alt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——LED</a:t>
            </a: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和数码管</a:t>
            </a:r>
            <a:endParaRPr lang="zh-CN" altLang="en-US" sz="2400" b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9720" y="1245235"/>
            <a:ext cx="4777740" cy="111252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79085" y="1245235"/>
            <a:ext cx="5991860" cy="47351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13"/>
          <p:cNvSpPr txBox="1"/>
          <p:nvPr/>
        </p:nvSpPr>
        <p:spPr>
          <a:xfrm>
            <a:off x="946785" y="523875"/>
            <a:ext cx="749236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6000" b="1">
                <a:solidFill>
                  <a:srgbClr val="0446C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defRPr>
            </a:lvl1pPr>
          </a:lstStyle>
          <a:p>
            <a:pPr algn="l"/>
            <a:r>
              <a:rPr lang="zh-CN" sz="2400" b="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课后小练</a:t>
            </a:r>
            <a:endParaRPr lang="zh-CN" sz="2400" b="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58800" y="1691005"/>
            <a:ext cx="7180580" cy="281114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zh-CN" sz="2400" b="1">
                <a:solidFill>
                  <a:schemeClr val="bg1"/>
                </a:solidFill>
              </a:rPr>
              <a:t>简易</a:t>
            </a:r>
            <a:r>
              <a:rPr lang="en-US" altLang="zh-CN" sz="2400" b="1">
                <a:solidFill>
                  <a:schemeClr val="bg1"/>
                </a:solidFill>
              </a:rPr>
              <a:t>10</a:t>
            </a:r>
            <a:r>
              <a:rPr lang="zh-CN" altLang="en-US" sz="2400" b="1">
                <a:solidFill>
                  <a:schemeClr val="bg1"/>
                </a:solidFill>
              </a:rPr>
              <a:t>秒免单计数器</a:t>
            </a:r>
            <a:endParaRPr lang="zh-CN" altLang="en-US" sz="2400" b="1">
              <a:solidFill>
                <a:schemeClr val="bg1"/>
              </a:solidFill>
            </a:endParaRPr>
          </a:p>
          <a:p>
            <a:r>
              <a:rPr lang="en-US" altLang="zh-CN" sz="2400" b="1">
                <a:solidFill>
                  <a:schemeClr val="bg1"/>
                </a:solidFill>
              </a:rPr>
              <a:t>1.</a:t>
            </a:r>
            <a:r>
              <a:rPr lang="zh-CN" altLang="en-US" sz="2400" b="1">
                <a:solidFill>
                  <a:schemeClr val="bg1"/>
                </a:solidFill>
              </a:rPr>
              <a:t>在前四位数码管上显示目标时间，即</a:t>
            </a:r>
            <a:r>
              <a:rPr lang="en-US" altLang="zh-CN" sz="2400" b="1">
                <a:solidFill>
                  <a:schemeClr val="bg1"/>
                </a:solidFill>
              </a:rPr>
              <a:t>“ 10. 00 ”</a:t>
            </a:r>
            <a:r>
              <a:rPr lang="zh-CN" altLang="en-US" sz="2400" b="1">
                <a:solidFill>
                  <a:schemeClr val="bg1"/>
                </a:solidFill>
              </a:rPr>
              <a:t>表示定时时间</a:t>
            </a:r>
            <a:r>
              <a:rPr lang="en-US" altLang="zh-CN" sz="2400" b="1">
                <a:solidFill>
                  <a:schemeClr val="bg1"/>
                </a:solidFill>
              </a:rPr>
              <a:t>10</a:t>
            </a:r>
            <a:r>
              <a:rPr lang="zh-CN" altLang="en-US" sz="2400" b="1">
                <a:solidFill>
                  <a:schemeClr val="bg1"/>
                </a:solidFill>
              </a:rPr>
              <a:t>秒钟</a:t>
            </a:r>
            <a:endParaRPr lang="zh-CN" altLang="en-US" sz="2400" b="1">
              <a:solidFill>
                <a:schemeClr val="bg1"/>
              </a:solidFill>
            </a:endParaRPr>
          </a:p>
          <a:p>
            <a:r>
              <a:rPr lang="en-US" altLang="zh-CN" sz="2400" b="1">
                <a:solidFill>
                  <a:schemeClr val="bg1"/>
                </a:solidFill>
              </a:rPr>
              <a:t>2.</a:t>
            </a:r>
            <a:r>
              <a:rPr lang="zh-CN" altLang="en-US" sz="2400" b="1">
                <a:solidFill>
                  <a:schemeClr val="bg1"/>
                </a:solidFill>
              </a:rPr>
              <a:t>后四位显示当前的计时</a:t>
            </a:r>
            <a:r>
              <a:rPr lang="en-US" altLang="zh-CN" sz="2400" b="1">
                <a:solidFill>
                  <a:schemeClr val="bg1"/>
                </a:solidFill>
              </a:rPr>
              <a:t>00.00</a:t>
            </a:r>
            <a:r>
              <a:rPr lang="zh-CN" altLang="en-US" sz="2400" b="1">
                <a:solidFill>
                  <a:schemeClr val="bg1"/>
                </a:solidFill>
              </a:rPr>
              <a:t>，最小单位为</a:t>
            </a:r>
            <a:r>
              <a:rPr lang="en-US" altLang="zh-CN" sz="2400" b="1">
                <a:solidFill>
                  <a:schemeClr val="bg1"/>
                </a:solidFill>
              </a:rPr>
              <a:t>10ms</a:t>
            </a:r>
            <a:r>
              <a:rPr lang="zh-CN" altLang="en-US" sz="2400" b="1">
                <a:solidFill>
                  <a:schemeClr val="bg1"/>
                </a:solidFill>
              </a:rPr>
              <a:t>，</a:t>
            </a:r>
            <a:endParaRPr lang="zh-CN" altLang="en-US" sz="2400" b="1">
              <a:solidFill>
                <a:schemeClr val="bg1"/>
              </a:solidFill>
            </a:endParaRPr>
          </a:p>
          <a:p>
            <a:r>
              <a:rPr lang="en-US" altLang="zh-CN" sz="2400" b="1">
                <a:solidFill>
                  <a:schemeClr val="bg1"/>
                </a:solidFill>
              </a:rPr>
              <a:t>3.</a:t>
            </a:r>
            <a:r>
              <a:rPr lang="zh-CN" altLang="en-US" sz="2400" b="1">
                <a:solidFill>
                  <a:schemeClr val="bg1"/>
                </a:solidFill>
              </a:rPr>
              <a:t>按下开始按钮后，每</a:t>
            </a:r>
            <a:r>
              <a:rPr lang="en-US" altLang="zh-CN" sz="2400" b="1">
                <a:solidFill>
                  <a:schemeClr val="bg1"/>
                </a:solidFill>
              </a:rPr>
              <a:t>10ms</a:t>
            </a:r>
            <a:r>
              <a:rPr lang="zh-CN" altLang="en-US" sz="2400" b="1">
                <a:solidFill>
                  <a:schemeClr val="bg1"/>
                </a:solidFill>
              </a:rPr>
              <a:t>最末尾的数字</a:t>
            </a:r>
            <a:r>
              <a:rPr lang="en-US" altLang="zh-CN" sz="2400" b="1">
                <a:solidFill>
                  <a:schemeClr val="bg1"/>
                </a:solidFill>
              </a:rPr>
              <a:t>+1</a:t>
            </a:r>
            <a:r>
              <a:rPr lang="zh-CN" altLang="en-US" sz="2400" b="1">
                <a:solidFill>
                  <a:schemeClr val="bg1"/>
                </a:solidFill>
              </a:rPr>
              <a:t>；直到按下结束按钮后停止计数。</a:t>
            </a:r>
            <a:endParaRPr lang="zh-CN" altLang="en-US" sz="2400" b="1">
              <a:solidFill>
                <a:schemeClr val="bg1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114665" y="1622425"/>
            <a:ext cx="2806065" cy="3863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088"/>
          <a:stretch>
            <a:fillRect/>
          </a:stretch>
        </p:blipFill>
        <p:spPr>
          <a:xfrm>
            <a:off x="0" y="-1"/>
            <a:ext cx="12188986" cy="6502467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4623149" y="2406912"/>
            <a:ext cx="6900348" cy="769441"/>
          </a:xfrm>
          <a:prstGeom prst="rect">
            <a:avLst/>
          </a:prstGeom>
          <a:noFill/>
          <a:effectLst>
            <a:glow rad="25400">
              <a:srgbClr val="DDEEF3"/>
            </a:glow>
          </a:effectLst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400" dirty="0">
                <a:solidFill>
                  <a:srgbClr val="FEFEFE"/>
                </a:solidFill>
                <a:effectLst>
                  <a:glow rad="12700">
                    <a:srgbClr val="DDEEF3"/>
                  </a:glo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感谢您的观看</a:t>
            </a:r>
            <a:endParaRPr lang="zh-CN" altLang="en-US" sz="4400" dirty="0">
              <a:solidFill>
                <a:srgbClr val="FEFEFE"/>
              </a:solidFill>
              <a:effectLst>
                <a:glow rad="12700">
                  <a:srgbClr val="DDEEF3"/>
                </a:glo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138898" y="-5263328"/>
            <a:ext cx="13982364" cy="11365354"/>
          </a:xfrm>
          <a:prstGeom prst="rect">
            <a:avLst/>
          </a:prstGeom>
          <a:effectLst/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209" t="25804" r="15292" b="29794"/>
          <a:stretch>
            <a:fillRect/>
          </a:stretch>
        </p:blipFill>
        <p:spPr>
          <a:xfrm>
            <a:off x="9060380" y="175984"/>
            <a:ext cx="2939775" cy="908689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13"/>
          <p:cNvSpPr txBox="1"/>
          <p:nvPr/>
        </p:nvSpPr>
        <p:spPr>
          <a:xfrm>
            <a:off x="946499" y="524067"/>
            <a:ext cx="2634569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6000" b="1">
                <a:solidFill>
                  <a:srgbClr val="0446C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defRPr>
            </a:lvl1pPr>
          </a:lstStyle>
          <a:p>
            <a:pPr algn="l"/>
            <a:r>
              <a:rPr lang="zh-CN" sz="2400" b="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摘要</a:t>
            </a:r>
            <a:endParaRPr lang="zh-CN" sz="2400" b="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46785" y="1080770"/>
            <a:ext cx="7614920" cy="394843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algn="l" defTabSz="914400">
              <a:lnSpc>
                <a:spcPct val="140000"/>
              </a:lnSpc>
              <a:buClrTx/>
              <a:buSzTx/>
              <a:buFontTx/>
            </a:pPr>
            <a:r>
              <a:rPr lang="en-US" alt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1.</a:t>
            </a:r>
            <a:r>
              <a:rPr 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数码管介绍</a:t>
            </a:r>
            <a:endParaRPr lang="zh-CN" altLang="en-US" sz="2400" kern="1200" baseline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l" defTabSz="914400">
              <a:lnSpc>
                <a:spcPct val="140000"/>
              </a:lnSpc>
              <a:buClrTx/>
              <a:buSzTx/>
              <a:buFontTx/>
            </a:pPr>
            <a:r>
              <a:rPr lang="en-US" alt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2.</a:t>
            </a:r>
            <a:r>
              <a:rPr 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数码管显示原理</a:t>
            </a:r>
            <a:endParaRPr lang="zh-CN" altLang="en-US" sz="2400" kern="1200" baseline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l" defTabSz="914400">
              <a:lnSpc>
                <a:spcPct val="140000"/>
              </a:lnSpc>
              <a:buClrTx/>
              <a:buSzTx/>
              <a:buFontTx/>
            </a:pPr>
            <a:r>
              <a:rPr lang="en-US" alt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3.</a:t>
            </a: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数码管静态显示</a:t>
            </a:r>
            <a:endParaRPr lang="zh-CN" altLang="en-US" sz="2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algn="l" defTabSz="914400">
              <a:lnSpc>
                <a:spcPct val="140000"/>
              </a:lnSpc>
              <a:buClrTx/>
              <a:buSzTx/>
              <a:buFontTx/>
            </a:pPr>
            <a:r>
              <a:rPr lang="en-US" alt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4.</a:t>
            </a: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数码管动态显示</a:t>
            </a:r>
            <a:endParaRPr lang="zh-CN" altLang="en-US" sz="2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algn="l" defTabSz="914400">
              <a:lnSpc>
                <a:spcPct val="140000"/>
              </a:lnSpc>
              <a:buClrTx/>
              <a:buSzTx/>
              <a:buFontTx/>
            </a:pPr>
            <a:r>
              <a:rPr lang="en-US" alt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5.</a:t>
            </a: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虚拟显示</a:t>
            </a:r>
            <a:r>
              <a:rPr lang="en-US" alt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——LED</a:t>
            </a: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和数码管</a:t>
            </a:r>
            <a:endParaRPr lang="en-US" altLang="zh-CN" sz="2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algn="l" defTabSz="914400">
              <a:lnSpc>
                <a:spcPct val="140000"/>
              </a:lnSpc>
              <a:buClrTx/>
              <a:buSzTx/>
              <a:buFontTx/>
            </a:pPr>
            <a:endParaRPr lang="zh-CN" altLang="en-US" sz="2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algn="l" defTabSz="914400">
              <a:lnSpc>
                <a:spcPct val="140000"/>
              </a:lnSpc>
              <a:buClrTx/>
              <a:buSzTx/>
              <a:buFontTx/>
            </a:pPr>
            <a:endParaRPr lang="en-US" altLang="zh-CN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80000"/>
              </a:lnSpc>
            </a:pPr>
            <a:endParaRPr lang="en-US" altLang="zh-CN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946785" y="5877560"/>
            <a:ext cx="1039876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b="1">
                <a:solidFill>
                  <a:schemeClr val="bg1"/>
                </a:solidFill>
              </a:rPr>
              <a:t>论坛交流网址</a:t>
            </a:r>
            <a:r>
              <a:rPr lang="en-US" altLang="zh-CN" b="1">
                <a:solidFill>
                  <a:schemeClr val="bg1"/>
                </a:solidFill>
              </a:rPr>
              <a:t>https://www.stcaimcu.com/forum.php?mod=viewthread&amp;tid=11902&amp;extra=</a:t>
            </a:r>
            <a:endParaRPr lang="en-US" altLang="zh-CN" b="1">
              <a:solidFill>
                <a:schemeClr val="bg1"/>
              </a:solidFill>
            </a:endParaRPr>
          </a:p>
        </p:txBody>
      </p:sp>
      <p:pic>
        <p:nvPicPr>
          <p:cNvPr id="3" name="图片 2"/>
          <p:cNvPicPr/>
          <p:nvPr/>
        </p:nvPicPr>
        <p:blipFill>
          <a:blip r:embed="rId1"/>
          <a:stretch>
            <a:fillRect/>
          </a:stretch>
        </p:blipFill>
        <p:spPr>
          <a:xfrm>
            <a:off x="6887210" y="1861820"/>
            <a:ext cx="4239895" cy="36207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13"/>
          <p:cNvSpPr txBox="1"/>
          <p:nvPr/>
        </p:nvSpPr>
        <p:spPr>
          <a:xfrm>
            <a:off x="946785" y="523875"/>
            <a:ext cx="749236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6000" b="1">
                <a:solidFill>
                  <a:srgbClr val="0446C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defRPr>
            </a:lvl1pPr>
          </a:lstStyle>
          <a:p>
            <a:pPr algn="l"/>
            <a:r>
              <a:rPr 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数码管介绍</a:t>
            </a:r>
            <a:r>
              <a:rPr lang="en-US" alt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——</a:t>
            </a: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外观</a:t>
            </a:r>
            <a:endParaRPr lang="zh-CN" altLang="en-US" sz="2400" b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786505" y="1185545"/>
            <a:ext cx="1924050" cy="135128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5789930" y="1191895"/>
            <a:ext cx="1690370" cy="138811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299065" y="1285240"/>
            <a:ext cx="1816100" cy="111379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752840" y="1285240"/>
            <a:ext cx="1466850" cy="111442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559675" y="1191895"/>
            <a:ext cx="1113790" cy="138811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18745" y="1191895"/>
            <a:ext cx="3588385" cy="1358265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118745" y="2738120"/>
            <a:ext cx="11805920" cy="158623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zh-CN" sz="2400">
                <a:solidFill>
                  <a:schemeClr val="accent3">
                    <a:lumMod val="95000"/>
                  </a:schemeClr>
                </a:solidFill>
                <a:sym typeface="+mn-ea"/>
              </a:rPr>
              <a:t>数码管也叫</a:t>
            </a:r>
            <a:r>
              <a:rPr lang="en-US" altLang="zh-CN" sz="2400">
                <a:solidFill>
                  <a:schemeClr val="accent3">
                    <a:lumMod val="95000"/>
                  </a:schemeClr>
                </a:solidFill>
                <a:sym typeface="+mn-ea"/>
              </a:rPr>
              <a:t>LED</a:t>
            </a:r>
            <a:r>
              <a:rPr lang="zh-CN" altLang="en-US" sz="2400">
                <a:solidFill>
                  <a:schemeClr val="accent3">
                    <a:lumMod val="95000"/>
                  </a:schemeClr>
                </a:solidFill>
                <a:sym typeface="+mn-ea"/>
              </a:rPr>
              <a:t>数码管，内部是由多个发光二极管封装在一起组成，他们可以有很多种颜色，很多种外形，很多种样式，但是本质来说他们都是通过点亮内部的</a:t>
            </a:r>
            <a:r>
              <a:rPr lang="en-US" altLang="zh-CN" sz="2400">
                <a:solidFill>
                  <a:schemeClr val="accent3">
                    <a:lumMod val="95000"/>
                  </a:schemeClr>
                </a:solidFill>
                <a:sym typeface="+mn-ea"/>
              </a:rPr>
              <a:t>LED</a:t>
            </a:r>
            <a:r>
              <a:rPr lang="zh-CN" altLang="en-US" sz="2400">
                <a:solidFill>
                  <a:schemeClr val="accent3">
                    <a:lumMod val="95000"/>
                  </a:schemeClr>
                </a:solidFill>
                <a:sym typeface="+mn-ea"/>
              </a:rPr>
              <a:t>来显示的，只要面板做好了，理论可以显示任意的字符或者图案。</a:t>
            </a:r>
            <a:endParaRPr lang="zh-CN" altLang="en-US" sz="2400">
              <a:solidFill>
                <a:schemeClr val="accent3">
                  <a:lumMod val="95000"/>
                </a:schemeClr>
              </a:solidFill>
              <a:sym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81355" y="4022725"/>
            <a:ext cx="6412865" cy="96710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zh-CN" sz="2000">
                <a:solidFill>
                  <a:srgbClr val="FF0000"/>
                </a:solidFill>
                <a:sym typeface="+mn-ea"/>
              </a:rPr>
              <a:t>以这种最普通的数码管来说，一个</a:t>
            </a:r>
            <a:r>
              <a:rPr lang="en-US" altLang="zh-CN" sz="2000">
                <a:solidFill>
                  <a:srgbClr val="FF0000"/>
                </a:solidFill>
                <a:sym typeface="+mn-ea"/>
              </a:rPr>
              <a:t>“8”</a:t>
            </a:r>
            <a:r>
              <a:rPr lang="zh-CN" altLang="en-US" sz="2000">
                <a:solidFill>
                  <a:srgbClr val="FF0000"/>
                </a:solidFill>
                <a:sym typeface="+mn-ea"/>
              </a:rPr>
              <a:t>我们称之为</a:t>
            </a:r>
            <a:r>
              <a:rPr lang="en-US" altLang="zh-CN" sz="2000">
                <a:solidFill>
                  <a:srgbClr val="FF0000"/>
                </a:solidFill>
                <a:sym typeface="+mn-ea"/>
              </a:rPr>
              <a:t>1</a:t>
            </a:r>
            <a:r>
              <a:rPr lang="zh-CN" altLang="en-US" sz="2000">
                <a:solidFill>
                  <a:srgbClr val="FF0000"/>
                </a:solidFill>
                <a:sym typeface="+mn-ea"/>
              </a:rPr>
              <a:t>位数码管，两个</a:t>
            </a:r>
            <a:r>
              <a:rPr lang="en-US" altLang="zh-CN" sz="2000">
                <a:solidFill>
                  <a:srgbClr val="FF0000"/>
                </a:solidFill>
                <a:sym typeface="+mn-ea"/>
              </a:rPr>
              <a:t>“8”</a:t>
            </a:r>
            <a:r>
              <a:rPr lang="zh-CN" altLang="en-US" sz="2000">
                <a:solidFill>
                  <a:srgbClr val="FF0000"/>
                </a:solidFill>
                <a:sym typeface="+mn-ea"/>
              </a:rPr>
              <a:t>就是</a:t>
            </a:r>
            <a:r>
              <a:rPr lang="en-US" altLang="zh-CN" sz="2000">
                <a:solidFill>
                  <a:srgbClr val="FF0000"/>
                </a:solidFill>
                <a:sym typeface="+mn-ea"/>
              </a:rPr>
              <a:t>2</a:t>
            </a:r>
            <a:r>
              <a:rPr lang="zh-CN" altLang="en-US" sz="2000">
                <a:solidFill>
                  <a:srgbClr val="FF0000"/>
                </a:solidFill>
                <a:sym typeface="+mn-ea"/>
              </a:rPr>
              <a:t>位数码管，以此类推</a:t>
            </a:r>
            <a:endParaRPr lang="zh-CN" altLang="en-US" sz="2000">
              <a:solidFill>
                <a:srgbClr val="FF0000"/>
              </a:solidFill>
              <a:sym typeface="+mn-ea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480300" y="3625850"/>
            <a:ext cx="4563745" cy="2630805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507740" y="4886325"/>
            <a:ext cx="3901440" cy="137033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868680" y="4886325"/>
            <a:ext cx="2567940" cy="127254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zh-CN" sz="4000">
                <a:solidFill>
                  <a:srgbClr val="FF0000"/>
                </a:solidFill>
                <a:sym typeface="+mn-ea"/>
              </a:rPr>
              <a:t>数码管显示内容：</a:t>
            </a:r>
            <a:endParaRPr lang="zh-CN" altLang="en-US" sz="4000">
              <a:solidFill>
                <a:srgbClr val="FF0000"/>
              </a:solidFill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/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13"/>
          <p:cNvSpPr txBox="1"/>
          <p:nvPr/>
        </p:nvSpPr>
        <p:spPr>
          <a:xfrm>
            <a:off x="946785" y="523875"/>
            <a:ext cx="749236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6000" b="1">
                <a:solidFill>
                  <a:srgbClr val="0446C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defRPr>
            </a:lvl1pPr>
          </a:lstStyle>
          <a:p>
            <a:pPr algn="l"/>
            <a:r>
              <a:rPr 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数码管介绍</a:t>
            </a:r>
            <a:r>
              <a:rPr lang="en-US" alt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——</a:t>
            </a: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类型</a:t>
            </a:r>
            <a:endParaRPr lang="zh-CN" altLang="en-US" sz="2400" b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04190" y="1225550"/>
            <a:ext cx="6906260" cy="4604385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7850505" y="1225550"/>
            <a:ext cx="3755390" cy="193103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zh-CN" altLang="en-US" sz="2400" b="1">
                <a:solidFill>
                  <a:schemeClr val="bg1"/>
                </a:solidFill>
              </a:rPr>
              <a:t>按发光二极管单元连接方式可分为共阳极数码管和共阴极数码管</a:t>
            </a:r>
            <a:endParaRPr lang="zh-CN" altLang="en-US" sz="2400" b="1">
              <a:solidFill>
                <a:schemeClr val="bg1"/>
              </a:solidFill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64195" y="2647950"/>
            <a:ext cx="2857500" cy="156210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7850505" y="4411345"/>
            <a:ext cx="3702050" cy="578485"/>
          </a:xfrm>
          <a:prstGeom prst="rect">
            <a:avLst/>
          </a:prstGeom>
        </p:spPr>
        <p:txBody>
          <a:bodyPr>
            <a:noAutofit/>
          </a:bodyPr>
          <a:p>
            <a:pPr marL="0" indent="0"/>
            <a:r>
              <a:rPr lang="en-US" altLang="zh-CN" sz="1600" b="0" i="0">
                <a:solidFill>
                  <a:srgbClr val="333333"/>
                </a:solidFill>
                <a:latin typeface="PingFang SC"/>
                <a:ea typeface="PingFang SC"/>
              </a:rPr>
              <a:t>“AS”</a:t>
            </a:r>
            <a:r>
              <a:rPr lang="zh-CN" altLang="en-US" sz="1600" b="0" i="0">
                <a:solidFill>
                  <a:srgbClr val="333333"/>
                </a:solidFill>
                <a:latin typeface="PingFang SC"/>
                <a:ea typeface="PingFang SC"/>
              </a:rPr>
              <a:t>代表单色，而“</a:t>
            </a:r>
            <a:r>
              <a:rPr lang="en-US" altLang="zh-CN" sz="1600" b="0" i="0">
                <a:solidFill>
                  <a:srgbClr val="333333"/>
                </a:solidFill>
                <a:latin typeface="PingFang SC"/>
                <a:ea typeface="PingFang SC"/>
              </a:rPr>
              <a:t>BS”</a:t>
            </a:r>
            <a:r>
              <a:rPr lang="zh-CN" altLang="en-US" sz="1600" b="0" i="0">
                <a:solidFill>
                  <a:srgbClr val="333333"/>
                </a:solidFill>
                <a:latin typeface="PingFang SC"/>
                <a:ea typeface="PingFang SC"/>
              </a:rPr>
              <a:t>代表双色</a:t>
            </a:r>
            <a:r>
              <a:rPr lang="en-US" altLang="zh-CN" sz="1600" b="0" i="0">
                <a:solidFill>
                  <a:srgbClr val="333333"/>
                </a:solidFill>
                <a:latin typeface="PingFang SC"/>
                <a:ea typeface="PingFang SC"/>
              </a:rPr>
              <a:t>‌</a:t>
            </a:r>
            <a:endParaRPr lang="en-US" altLang="zh-CN" sz="1600" b="0" i="0">
              <a:solidFill>
                <a:srgbClr val="333333"/>
              </a:solidFill>
              <a:latin typeface="PingFang SC"/>
              <a:ea typeface="PingFang SC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668895" y="4411345"/>
            <a:ext cx="4431030" cy="829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buClrTx/>
              <a:buSzTx/>
              <a:buFontTx/>
            </a:pPr>
            <a:r>
              <a:rPr lang="zh-CN" altLang="en-US" sz="2400" b="1">
                <a:solidFill>
                  <a:schemeClr val="bg1"/>
                </a:solidFill>
                <a:sym typeface="+mn-ea"/>
              </a:rPr>
              <a:t>AS”代表单色，而“BS”代表双色‌</a:t>
            </a:r>
            <a:endParaRPr lang="zh-CN" altLang="en-US" sz="2400" b="1" i="0">
              <a:solidFill>
                <a:schemeClr val="bg1"/>
              </a:solidFill>
            </a:endParaRPr>
          </a:p>
          <a:p>
            <a:pPr algn="l">
              <a:buClrTx/>
              <a:buSzTx/>
              <a:buFontTx/>
            </a:pPr>
            <a:endParaRPr lang="zh-CN" altLang="en-US" sz="2400" b="1">
              <a:solidFill>
                <a:schemeClr val="bg1"/>
              </a:solidFill>
              <a:sym typeface="+mn-ea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419090" y="1210310"/>
            <a:ext cx="1907540" cy="4617085"/>
          </a:xfrm>
          <a:prstGeom prst="rect">
            <a:avLst/>
          </a:prstGeom>
          <a:noFill/>
          <a:ln w="63500" cmpd="sng">
            <a:solidFill>
              <a:srgbClr val="FF0000"/>
            </a:solidFill>
            <a:prstDash val="solid"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5099050" y="5956935"/>
            <a:ext cx="2569845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sz="2000">
                <a:solidFill>
                  <a:srgbClr val="FF0000"/>
                </a:solidFill>
                <a:sym typeface="+mn-ea"/>
              </a:rPr>
              <a:t>试验箱是共阴数码管</a:t>
            </a:r>
            <a:endParaRPr lang="zh-CN" sz="2000">
              <a:solidFill>
                <a:srgbClr val="FF0000"/>
              </a:solidFill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3" grpId="0"/>
      <p:bldP spid="5" grpId="0" animBg="1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13"/>
          <p:cNvSpPr txBox="1"/>
          <p:nvPr/>
        </p:nvSpPr>
        <p:spPr>
          <a:xfrm>
            <a:off x="946785" y="523875"/>
            <a:ext cx="749236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6000" b="1">
                <a:solidFill>
                  <a:srgbClr val="0446C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defRPr>
            </a:lvl1pPr>
          </a:lstStyle>
          <a:p>
            <a:pPr algn="l"/>
            <a:r>
              <a:rPr 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数码管介绍</a:t>
            </a:r>
            <a:r>
              <a:rPr lang="en-US" alt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——</a:t>
            </a: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类型</a:t>
            </a:r>
            <a:endParaRPr lang="zh-CN" altLang="en-US" sz="2400" b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3065" y="1158240"/>
            <a:ext cx="5436235" cy="52533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13"/>
          <p:cNvSpPr txBox="1"/>
          <p:nvPr/>
        </p:nvSpPr>
        <p:spPr>
          <a:xfrm>
            <a:off x="946785" y="523875"/>
            <a:ext cx="749236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6000" b="1">
                <a:solidFill>
                  <a:srgbClr val="0446C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defRPr>
            </a:lvl1pPr>
          </a:lstStyle>
          <a:p>
            <a:pPr algn="l"/>
            <a:r>
              <a:rPr 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数码管显示原理</a:t>
            </a:r>
            <a:endParaRPr lang="zh-CN" altLang="en-US" sz="2400" b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76960" y="938530"/>
            <a:ext cx="7615555" cy="302831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7340" y="4027805"/>
            <a:ext cx="4236720" cy="242760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35500" y="4027805"/>
            <a:ext cx="3300095" cy="24072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13"/>
          <p:cNvSpPr txBox="1"/>
          <p:nvPr/>
        </p:nvSpPr>
        <p:spPr>
          <a:xfrm>
            <a:off x="946785" y="523875"/>
            <a:ext cx="749236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6000" b="1">
                <a:solidFill>
                  <a:srgbClr val="0446C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defRPr>
            </a:lvl1pPr>
          </a:lstStyle>
          <a:p>
            <a:pPr algn="l"/>
            <a:r>
              <a:rPr 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数码管显示原理</a:t>
            </a:r>
            <a:endParaRPr lang="zh-CN" altLang="en-US" sz="2400" b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2275" y="1373505"/>
            <a:ext cx="6662420" cy="4859655"/>
          </a:xfrm>
          <a:prstGeom prst="rect">
            <a:avLst/>
          </a:prstGeom>
        </p:spPr>
      </p:pic>
      <p:cxnSp>
        <p:nvCxnSpPr>
          <p:cNvPr id="2" name="直接连接符 1"/>
          <p:cNvCxnSpPr/>
          <p:nvPr/>
        </p:nvCxnSpPr>
        <p:spPr>
          <a:xfrm flipH="1">
            <a:off x="1233170" y="1435735"/>
            <a:ext cx="10795" cy="4802505"/>
          </a:xfrm>
          <a:prstGeom prst="line">
            <a:avLst/>
          </a:prstGeom>
          <a:ln w="19050" cap="flat" cmpd="sng" algn="ctr">
            <a:solidFill>
              <a:srgbClr val="FF0000"/>
            </a:solidFill>
            <a:prstDash val="dash"/>
            <a:miter lim="800000"/>
          </a:ln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H="1">
            <a:off x="1512570" y="1440815"/>
            <a:ext cx="10795" cy="4802505"/>
          </a:xfrm>
          <a:prstGeom prst="line">
            <a:avLst/>
          </a:prstGeom>
          <a:ln w="19050" cap="flat" cmpd="sng" algn="ctr">
            <a:solidFill>
              <a:srgbClr val="FF0000"/>
            </a:solidFill>
            <a:prstDash val="dash"/>
            <a:miter lim="800000"/>
          </a:ln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H="1">
            <a:off x="1786890" y="1440815"/>
            <a:ext cx="10795" cy="4802505"/>
          </a:xfrm>
          <a:prstGeom prst="line">
            <a:avLst/>
          </a:prstGeom>
          <a:ln w="19050" cap="flat" cmpd="sng" algn="ctr">
            <a:solidFill>
              <a:srgbClr val="FF0000"/>
            </a:solidFill>
            <a:prstDash val="dash"/>
            <a:miter lim="800000"/>
          </a:ln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H="1">
            <a:off x="2058670" y="1445895"/>
            <a:ext cx="10795" cy="4802505"/>
          </a:xfrm>
          <a:prstGeom prst="line">
            <a:avLst/>
          </a:prstGeom>
          <a:ln w="19050" cap="flat" cmpd="sng" algn="ctr">
            <a:solidFill>
              <a:srgbClr val="FF0000"/>
            </a:solidFill>
            <a:prstDash val="dash"/>
            <a:miter lim="800000"/>
          </a:ln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H="1">
            <a:off x="2335530" y="1440815"/>
            <a:ext cx="10795" cy="4802505"/>
          </a:xfrm>
          <a:prstGeom prst="line">
            <a:avLst/>
          </a:prstGeom>
          <a:ln w="19050" cap="flat" cmpd="sng" algn="ctr">
            <a:solidFill>
              <a:srgbClr val="FF0000"/>
            </a:solidFill>
            <a:prstDash val="dash"/>
            <a:miter lim="800000"/>
          </a:ln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H="1">
            <a:off x="2607310" y="1445895"/>
            <a:ext cx="10795" cy="4802505"/>
          </a:xfrm>
          <a:prstGeom prst="line">
            <a:avLst/>
          </a:prstGeom>
          <a:ln w="19050" cap="flat" cmpd="sng" algn="ctr">
            <a:solidFill>
              <a:srgbClr val="FF0000"/>
            </a:solidFill>
            <a:prstDash val="dash"/>
            <a:miter lim="800000"/>
          </a:ln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flipH="1">
            <a:off x="2881630" y="1445895"/>
            <a:ext cx="10795" cy="4802505"/>
          </a:xfrm>
          <a:prstGeom prst="line">
            <a:avLst/>
          </a:prstGeom>
          <a:ln w="19050" cap="flat" cmpd="sng" algn="ctr">
            <a:solidFill>
              <a:srgbClr val="FF0000"/>
            </a:solidFill>
            <a:prstDash val="dash"/>
            <a:miter lim="800000"/>
          </a:ln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flipH="1">
            <a:off x="3161030" y="1450975"/>
            <a:ext cx="10795" cy="4802505"/>
          </a:xfrm>
          <a:prstGeom prst="line">
            <a:avLst/>
          </a:prstGeom>
          <a:ln w="19050" cap="flat" cmpd="sng" algn="ctr">
            <a:solidFill>
              <a:srgbClr val="FF0000"/>
            </a:solidFill>
            <a:prstDash val="dash"/>
            <a:miter lim="800000"/>
          </a:ln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 flipH="1">
            <a:off x="3435350" y="1438275"/>
            <a:ext cx="10795" cy="4802505"/>
          </a:xfrm>
          <a:prstGeom prst="line">
            <a:avLst/>
          </a:prstGeom>
          <a:ln w="19050" cap="flat" cmpd="sng" algn="ctr">
            <a:solidFill>
              <a:srgbClr val="FF0000"/>
            </a:solidFill>
            <a:prstDash val="dash"/>
            <a:miter lim="800000"/>
          </a:ln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flipH="1">
            <a:off x="3714750" y="1443355"/>
            <a:ext cx="10795" cy="4802505"/>
          </a:xfrm>
          <a:prstGeom prst="line">
            <a:avLst/>
          </a:prstGeom>
          <a:ln w="19050" cap="flat" cmpd="sng" algn="ctr">
            <a:solidFill>
              <a:srgbClr val="FF0000"/>
            </a:solidFill>
            <a:prstDash val="dash"/>
            <a:miter lim="800000"/>
          </a:ln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17" name="文本框 16"/>
          <p:cNvSpPr txBox="1"/>
          <p:nvPr/>
        </p:nvSpPr>
        <p:spPr>
          <a:xfrm>
            <a:off x="3576320" y="1235075"/>
            <a:ext cx="407670" cy="30734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sz="1000" b="1">
                <a:solidFill>
                  <a:srgbClr val="FF0000"/>
                </a:solidFill>
              </a:rPr>
              <a:t>Q0</a:t>
            </a:r>
            <a:endParaRPr lang="en-US" sz="1000" b="1">
              <a:solidFill>
                <a:srgbClr val="FF0000"/>
              </a:solidFill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272790" y="1242695"/>
            <a:ext cx="407670" cy="30734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sz="1000" b="1">
                <a:solidFill>
                  <a:srgbClr val="FF0000"/>
                </a:solidFill>
              </a:rPr>
              <a:t>Q1</a:t>
            </a:r>
            <a:endParaRPr lang="en-US" sz="1000" b="1">
              <a:solidFill>
                <a:srgbClr val="FF0000"/>
              </a:solidFill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3021330" y="1238885"/>
            <a:ext cx="407670" cy="30734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sz="1000" b="1">
                <a:solidFill>
                  <a:srgbClr val="FF0000"/>
                </a:solidFill>
              </a:rPr>
              <a:t>Q2</a:t>
            </a:r>
            <a:endParaRPr lang="en-US" sz="1000" b="1">
              <a:solidFill>
                <a:srgbClr val="FF0000"/>
              </a:solidFill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2736215" y="1238885"/>
            <a:ext cx="407670" cy="30734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sz="1000" b="1">
                <a:solidFill>
                  <a:srgbClr val="FF0000"/>
                </a:solidFill>
              </a:rPr>
              <a:t>Q3</a:t>
            </a:r>
            <a:endParaRPr lang="en-US" sz="1000" b="1">
              <a:solidFill>
                <a:srgbClr val="FF0000"/>
              </a:solidFill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2441575" y="1240155"/>
            <a:ext cx="407670" cy="30734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sz="1000" b="1">
                <a:solidFill>
                  <a:srgbClr val="FF0000"/>
                </a:solidFill>
              </a:rPr>
              <a:t>Q4</a:t>
            </a:r>
            <a:endParaRPr lang="en-US" sz="1000" b="1">
              <a:solidFill>
                <a:srgbClr val="FF0000"/>
              </a:solidFill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2191385" y="1241425"/>
            <a:ext cx="407670" cy="30734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sz="1000" b="1">
                <a:solidFill>
                  <a:srgbClr val="FF0000"/>
                </a:solidFill>
              </a:rPr>
              <a:t>Q5</a:t>
            </a:r>
            <a:endParaRPr lang="en-US" sz="1000" b="1">
              <a:solidFill>
                <a:srgbClr val="FF0000"/>
              </a:solidFill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1896745" y="1242695"/>
            <a:ext cx="407670" cy="30734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sz="1000" b="1">
                <a:solidFill>
                  <a:srgbClr val="FF0000"/>
                </a:solidFill>
              </a:rPr>
              <a:t>Q6</a:t>
            </a:r>
            <a:endParaRPr lang="en-US" sz="1000" b="1">
              <a:solidFill>
                <a:srgbClr val="FF0000"/>
              </a:solidFill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1619885" y="1242695"/>
            <a:ext cx="407670" cy="30734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sz="1000" b="1">
                <a:solidFill>
                  <a:srgbClr val="FF0000"/>
                </a:solidFill>
              </a:rPr>
              <a:t>Q7</a:t>
            </a:r>
            <a:endParaRPr lang="en-US" sz="10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19" grpId="0"/>
      <p:bldP spid="21" grpId="0"/>
      <p:bldP spid="22" grpId="0"/>
      <p:bldP spid="23" grpId="0"/>
      <p:bldP spid="24" grpId="0"/>
      <p:bldP spid="2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13"/>
          <p:cNvSpPr txBox="1"/>
          <p:nvPr/>
        </p:nvSpPr>
        <p:spPr>
          <a:xfrm>
            <a:off x="946785" y="523875"/>
            <a:ext cx="749236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6000" b="1">
                <a:solidFill>
                  <a:srgbClr val="0446C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defRPr>
            </a:lvl1pPr>
          </a:lstStyle>
          <a:p>
            <a:pPr algn="l"/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数码管静态显示</a:t>
            </a:r>
            <a:endParaRPr lang="zh-CN" altLang="en-US" sz="2400" b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1755" y="984250"/>
            <a:ext cx="7615555" cy="302831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755" y="4125595"/>
            <a:ext cx="4233545" cy="194881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04360" y="4126230"/>
            <a:ext cx="4259580" cy="194818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04150" y="1136015"/>
            <a:ext cx="4144645" cy="283908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8663940" y="4204970"/>
            <a:ext cx="4439920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sz="2000">
                <a:solidFill>
                  <a:srgbClr val="FF0000"/>
                </a:solidFill>
                <a:sym typeface="+mn-ea"/>
              </a:rPr>
              <a:t>怎么快速生成数码管数组？</a:t>
            </a:r>
            <a:endParaRPr lang="zh-CN" altLang="en-US" sz="2000">
              <a:solidFill>
                <a:srgbClr val="FF0000"/>
              </a:solidFill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373755" y="179070"/>
            <a:ext cx="6036310" cy="72707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algn="l" defTabSz="914400">
              <a:lnSpc>
                <a:spcPct val="140000"/>
              </a:lnSpc>
              <a:buClrTx/>
              <a:buSzTx/>
              <a:buFontTx/>
            </a:pPr>
            <a:r>
              <a:rPr lang="en-US" alt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</a:t>
            </a:r>
            <a:r>
              <a:rPr 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任务</a:t>
            </a:r>
            <a:r>
              <a:rPr lang="en-US" alt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</a:t>
            </a: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：</a:t>
            </a:r>
            <a:r>
              <a:rPr 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数码管静态的显示一个数字</a:t>
            </a:r>
            <a:r>
              <a:rPr lang="en-US" alt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endParaRPr lang="en-US" altLang="zh-CN" sz="2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13"/>
          <p:cNvSpPr txBox="1"/>
          <p:nvPr/>
        </p:nvSpPr>
        <p:spPr>
          <a:xfrm>
            <a:off x="946785" y="523875"/>
            <a:ext cx="749236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6000" b="1">
                <a:solidFill>
                  <a:srgbClr val="0446C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defRPr>
            </a:lvl1pPr>
          </a:lstStyle>
          <a:p>
            <a:pPr algn="l"/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数码管动态显示</a:t>
            </a:r>
            <a:endParaRPr lang="zh-CN" altLang="en-US" sz="2400" b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076190" y="980440"/>
            <a:ext cx="3557270" cy="391541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zh-CN" altLang="en-US" sz="2400" b="1">
                <a:solidFill>
                  <a:schemeClr val="bg1"/>
                </a:solidFill>
              </a:rPr>
              <a:t>具体的控制的流程如图所示，</a:t>
            </a:r>
            <a:r>
              <a:rPr lang="en-US" altLang="zh-CN" sz="2400" b="1">
                <a:solidFill>
                  <a:schemeClr val="bg1"/>
                </a:solidFill>
              </a:rPr>
              <a:t>N</a:t>
            </a:r>
            <a:r>
              <a:rPr lang="zh-CN" altLang="en-US" sz="2400" b="1">
                <a:solidFill>
                  <a:schemeClr val="bg1"/>
                </a:solidFill>
              </a:rPr>
              <a:t>表示有几个数码管！</a:t>
            </a:r>
            <a:endParaRPr lang="zh-CN" altLang="en-US" sz="2400" b="1">
              <a:solidFill>
                <a:schemeClr val="bg1"/>
              </a:solidFill>
            </a:endParaRPr>
          </a:p>
          <a:p>
            <a:endParaRPr lang="zh-CN" altLang="en-US" sz="2400" b="1">
              <a:solidFill>
                <a:schemeClr val="bg1"/>
              </a:solidFill>
            </a:endParaRPr>
          </a:p>
          <a:p>
            <a:r>
              <a:rPr lang="zh-CN" altLang="en-US" sz="2400" b="1">
                <a:solidFill>
                  <a:schemeClr val="bg1"/>
                </a:solidFill>
              </a:rPr>
              <a:t>其中需要注意每个延时</a:t>
            </a:r>
            <a:r>
              <a:rPr lang="zh-CN" sz="2400" b="1">
                <a:solidFill>
                  <a:schemeClr val="bg1"/>
                </a:solidFill>
              </a:rPr>
              <a:t>不能太短，我们这边程序就以</a:t>
            </a:r>
            <a:r>
              <a:rPr lang="en-US" altLang="zh-CN" sz="2400" b="1">
                <a:solidFill>
                  <a:schemeClr val="bg1"/>
                </a:solidFill>
              </a:rPr>
              <a:t>1ms</a:t>
            </a:r>
            <a:r>
              <a:rPr lang="zh-CN" altLang="en-US" sz="2400" b="1">
                <a:solidFill>
                  <a:schemeClr val="bg1"/>
                </a:solidFill>
              </a:rPr>
              <a:t>为准，且需要保证总共一个循环结束的时间不能大于</a:t>
            </a:r>
            <a:r>
              <a:rPr lang="en-US" altLang="zh-CN" sz="2400" b="1">
                <a:solidFill>
                  <a:schemeClr val="bg1"/>
                </a:solidFill>
              </a:rPr>
              <a:t>20ms</a:t>
            </a:r>
            <a:r>
              <a:rPr lang="zh-CN" altLang="en-US" sz="2400" b="1">
                <a:solidFill>
                  <a:schemeClr val="bg1"/>
                </a:solidFill>
              </a:rPr>
              <a:t>，因为人眼的视觉不容易分辨出</a:t>
            </a:r>
            <a:r>
              <a:rPr lang="en-US" altLang="zh-CN" sz="2400" b="1">
                <a:solidFill>
                  <a:schemeClr val="bg1"/>
                </a:solidFill>
              </a:rPr>
              <a:t>50HZ</a:t>
            </a:r>
            <a:r>
              <a:rPr lang="zh-CN" altLang="en-US" sz="2400" b="1">
                <a:solidFill>
                  <a:schemeClr val="bg1"/>
                </a:solidFill>
              </a:rPr>
              <a:t>以上的动态刷新。</a:t>
            </a:r>
            <a:endParaRPr lang="en-US" altLang="zh-CN" sz="2400" b="1">
              <a:solidFill>
                <a:schemeClr val="bg1"/>
              </a:solidFill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5605" y="1052830"/>
            <a:ext cx="4512945" cy="532892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02700" y="1230630"/>
            <a:ext cx="2254885" cy="341185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5070475" y="4781550"/>
            <a:ext cx="6036310" cy="72707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algn="l" defTabSz="914400">
              <a:lnSpc>
                <a:spcPct val="140000"/>
              </a:lnSpc>
              <a:buClrTx/>
              <a:buSzTx/>
              <a:buFontTx/>
            </a:pPr>
            <a:r>
              <a:rPr lang="en-US" alt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</a:t>
            </a:r>
            <a:r>
              <a:rPr 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任务</a:t>
            </a:r>
            <a:r>
              <a:rPr lang="en-US" alt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</a:t>
            </a: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：</a:t>
            </a:r>
            <a:r>
              <a:rPr 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数码管显示</a:t>
            </a:r>
            <a:r>
              <a:rPr lang="en-US" alt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“12345678” </a:t>
            </a:r>
            <a:endParaRPr lang="en-US" altLang="zh-CN" sz="2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076190" y="5345430"/>
            <a:ext cx="7052310" cy="1153795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noAutofit/>
          </a:bodyPr>
          <a:p>
            <a:pPr algn="l" defTabSz="914400">
              <a:lnSpc>
                <a:spcPct val="140000"/>
              </a:lnSpc>
              <a:buClrTx/>
              <a:buSzTx/>
              <a:buFontTx/>
            </a:pPr>
            <a:r>
              <a:rPr lang="en-US" alt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</a:t>
            </a:r>
            <a:r>
              <a:rPr 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任务</a:t>
            </a:r>
            <a:r>
              <a:rPr lang="en-US" alt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</a:t>
            </a: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：</a:t>
            </a:r>
            <a:r>
              <a:rPr 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数码管显示</a:t>
            </a:r>
            <a:r>
              <a:rPr lang="en-US" alt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“00-00-00”</a:t>
            </a: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分别代表时分秒</a:t>
            </a:r>
            <a:r>
              <a:rPr lang="en-US" alt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，每过</a:t>
            </a:r>
            <a:r>
              <a:rPr lang="en-US" alt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</a:t>
            </a: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秒钟秒</a:t>
            </a:r>
            <a:r>
              <a:rPr lang="en-US" alt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+1</a:t>
            </a: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；</a:t>
            </a:r>
            <a:endParaRPr lang="zh-CN" altLang="en-US" sz="2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 bldLvl="0" animBg="1"/>
    </p:bldLst>
  </p:timing>
</p:sld>
</file>

<file path=ppt/tags/tag1.xml><?xml version="1.0" encoding="utf-8"?>
<p:tagLst xmlns:p="http://schemas.openxmlformats.org/presentationml/2006/main">
  <p:tag name="KSO_WM_UNIT_PLACING_PICTURE_USER_VIEWPORT" val="{&quot;height&quot;:3150,&quot;width&quot;:4485}"/>
</p:tagLst>
</file>

<file path=ppt/tags/tag2.xml><?xml version="1.0" encoding="utf-8"?>
<p:tagLst xmlns:p="http://schemas.openxmlformats.org/presentationml/2006/main">
  <p:tag name="KSO_WM_UNIT_PLACING_PICTURE_USER_VIEWPORT" val="{&quot;height&quot;:2340,&quot;width&quot;:2850}"/>
</p:tagLst>
</file>

<file path=ppt/tags/tag3.xml><?xml version="1.0" encoding="utf-8"?>
<p:tagLst xmlns:p="http://schemas.openxmlformats.org/presentationml/2006/main">
  <p:tag name="commondata" val="eyJoZGlkIjoiZjU5NWVlNzczNTRhM2YxMDI2Y2FiYjU1MjZkNzEzODYifQ==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828</Words>
  <Application>WPS 演示</Application>
  <PresentationFormat>宽屏</PresentationFormat>
  <Paragraphs>89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13</vt:i4>
      </vt:variant>
    </vt:vector>
  </HeadingPairs>
  <TitlesOfParts>
    <vt:vector size="27" baseType="lpstr">
      <vt:lpstr>Arial</vt:lpstr>
      <vt:lpstr>宋体</vt:lpstr>
      <vt:lpstr>Wingdings</vt:lpstr>
      <vt:lpstr>微软雅黑</vt:lpstr>
      <vt:lpstr>Calibri</vt:lpstr>
      <vt:lpstr>方正清刻本悦宋简体</vt:lpstr>
      <vt:lpstr>PingFang SC</vt:lpstr>
      <vt:lpstr>SWAstro</vt:lpstr>
      <vt:lpstr>等线</vt:lpstr>
      <vt:lpstr>Arial Unicode MS</vt:lpstr>
      <vt:lpstr>等线 Light</vt:lpstr>
      <vt:lpstr>Office 主题​​</vt:lpstr>
      <vt:lpstr>1_自定义设计方案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大饼 王</dc:creator>
  <cp:lastModifiedBy>露从今夜白</cp:lastModifiedBy>
  <cp:revision>26</cp:revision>
  <dcterms:created xsi:type="dcterms:W3CDTF">2024-11-18T12:08:00Z</dcterms:created>
  <dcterms:modified xsi:type="dcterms:W3CDTF">2024-12-08T12:30:37Z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134A0A2BB44C437A8C31C91338F94B76_12</vt:lpwstr>
  </property>
  <property fmtid="{D5CDD505-2E9C-101B-9397-08002B2CF9AE}" pid="3" name="KSOProductBuildVer">
    <vt:lpwstr>2052-12.1.0.19302</vt:lpwstr>
  </property>
</Properties>
</file>