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341" r:id="rId6"/>
    <p:sldId id="342" r:id="rId8"/>
    <p:sldId id="359" r:id="rId9"/>
    <p:sldId id="360" r:id="rId10"/>
    <p:sldId id="361" r:id="rId11"/>
    <p:sldId id="362" r:id="rId12"/>
    <p:sldId id="363" r:id="rId13"/>
    <p:sldId id="332" r:id="rId14"/>
    <p:sldId id="2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341"/>
            <p14:sldId id="342"/>
            <p14:sldId id="359"/>
            <p14:sldId id="360"/>
            <p14:sldId id="361"/>
            <p14:sldId id="362"/>
            <p14:sldId id="363"/>
            <p14:sldId id="332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中断介绍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中断用法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中断优先级的设置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5765" y="4608830"/>
            <a:ext cx="11205210" cy="177800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sz="1600" b="1" i="0">
                <a:solidFill>
                  <a:schemeClr val="bg1"/>
                </a:solidFill>
              </a:rPr>
              <a:t> </a:t>
            </a:r>
            <a:r>
              <a:rPr lang="zh-CN" altLang="en-US" sz="1600" b="1" i="0">
                <a:solidFill>
                  <a:schemeClr val="bg1"/>
                </a:solidFill>
              </a:rPr>
              <a:t>相比于外部中断，</a:t>
            </a:r>
            <a:r>
              <a:rPr lang="en-US" altLang="zh-CN" sz="1600" b="1" i="0">
                <a:solidFill>
                  <a:schemeClr val="bg1"/>
                </a:solidFill>
              </a:rPr>
              <a:t>IO</a:t>
            </a:r>
            <a:r>
              <a:rPr lang="zh-CN" altLang="en-US" sz="1600" b="1" i="0">
                <a:solidFill>
                  <a:schemeClr val="bg1"/>
                </a:solidFill>
              </a:rPr>
              <a:t>中断有以下优点：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 i="0">
                <a:solidFill>
                  <a:schemeClr val="bg1"/>
                </a:solidFill>
              </a:rPr>
              <a:t>1.</a:t>
            </a:r>
            <a:r>
              <a:rPr lang="zh-CN" altLang="en-US" sz="1600" b="1" i="0">
                <a:solidFill>
                  <a:schemeClr val="bg1"/>
                </a:solidFill>
              </a:rPr>
              <a:t>支持所有的</a:t>
            </a:r>
            <a:r>
              <a:rPr lang="en-US" altLang="zh-CN" sz="1600" b="1" i="0">
                <a:solidFill>
                  <a:schemeClr val="bg1"/>
                </a:solidFill>
              </a:rPr>
              <a:t>IO</a:t>
            </a:r>
            <a:r>
              <a:rPr lang="zh-CN" altLang="en-US" sz="1600" b="1" i="0">
                <a:solidFill>
                  <a:schemeClr val="bg1"/>
                </a:solidFill>
              </a:rPr>
              <a:t>口（外部中断只有特定的外部中断的引脚）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 i="0">
                <a:solidFill>
                  <a:schemeClr val="bg1"/>
                </a:solidFill>
              </a:rPr>
              <a:t>2.</a:t>
            </a:r>
            <a:r>
              <a:rPr lang="zh-CN" altLang="en-US" sz="1600" b="1" i="0">
                <a:solidFill>
                  <a:schemeClr val="bg1"/>
                </a:solidFill>
              </a:rPr>
              <a:t>可以任意配置上升沿</a:t>
            </a:r>
            <a:r>
              <a:rPr lang="en-US" altLang="zh-CN" sz="1600" b="1" i="0">
                <a:solidFill>
                  <a:schemeClr val="bg1"/>
                </a:solidFill>
              </a:rPr>
              <a:t>/</a:t>
            </a:r>
            <a:r>
              <a:rPr lang="zh-CN" altLang="en-US" sz="1600" b="1" i="0">
                <a:solidFill>
                  <a:schemeClr val="bg1"/>
                </a:solidFill>
              </a:rPr>
              <a:t>下降沿</a:t>
            </a:r>
            <a:r>
              <a:rPr lang="en-US" altLang="zh-CN" sz="1600" b="1" i="0">
                <a:solidFill>
                  <a:schemeClr val="bg1"/>
                </a:solidFill>
              </a:rPr>
              <a:t>/</a:t>
            </a:r>
            <a:r>
              <a:rPr lang="zh-CN" altLang="en-US" sz="1600" b="1" i="0">
                <a:solidFill>
                  <a:schemeClr val="bg1"/>
                </a:solidFill>
              </a:rPr>
              <a:t>高电平</a:t>
            </a:r>
            <a:r>
              <a:rPr lang="en-US" altLang="zh-CN" sz="1600" b="1" i="0">
                <a:solidFill>
                  <a:schemeClr val="bg1"/>
                </a:solidFill>
              </a:rPr>
              <a:t>/</a:t>
            </a:r>
            <a:r>
              <a:rPr lang="zh-CN" altLang="en-US" sz="1600" b="1" i="0">
                <a:solidFill>
                  <a:schemeClr val="bg1"/>
                </a:solidFill>
              </a:rPr>
              <a:t>低电平（外部中断只有上升</a:t>
            </a:r>
            <a:r>
              <a:rPr lang="en-US" altLang="zh-CN" sz="1600" b="1" i="0">
                <a:solidFill>
                  <a:schemeClr val="bg1"/>
                </a:solidFill>
              </a:rPr>
              <a:t>/</a:t>
            </a:r>
            <a:r>
              <a:rPr lang="zh-CN" altLang="en-US" sz="1600" b="1" i="0">
                <a:solidFill>
                  <a:schemeClr val="bg1"/>
                </a:solidFill>
              </a:rPr>
              <a:t>下降沿中断）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缺点：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 i="0">
                <a:solidFill>
                  <a:schemeClr val="bg1"/>
                </a:solidFill>
              </a:rPr>
              <a:t>IO</a:t>
            </a:r>
            <a:r>
              <a:rPr lang="zh-CN" altLang="en-US" sz="1600" b="1" i="0">
                <a:solidFill>
                  <a:schemeClr val="bg1"/>
                </a:solidFill>
              </a:rPr>
              <a:t>中断同时只能支持一种中断模式，外部中断</a:t>
            </a:r>
            <a:r>
              <a:rPr lang="en-US" altLang="zh-CN" sz="1600" b="1" i="0">
                <a:solidFill>
                  <a:schemeClr val="bg1"/>
                </a:solidFill>
              </a:rPr>
              <a:t>0</a:t>
            </a:r>
            <a:r>
              <a:rPr lang="zh-CN" altLang="en-US" sz="1600" b="1" i="0">
                <a:solidFill>
                  <a:schemeClr val="bg1"/>
                </a:solidFill>
              </a:rPr>
              <a:t>和</a:t>
            </a:r>
            <a:r>
              <a:rPr lang="en-US" altLang="zh-CN" sz="1600" b="1" i="0">
                <a:solidFill>
                  <a:schemeClr val="bg1"/>
                </a:solidFill>
              </a:rPr>
              <a:t>1</a:t>
            </a:r>
            <a:r>
              <a:rPr lang="zh-CN" altLang="en-US" sz="1600" b="1" i="0">
                <a:solidFill>
                  <a:schemeClr val="bg1"/>
                </a:solidFill>
              </a:rPr>
              <a:t>可以同时支持上升</a:t>
            </a:r>
            <a:r>
              <a:rPr lang="en-US" altLang="zh-CN" sz="1600" b="1" i="0">
                <a:solidFill>
                  <a:schemeClr val="bg1"/>
                </a:solidFill>
              </a:rPr>
              <a:t>/</a:t>
            </a:r>
            <a:r>
              <a:rPr lang="zh-CN" altLang="en-US" sz="1600" b="1" i="0">
                <a:solidFill>
                  <a:schemeClr val="bg1"/>
                </a:solidFill>
              </a:rPr>
              <a:t>下降沿中断（</a:t>
            </a:r>
            <a:r>
              <a:rPr lang="zh-CN" altLang="en-US" sz="1600" b="1" i="0">
                <a:solidFill>
                  <a:srgbClr val="FF0000"/>
                </a:solidFill>
              </a:rPr>
              <a:t>可以用两个</a:t>
            </a:r>
            <a:r>
              <a:rPr lang="en-US" altLang="zh-CN" sz="1600" b="1" i="0">
                <a:solidFill>
                  <a:srgbClr val="FF0000"/>
                </a:solidFill>
              </a:rPr>
              <a:t>IO</a:t>
            </a:r>
            <a:r>
              <a:rPr lang="zh-CN" altLang="en-US" sz="1600" b="1" i="0">
                <a:solidFill>
                  <a:srgbClr val="FF0000"/>
                </a:solidFill>
              </a:rPr>
              <a:t>端口实现双边沿检测！</a:t>
            </a:r>
            <a:r>
              <a:rPr lang="zh-CN" altLang="en-US" sz="1600" b="1" i="0">
                <a:solidFill>
                  <a:schemeClr val="bg1"/>
                </a:solidFill>
              </a:rPr>
              <a:t>）。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1128395"/>
            <a:ext cx="812292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850" y="1765935"/>
            <a:ext cx="3488690" cy="44577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sz="1600" b="1" i="0">
                <a:solidFill>
                  <a:schemeClr val="bg1"/>
                </a:solidFill>
              </a:rPr>
              <a:t>1.</a:t>
            </a:r>
            <a:r>
              <a:rPr lang="zh-CN" altLang="en-US" sz="1600" b="1" i="0">
                <a:solidFill>
                  <a:schemeClr val="bg1"/>
                </a:solidFill>
              </a:rPr>
              <a:t>选择合适的中断模式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371725"/>
            <a:ext cx="4867275" cy="1859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345" y="1464310"/>
            <a:ext cx="6704965" cy="3929380"/>
          </a:xfrm>
          <a:prstGeom prst="rect">
            <a:avLst/>
          </a:prstGeom>
        </p:spPr>
      </p:pic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中断用法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850" y="1280795"/>
            <a:ext cx="3488690" cy="44577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sz="1600" b="1" i="0">
                <a:solidFill>
                  <a:schemeClr val="bg1"/>
                </a:solidFill>
              </a:rPr>
              <a:t>2.</a:t>
            </a:r>
            <a:r>
              <a:rPr lang="zh-CN" altLang="en-US" sz="1600" b="1" i="0">
                <a:solidFill>
                  <a:schemeClr val="bg1"/>
                </a:solidFill>
              </a:rPr>
              <a:t>打开端口的中断功能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615" y="1962785"/>
            <a:ext cx="9794875" cy="4428490"/>
          </a:xfrm>
          <a:prstGeom prst="rect">
            <a:avLst/>
          </a:prstGeom>
        </p:spPr>
      </p:pic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中断用法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850" y="1280795"/>
            <a:ext cx="3488690" cy="44577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sz="1600" b="1" i="0">
                <a:solidFill>
                  <a:schemeClr val="bg1"/>
                </a:solidFill>
              </a:rPr>
              <a:t>3.</a:t>
            </a:r>
            <a:r>
              <a:rPr lang="zh-CN" altLang="en-US" sz="1600" b="1" i="0">
                <a:solidFill>
                  <a:schemeClr val="bg1"/>
                </a:solidFill>
              </a:rPr>
              <a:t>配置</a:t>
            </a:r>
            <a:r>
              <a:rPr lang="en-US" altLang="zh-CN" sz="1600" b="1" i="0">
                <a:solidFill>
                  <a:schemeClr val="bg1"/>
                </a:solidFill>
              </a:rPr>
              <a:t>IO</a:t>
            </a:r>
            <a:r>
              <a:rPr lang="zh-CN" altLang="en-US" sz="1600" b="1" i="0">
                <a:solidFill>
                  <a:schemeClr val="bg1"/>
                </a:solidFill>
              </a:rPr>
              <a:t>口的中断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26565"/>
            <a:ext cx="8526780" cy="3710940"/>
          </a:xfrm>
          <a:prstGeom prst="rect">
            <a:avLst/>
          </a:prstGeom>
        </p:spPr>
      </p:pic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中断用法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850" y="1280795"/>
            <a:ext cx="3488690" cy="44577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sz="1600" b="1" i="0">
                <a:solidFill>
                  <a:schemeClr val="bg1"/>
                </a:solidFill>
              </a:rPr>
              <a:t>4.</a:t>
            </a:r>
            <a:r>
              <a:rPr lang="zh-CN" sz="1600" b="1" i="0">
                <a:solidFill>
                  <a:schemeClr val="bg1"/>
                </a:solidFill>
              </a:rPr>
              <a:t>中断号处理</a:t>
            </a:r>
            <a:endParaRPr lang="zh-CN" sz="1600" b="1" i="0">
              <a:solidFill>
                <a:schemeClr val="bg1"/>
              </a:solidFill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中断用法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966595" y="1517015"/>
            <a:ext cx="9428480" cy="262255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966595" y="1404620"/>
            <a:ext cx="9428480" cy="441515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80490" y="562229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中断的程序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中断优先级的设置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6720" y="1268730"/>
            <a:ext cx="3796665" cy="4079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3200">
                <a:solidFill>
                  <a:srgbClr val="FF0000"/>
                </a:solidFill>
                <a:sym typeface="+mn-ea"/>
              </a:rPr>
              <a:t>相同优先级</a:t>
            </a:r>
            <a:r>
              <a:rPr lang="zh-CN" sz="3200">
                <a:solidFill>
                  <a:schemeClr val="bg1"/>
                </a:solidFill>
                <a:sym typeface="+mn-ea"/>
              </a:rPr>
              <a:t>，靠前的中断源先执行，执行完</a:t>
            </a:r>
            <a:r>
              <a:rPr lang="en-US" altLang="zh-CN" sz="3200">
                <a:solidFill>
                  <a:schemeClr val="bg1"/>
                </a:solidFill>
                <a:sym typeface="+mn-ea"/>
              </a:rPr>
              <a:t> </a:t>
            </a:r>
            <a:r>
              <a:rPr lang="zh-CN" altLang="en-US" sz="3200">
                <a:solidFill>
                  <a:schemeClr val="bg1"/>
                </a:solidFill>
                <a:sym typeface="+mn-ea"/>
              </a:rPr>
              <a:t>之后在执行低中断源，且一个中断源在执行的时候不能被打断。</a:t>
            </a:r>
            <a:endParaRPr lang="zh-CN" altLang="en-US" sz="3200">
              <a:solidFill>
                <a:schemeClr val="bg1"/>
              </a:solidFill>
              <a:sym typeface="+mn-ea"/>
            </a:endParaRPr>
          </a:p>
          <a:p>
            <a:r>
              <a:rPr lang="zh-CN" altLang="en-US" sz="1800">
                <a:solidFill>
                  <a:schemeClr val="bg1"/>
                </a:solidFill>
                <a:sym typeface="+mn-ea"/>
              </a:rPr>
              <a:t>定时器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和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P3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中断都是最低优先级，定时器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中断号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，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P3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中断号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40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，执行完定时器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，在执行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P3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，在执行</a:t>
            </a:r>
            <a:r>
              <a:rPr lang="zh-CN" sz="1800">
                <a:solidFill>
                  <a:schemeClr val="bg1"/>
                </a:solidFill>
                <a:sym typeface="+mn-ea"/>
              </a:rPr>
              <a:t>定定时器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0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，在执行</a:t>
            </a:r>
            <a:r>
              <a:rPr lang="en-US" altLang="zh-CN" sz="1800">
                <a:solidFill>
                  <a:schemeClr val="bg1"/>
                </a:solidFill>
                <a:sym typeface="+mn-ea"/>
              </a:rPr>
              <a:t>...</a:t>
            </a:r>
            <a:endParaRPr lang="en-US" altLang="zh-CN" sz="180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0490" y="5622290"/>
            <a:ext cx="10812145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中断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打断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低电平中断的的程序（注意优先级）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19710" y="1606550"/>
            <a:ext cx="7419340" cy="224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5205" y="1150620"/>
            <a:ext cx="10593705" cy="295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chemeClr val="bg1"/>
                </a:solidFill>
              </a:rPr>
              <a:t>多路抢答器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上电后一位数码管显示</a:t>
            </a:r>
            <a:r>
              <a:rPr lang="en-US" altLang="zh-CN" sz="2400" b="1">
                <a:solidFill>
                  <a:schemeClr val="bg1"/>
                </a:solidFill>
              </a:rPr>
              <a:t>0</a:t>
            </a:r>
            <a:r>
              <a:rPr lang="zh-CN" altLang="en-US" sz="2400" b="1">
                <a:solidFill>
                  <a:schemeClr val="bg1"/>
                </a:solidFill>
              </a:rPr>
              <a:t>，表示没有按下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选择任意三个独立按键作为三个用户，分别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   </a:t>
            </a:r>
            <a:r>
              <a:rPr lang="zh-CN" altLang="en-US" sz="2400" b="1">
                <a:solidFill>
                  <a:schemeClr val="bg1"/>
                </a:solidFill>
              </a:rPr>
              <a:t>代表</a:t>
            </a:r>
            <a:r>
              <a:rPr lang="en-US" altLang="zh-CN" sz="2400" b="1">
                <a:solidFill>
                  <a:schemeClr val="bg1"/>
                </a:solidFill>
              </a:rPr>
              <a:t>“</a:t>
            </a:r>
            <a:r>
              <a:rPr lang="zh-CN" altLang="en-US" sz="2400" b="1">
                <a:solidFill>
                  <a:schemeClr val="bg1"/>
                </a:solidFill>
              </a:rPr>
              <a:t>用户</a:t>
            </a:r>
            <a:r>
              <a:rPr lang="en-US" altLang="zh-CN" sz="2400" b="1">
                <a:solidFill>
                  <a:schemeClr val="bg1"/>
                </a:solidFill>
              </a:rPr>
              <a:t>1”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用户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2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，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用户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”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3.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谁第一个按下按钮，数码管就显示数字几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代表抢答成功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7403465" y="2203450"/>
            <a:ext cx="3359785" cy="306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WPS 演示</Application>
  <PresentationFormat>宽屏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34</cp:revision>
  <dcterms:created xsi:type="dcterms:W3CDTF">2024-11-18T12:08:00Z</dcterms:created>
  <dcterms:modified xsi:type="dcterms:W3CDTF">2025-01-21T14:46:00Z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2052-12.1.0.19770</vt:lpwstr>
  </property>
</Properties>
</file>