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341" r:id="rId8"/>
    <p:sldId id="342" r:id="rId9"/>
    <p:sldId id="279" r:id="rId10"/>
    <p:sldId id="337" r:id="rId11"/>
    <p:sldId id="343" r:id="rId12"/>
    <p:sldId id="355" r:id="rId13"/>
    <p:sldId id="356" r:id="rId14"/>
    <p:sldId id="332" r:id="rId15"/>
    <p:sldId id="262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341"/>
            <p14:sldId id="342"/>
            <p14:sldId id="279"/>
            <p14:sldId id="337"/>
            <p14:sldId id="343"/>
            <p14:sldId id="355"/>
            <p14:sldId id="356"/>
            <p14:sldId id="332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05205" y="1150620"/>
            <a:ext cx="10593705" cy="22783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chemeClr val="bg1"/>
                </a:solidFill>
              </a:rPr>
              <a:t>雕刻机保护系统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sz="2400" b="1">
                <a:solidFill>
                  <a:schemeClr val="bg1"/>
                </a:solidFill>
              </a:rPr>
              <a:t>按下矩阵键盘上的按钮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开始工作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工作时打开</a:t>
            </a:r>
            <a:r>
              <a:rPr lang="en-US" altLang="zh-CN" sz="2400" b="1">
                <a:solidFill>
                  <a:schemeClr val="bg1"/>
                </a:solidFill>
              </a:rPr>
              <a:t>LED0</a:t>
            </a:r>
            <a:r>
              <a:rPr lang="zh-CN" altLang="en-US" sz="2400" b="1">
                <a:solidFill>
                  <a:schemeClr val="bg1"/>
                </a:solidFill>
              </a:rPr>
              <a:t>，表示雕刻机电源已打开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altLang="en-US" sz="2400" b="1">
                <a:solidFill>
                  <a:schemeClr val="bg1"/>
                </a:solidFill>
              </a:rPr>
              <a:t>当外部中断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端口导通时，立刻关闭</a:t>
            </a:r>
            <a:r>
              <a:rPr lang="en-US" altLang="zh-CN" sz="2400" b="1">
                <a:solidFill>
                  <a:schemeClr val="bg1"/>
                </a:solidFill>
              </a:rPr>
              <a:t>LED0,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    </a:t>
            </a:r>
            <a:r>
              <a:rPr lang="zh-CN" altLang="en-US" sz="2400" b="1">
                <a:solidFill>
                  <a:schemeClr val="bg1"/>
                </a:solidFill>
              </a:rPr>
              <a:t>表示切断雕刻机电源，从而实现保护功能。</a:t>
            </a:r>
            <a:endParaRPr lang="en-US" altLang="zh-CN" sz="2400" b="1">
              <a:solidFill>
                <a:schemeClr val="bg1"/>
              </a:solidFill>
            </a:endParaRPr>
          </a:p>
          <a:p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2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515" y="4006215"/>
            <a:ext cx="2068195" cy="2419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475" y="1150620"/>
            <a:ext cx="2771775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685290" y="4519295"/>
            <a:ext cx="8580755" cy="713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bg1"/>
                </a:solidFill>
              </a:rPr>
              <a:t>正在做某件事情的时候，突然先去做了别的事情，别的处理完了再来做这件事。</a:t>
            </a: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4" name="图片 3" descr="00248yFrly1hsoqji87z6g60g40g4dl7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" y="1208405"/>
            <a:ext cx="3228975" cy="3228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535" y="1208405"/>
            <a:ext cx="3926205" cy="3218815"/>
          </a:xfrm>
          <a:prstGeom prst="rect">
            <a:avLst/>
          </a:prstGeom>
        </p:spPr>
      </p:pic>
      <p:pic>
        <p:nvPicPr>
          <p:cNvPr id="6" name="图片 5" descr="d8e9b33a1e84639e3ac9a5000e643b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220" y="1208405"/>
            <a:ext cx="3461385" cy="321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中断系统介绍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外部中断介绍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外部中断用法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5765" y="4608830"/>
            <a:ext cx="11401425" cy="2035810"/>
          </a:xfrm>
          <a:prstGeom prst="rect">
            <a:avLst/>
          </a:prstGeom>
        </p:spPr>
        <p:txBody>
          <a:bodyPr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1600" b="1" i="0">
                <a:solidFill>
                  <a:schemeClr val="bg1"/>
                </a:solidFill>
              </a:rPr>
              <a:t>        </a:t>
            </a:r>
            <a:r>
              <a:rPr lang="zh-CN" altLang="en-US" sz="1600" b="1" i="0">
                <a:solidFill>
                  <a:srgbClr val="FF0000"/>
                </a:solidFill>
              </a:rPr>
              <a:t>当中央处理机</a:t>
            </a:r>
            <a:r>
              <a:rPr lang="en-US" altLang="zh-CN" sz="1600" b="1" i="0">
                <a:solidFill>
                  <a:srgbClr val="FF0000"/>
                </a:solidFill>
              </a:rPr>
              <a:t> CPU </a:t>
            </a:r>
            <a:r>
              <a:rPr lang="zh-CN" altLang="en-US" sz="1600" b="1" i="0">
                <a:solidFill>
                  <a:srgbClr val="FF0000"/>
                </a:solidFill>
              </a:rPr>
              <a:t>正在处理某件事的时候外界发生了紧急事件请求，</a:t>
            </a:r>
            <a:r>
              <a:rPr lang="en-US" altLang="zh-CN" sz="1600" b="1" i="0">
                <a:solidFill>
                  <a:srgbClr val="FF0000"/>
                </a:solidFill>
              </a:rPr>
              <a:t>CPU </a:t>
            </a:r>
            <a:r>
              <a:rPr lang="zh-CN" altLang="en-US" sz="1600" b="1" i="0">
                <a:solidFill>
                  <a:srgbClr val="FF0000"/>
                </a:solidFill>
              </a:rPr>
              <a:t>暂停当前的工作</a:t>
            </a:r>
            <a:r>
              <a:rPr lang="en-US" altLang="zh-CN" sz="1600" b="1" i="0">
                <a:solidFill>
                  <a:srgbClr val="FF0000"/>
                </a:solidFill>
              </a:rPr>
              <a:t>,</a:t>
            </a:r>
            <a:r>
              <a:rPr lang="zh-CN" altLang="en-US" sz="1600" b="1" i="0">
                <a:solidFill>
                  <a:srgbClr val="FF0000"/>
                </a:solidFill>
              </a:rPr>
              <a:t>转而去处理这个紧急事件，处理完以后，再回到原来被中断的地方，继续原来的工作，这样的过程称为中断。实现这种功能的部件称为中断系统。</a:t>
            </a:r>
            <a:endParaRPr lang="zh-CN" altLang="en-US" sz="1600" b="1" i="0">
              <a:solidFill>
                <a:srgbClr val="FF0000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en-US" sz="16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 </a:t>
            </a:r>
            <a:r>
              <a:rPr lang="en-US" altLang="zh-CN" sz="1600" b="1" i="0">
                <a:solidFill>
                  <a:schemeClr val="bg1"/>
                </a:solidFill>
              </a:rPr>
              <a:t>CPU </a:t>
            </a:r>
            <a:r>
              <a:rPr lang="zh-CN" altLang="en-US" sz="1600" b="1" i="0">
                <a:solidFill>
                  <a:schemeClr val="bg1"/>
                </a:solidFill>
              </a:rPr>
              <a:t>总是先响应优先级别最高的中断请求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en-US" sz="16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 </a:t>
            </a:r>
            <a:r>
              <a:rPr lang="en-US" altLang="zh-CN" sz="1600" b="1" i="0">
                <a:solidFill>
                  <a:schemeClr val="bg1"/>
                </a:solidFill>
              </a:rPr>
              <a:t>CPU </a:t>
            </a:r>
            <a:r>
              <a:rPr lang="zh-CN" altLang="en-US" sz="1600" b="1" i="0">
                <a:solidFill>
                  <a:schemeClr val="bg1"/>
                </a:solidFill>
              </a:rPr>
              <a:t>能够暂停对原来中断源的服务程序</a:t>
            </a:r>
            <a:r>
              <a:rPr lang="en-US" altLang="zh-CN" sz="1600" b="1" i="0">
                <a:solidFill>
                  <a:schemeClr val="bg1"/>
                </a:solidFill>
              </a:rPr>
              <a:t>,</a:t>
            </a:r>
            <a:r>
              <a:rPr lang="zh-CN" altLang="en-US" sz="1600" b="1" i="0">
                <a:solidFill>
                  <a:schemeClr val="bg1"/>
                </a:solidFill>
              </a:rPr>
              <a:t>转而去处理优先级更高的中断请求源</a:t>
            </a:r>
            <a:r>
              <a:rPr lang="en-US" altLang="zh-CN" sz="1600" b="1" i="0">
                <a:solidFill>
                  <a:schemeClr val="bg1"/>
                </a:solidFill>
              </a:rPr>
              <a:t>,</a:t>
            </a:r>
            <a:r>
              <a:rPr lang="zh-CN" altLang="en-US" sz="1600" b="1" i="0">
                <a:solidFill>
                  <a:schemeClr val="bg1"/>
                </a:solidFill>
              </a:rPr>
              <a:t>处理完以后，再回到原低级中断服务程序，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en-US" sz="16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 </a:t>
            </a:r>
            <a:r>
              <a:rPr lang="zh-CN" altLang="en-US" sz="1600" b="1" i="0">
                <a:solidFill>
                  <a:schemeClr val="bg1"/>
                </a:solidFill>
              </a:rPr>
              <a:t>每一个中断源可以用软件独立地控制为开中断或关中断</a:t>
            </a:r>
            <a:endParaRPr lang="zh-CN" altLang="en-US" sz="1600" b="1" i="0">
              <a:solidFill>
                <a:schemeClr val="bg1"/>
              </a:solidFill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en-US" sz="1600" b="1">
                <a:solidFill>
                  <a:schemeClr val="bg1"/>
                </a:solidFill>
                <a:latin typeface="Tahoma" panose="020B0604030504040204"/>
                <a:ea typeface="Tahoma" panose="020B0604030504040204"/>
                <a:sym typeface="+mn-ea"/>
              </a:rPr>
              <a:t>● </a:t>
            </a:r>
            <a:r>
              <a:rPr lang="zh-CN" altLang="en-US" sz="1600" b="1" i="0">
                <a:solidFill>
                  <a:schemeClr val="bg1"/>
                </a:solidFill>
              </a:rPr>
              <a:t>部分中断的优先级别均可用软件设置。高优先级的中断请求可以打断低优先级的中断</a:t>
            </a:r>
            <a:endParaRPr lang="zh-CN" altLang="en-US" sz="1600" b="1" i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775" y="1044575"/>
            <a:ext cx="6175375" cy="3499485"/>
          </a:xfrm>
          <a:prstGeom prst="rect">
            <a:avLst/>
          </a:prstGeom>
        </p:spPr>
      </p:pic>
      <p:sp>
        <p:nvSpPr>
          <p:cNvPr id="5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中断系统介绍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中断系统介绍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750" y="1155700"/>
            <a:ext cx="3800475" cy="5209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51375" y="5346065"/>
            <a:ext cx="6096000" cy="1700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/>
                </a:solidFill>
                <a:sym typeface="+mn-ea"/>
              </a:rPr>
              <a:t>部分中断的优先级别均可用软件设置。高优先级的中断请求可以打断低优先级的中断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764665"/>
            <a:ext cx="3651250" cy="37407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31055" y="366141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1600" b="1">
                <a:solidFill>
                  <a:schemeClr val="bg1"/>
                </a:solidFill>
                <a:sym typeface="+mn-ea"/>
              </a:rPr>
              <a:t>CPU 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总是先响应优先级别最高的中断请求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150" y="2047240"/>
            <a:ext cx="172720" cy="33331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0" y="1682750"/>
            <a:ext cx="1098550" cy="489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600" b="1">
                <a:solidFill>
                  <a:srgbClr val="FF0000"/>
                </a:solidFill>
                <a:sym typeface="+mn-ea"/>
              </a:rPr>
              <a:t>高</a:t>
            </a:r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endParaRPr lang="zh-CN" altLang="en-US" sz="1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1600" b="1">
                <a:solidFill>
                  <a:srgbClr val="FF0000"/>
                </a:solidFill>
                <a:sym typeface="+mn-ea"/>
              </a:rPr>
              <a:t>低</a:t>
            </a:r>
            <a:endParaRPr lang="zh-CN" altLang="en-US" sz="1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9310" y="414909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en-US" altLang="zh-CN" sz="1600" b="1">
                <a:solidFill>
                  <a:schemeClr val="bg1"/>
                </a:solidFill>
                <a:sym typeface="+mn-ea"/>
              </a:rPr>
              <a:t>CPU 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能够暂停对原来中断源的服务程序</a:t>
            </a:r>
            <a:r>
              <a:rPr lang="en-US" altLang="zh-CN" sz="1600" b="1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转而去处理优先级更高的中断请求源</a:t>
            </a:r>
            <a:r>
              <a:rPr lang="en-US" altLang="zh-CN" sz="1600" b="1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1600" b="1">
                <a:solidFill>
                  <a:schemeClr val="bg1"/>
                </a:solidFill>
                <a:sym typeface="+mn-ea"/>
              </a:rPr>
              <a:t>处理完以后，再回到原低级中断服务程序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31055" y="485521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1600" b="1">
                <a:solidFill>
                  <a:schemeClr val="bg1"/>
                </a:solidFill>
                <a:sym typeface="+mn-ea"/>
              </a:rPr>
              <a:t>每一个中断源可以用软件独立地控制为开中断或关中断</a:t>
            </a:r>
            <a:endParaRPr lang="zh-CN" altLang="en-US" sz="1600" b="1">
              <a:solidFill>
                <a:schemeClr val="bg1"/>
              </a:solidFill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6900" y="693420"/>
            <a:ext cx="549656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/>
      <p:bldP spid="15" grpId="0"/>
      <p:bldP spid="22" grpId="0"/>
      <p:bldP spid="4" grpId="0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外部中断介绍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1268730"/>
            <a:ext cx="10775315" cy="1307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bg1"/>
                </a:solidFill>
              </a:rPr>
              <a:t>外部中断就是在单片机的一个引脚上，由于外部因素导致了一个电平的变化(比如由高变低)，而通过捕获这个变化，单片机内部自主运行的程序就会被暂时打断，转而去执行相应的中断处理程序，执行完后又回到原来中断的地方继续执行原来的程序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4065" y="2708910"/>
            <a:ext cx="3859530" cy="539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lvl="0" indent="0"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什么引脚能作为外部中断口</a:t>
            </a:r>
            <a:r>
              <a:rPr lang="en-US" altLang="zh-CN" sz="1800" b="1">
                <a:solidFill>
                  <a:srgbClr val="FF0000"/>
                </a:solidFill>
              </a:rPr>
              <a:t>?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975" y="3136900"/>
            <a:ext cx="2369820" cy="539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lvl="0" indent="0">
              <a:buNone/>
            </a:pPr>
            <a:r>
              <a:rPr lang="zh-CN" altLang="en-US" sz="1800" b="1">
                <a:solidFill>
                  <a:schemeClr val="bg1"/>
                </a:solidFill>
              </a:rPr>
              <a:t>引脚带</a:t>
            </a:r>
            <a:r>
              <a:rPr lang="en-US" altLang="zh-CN" sz="1800" b="1">
                <a:solidFill>
                  <a:schemeClr val="bg1"/>
                </a:solidFill>
              </a:rPr>
              <a:t>INTx</a:t>
            </a:r>
            <a:r>
              <a:rPr lang="zh-CN" altLang="en-US" sz="1800" b="1">
                <a:solidFill>
                  <a:schemeClr val="bg1"/>
                </a:solidFill>
              </a:rPr>
              <a:t>标识的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0135" y="1941830"/>
            <a:ext cx="5930900" cy="44754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316470" y="3698875"/>
            <a:ext cx="393065" cy="25146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8975" y="4563110"/>
            <a:ext cx="327025" cy="56896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85" y="4047490"/>
            <a:ext cx="2263140" cy="23698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4065" y="3635375"/>
            <a:ext cx="3859530" cy="539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lvl="0" indent="0">
              <a:buNone/>
            </a:pPr>
            <a:r>
              <a:rPr lang="zh-CN" altLang="en-US" sz="1800" b="1">
                <a:solidFill>
                  <a:srgbClr val="FF0000"/>
                </a:solidFill>
              </a:rPr>
              <a:t>分别能支持什么类型的中断</a:t>
            </a:r>
            <a:r>
              <a:rPr lang="en-US" altLang="zh-CN" sz="1800" b="1">
                <a:solidFill>
                  <a:srgbClr val="FF0000"/>
                </a:solidFill>
              </a:rPr>
              <a:t>?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 animBg="1"/>
      <p:bldP spid="11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990" y="1138555"/>
            <a:ext cx="7254240" cy="52870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964295" y="1268730"/>
            <a:ext cx="2115185" cy="5026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solidFill>
                  <a:schemeClr val="bg1"/>
                </a:solidFill>
              </a:rPr>
              <a:t>外部中断</a:t>
            </a:r>
            <a:r>
              <a:rPr lang="en-US" altLang="zh-CN" b="1">
                <a:solidFill>
                  <a:schemeClr val="bg1"/>
                </a:solidFill>
              </a:rPr>
              <a:t>0</a:t>
            </a:r>
            <a:r>
              <a:rPr lang="zh-CN" altLang="en-US" b="1">
                <a:solidFill>
                  <a:schemeClr val="bg1"/>
                </a:solidFill>
              </a:rPr>
              <a:t>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IT0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IE0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EX0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EA</a:t>
            </a:r>
            <a:endParaRPr lang="en-US" altLang="zh-CN" b="1">
              <a:solidFill>
                <a:schemeClr val="bg1"/>
              </a:solidFill>
            </a:endParaRPr>
          </a:p>
          <a:p>
            <a:endParaRPr lang="en-US" altLang="zh-CN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  <a:sym typeface="+mn-ea"/>
              </a:rPr>
              <a:t>外部中断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IT1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IE1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EX1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EA</a:t>
            </a:r>
            <a:endParaRPr lang="en-US" altLang="zh-CN" b="1">
              <a:solidFill>
                <a:schemeClr val="bg1"/>
              </a:solidFill>
              <a:sym typeface="+mn-ea"/>
            </a:endParaRPr>
          </a:p>
          <a:p>
            <a:endParaRPr lang="en-US" altLang="zh-CN" b="1">
              <a:solidFill>
                <a:schemeClr val="bg1"/>
              </a:solidFill>
              <a:sym typeface="+mn-ea"/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外部中断</a:t>
            </a:r>
            <a:r>
              <a:rPr lang="en-US" altLang="zh-CN" b="1">
                <a:solidFill>
                  <a:schemeClr val="bg1"/>
                </a:solidFill>
              </a:rPr>
              <a:t>x</a:t>
            </a:r>
            <a:r>
              <a:rPr lang="zh-CN" altLang="en-US" b="1">
                <a:solidFill>
                  <a:schemeClr val="bg1"/>
                </a:solidFill>
              </a:rPr>
              <a:t>：</a:t>
            </a:r>
            <a:r>
              <a:rPr lang="en-US" altLang="zh-CN" b="1">
                <a:solidFill>
                  <a:schemeClr val="bg1"/>
                </a:solidFill>
              </a:rPr>
              <a:t>x=2-4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INTxIF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EXn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</a:rPr>
              <a:t>EA</a:t>
            </a:r>
            <a:endParaRPr lang="en-US" altLang="zh-CN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外部中断介绍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0860" y="1231265"/>
            <a:ext cx="2115185" cy="5026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en-US" altLang="zh-CN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  <a:sym typeface="+mn-ea"/>
              </a:rPr>
              <a:t>外部中断</a:t>
            </a:r>
            <a:r>
              <a:rPr lang="en-US" altLang="zh-CN" b="1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 b="1">
                <a:solidFill>
                  <a:schemeClr val="bg1"/>
                </a:solidFill>
                <a:sym typeface="+mn-ea"/>
              </a:rPr>
              <a:t>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IT1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IE1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EX1</a:t>
            </a:r>
            <a:endParaRPr lang="en-US" altLang="zh-CN" b="1">
              <a:solidFill>
                <a:schemeClr val="bg1"/>
              </a:solidFill>
            </a:endParaRPr>
          </a:p>
          <a:p>
            <a:r>
              <a:rPr lang="en-US" altLang="zh-CN" b="1">
                <a:solidFill>
                  <a:schemeClr val="bg1"/>
                </a:solidFill>
                <a:sym typeface="+mn-ea"/>
              </a:rPr>
              <a:t>EA</a:t>
            </a:r>
            <a:endParaRPr lang="en-US" altLang="zh-CN" b="1">
              <a:solidFill>
                <a:schemeClr val="bg1"/>
              </a:solidFill>
              <a:sym typeface="+mn-ea"/>
            </a:endParaRPr>
          </a:p>
          <a:p>
            <a:endParaRPr lang="en-US" altLang="zh-CN" b="1">
              <a:solidFill>
                <a:schemeClr val="bg1"/>
              </a:solidFill>
              <a:sym typeface="+mn-ea"/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5810" y="763905"/>
            <a:ext cx="7124700" cy="549402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18230" y="3950335"/>
            <a:ext cx="6244590" cy="5048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8230" y="4455160"/>
            <a:ext cx="6244590" cy="50482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810" y="635635"/>
            <a:ext cx="7124700" cy="58674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618230" y="4499610"/>
            <a:ext cx="2708910" cy="60071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外部中断介绍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3"/>
          <p:cNvSpPr txBox="1"/>
          <p:nvPr/>
        </p:nvSpPr>
        <p:spPr>
          <a:xfrm>
            <a:off x="946785" y="436880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硬件复位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770" y="1162050"/>
            <a:ext cx="7323455" cy="434276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80490" y="562229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：编写外部中断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的程序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WPS 演示</Application>
  <PresentationFormat>宽屏</PresentationFormat>
  <Paragraphs>111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方正清刻本悦宋简体</vt:lpstr>
      <vt:lpstr>Tahoma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31</cp:revision>
  <dcterms:created xsi:type="dcterms:W3CDTF">2024-11-18T12:08:00Z</dcterms:created>
  <dcterms:modified xsi:type="dcterms:W3CDTF">2025-01-18T08:16:41Z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2052-12.1.0.19770</vt:lpwstr>
  </property>
</Properties>
</file>