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12" r:id="rId9"/>
    <p:sldId id="313" r:id="rId10"/>
    <p:sldId id="315" r:id="rId11"/>
    <p:sldId id="321" r:id="rId12"/>
    <p:sldId id="322" r:id="rId13"/>
    <p:sldId id="323" r:id="rId14"/>
    <p:sldId id="324" r:id="rId15"/>
    <p:sldId id="327" r:id="rId16"/>
    <p:sldId id="328" r:id="rId17"/>
    <p:sldId id="291" r:id="rId18"/>
    <p:sldId id="26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12"/>
            <p14:sldId id="313"/>
            <p14:sldId id="315"/>
            <p14:sldId id="321"/>
            <p14:sldId id="322"/>
            <p14:sldId id="323"/>
            <p14:sldId id="324"/>
            <p14:sldId id="327"/>
            <p14:sldId id="328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2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935" y="1205230"/>
            <a:ext cx="8011160" cy="493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1139190"/>
            <a:ext cx="7781925" cy="110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315" y="2624455"/>
            <a:ext cx="5778500" cy="36944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045" y="2537460"/>
            <a:ext cx="5779135" cy="2070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045" y="4577080"/>
            <a:ext cx="5779770" cy="18408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800" y="4661535"/>
            <a:ext cx="5666105" cy="1590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800" y="2609215"/>
            <a:ext cx="5707380" cy="20910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3315" y="2564765"/>
            <a:ext cx="5565140" cy="38265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2620" y="2399030"/>
            <a:ext cx="221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）</a:t>
            </a:r>
            <a:r>
              <a:rPr lang="zh-CN" b="1">
                <a:solidFill>
                  <a:schemeClr val="bg1"/>
                </a:solidFill>
                <a:sym typeface="+mn-ea"/>
              </a:rPr>
              <a:t>复位和存在</a:t>
            </a:r>
            <a:endParaRPr lang="zh-CN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090" y="3524250"/>
            <a:ext cx="221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）写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，写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1</a:t>
            </a:r>
            <a:endParaRPr lang="en-US" altLang="zh-CN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6605" y="4992370"/>
            <a:ext cx="221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）读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，读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1</a:t>
            </a:r>
            <a:endParaRPr lang="en-US" altLang="zh-CN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3095" y="2731770"/>
            <a:ext cx="2558415" cy="756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400">
                <a:solidFill>
                  <a:schemeClr val="bg1"/>
                </a:solidFill>
                <a:sym typeface="+mn-ea"/>
              </a:rPr>
              <a:t>复位（输出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480us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60us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，读取当前电平，延时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420us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）</a:t>
            </a:r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2620" y="3897630"/>
            <a:ext cx="2476500" cy="474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400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60us+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）</a:t>
            </a:r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095" y="4399915"/>
            <a:ext cx="2367280" cy="552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400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60us+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）</a:t>
            </a:r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0090" y="5365115"/>
            <a:ext cx="22815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chemeClr val="bg1"/>
                </a:solidFill>
                <a:sym typeface="+mn-ea"/>
              </a:rPr>
              <a:t>读</a:t>
            </a:r>
            <a:r>
              <a:rPr lang="en-US" sz="1400">
                <a:solidFill>
                  <a:schemeClr val="bg1"/>
                </a:solidFill>
                <a:sym typeface="+mn-ea"/>
              </a:rPr>
              <a:t>0/1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，读取当前电平，延时</a:t>
            </a:r>
            <a:r>
              <a:rPr lang="en-US" altLang="zh-CN" sz="1400">
                <a:solidFill>
                  <a:schemeClr val="bg1"/>
                </a:solidFill>
                <a:sym typeface="+mn-ea"/>
              </a:rPr>
              <a:t>60us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）</a:t>
            </a:r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829945" y="1502410"/>
            <a:ext cx="81299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4.1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底层驱动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复位（输出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480us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60us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，读取当前电平，延时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420us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）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60us+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）</a:t>
            </a:r>
            <a:endParaRPr lang="en-US" altLang="zh-CN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60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）</a:t>
            </a:r>
            <a:endParaRPr lang="en-US" altLang="zh-CN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读</a:t>
            </a:r>
            <a:r>
              <a:rPr lang="en-US">
                <a:solidFill>
                  <a:schemeClr val="bg1"/>
                </a:solidFill>
                <a:sym typeface="+mn-ea"/>
              </a:rPr>
              <a:t>0/1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（输出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，输出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保持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1us+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，读取当前电平，延时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60us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）</a:t>
            </a:r>
            <a:endParaRPr 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829945" y="3417570"/>
            <a:ext cx="67767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4.2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接口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函数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>
                <a:solidFill>
                  <a:schemeClr val="bg1"/>
                </a:solidFill>
                <a:sym typeface="+mn-ea"/>
              </a:rPr>
              <a:t>写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字节（先输出低位，在输出高位）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 altLang="en-US">
                <a:solidFill>
                  <a:schemeClr val="bg1"/>
                </a:solidFill>
                <a:sym typeface="+mn-ea"/>
              </a:rPr>
              <a:t>读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字节（先读到的是低位，后读到的是高位）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30580" y="4501515"/>
            <a:ext cx="83800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4.3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用户功能函数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>
                <a:solidFill>
                  <a:schemeClr val="bg1"/>
                </a:solidFill>
                <a:sym typeface="+mn-ea"/>
              </a:rPr>
              <a:t>温度读取换算函数</a:t>
            </a:r>
            <a:endParaRPr lang="zh-CN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zh-CN">
                <a:solidFill>
                  <a:schemeClr val="bg1"/>
                </a:solidFill>
                <a:sym typeface="+mn-ea"/>
              </a:rPr>
              <a:t>（复位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-CCH-44H-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等待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-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复位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-CCH-BEH-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读取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字节温度数据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-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换算</a:t>
            </a:r>
            <a:r>
              <a:rPr lang="zh-CN">
                <a:solidFill>
                  <a:schemeClr val="bg1"/>
                </a:solidFill>
                <a:sym typeface="+mn-ea"/>
              </a:rPr>
              <a:t>）</a:t>
            </a:r>
            <a:endParaRPr lang="zh-CN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296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测温计：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按下开关机按钮开机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开机后显示三个横杠和单位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“- - - C”/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“- - - F”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秒内显示出当前温度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有一个按键可以切换摄氏和华氏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按下开关机按钮后关机，或者无操作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秒自动关机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8813800" y="1507490"/>
            <a:ext cx="2767965" cy="455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DS18B20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简介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硬件连接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功能描述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DS18B20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1397000"/>
            <a:ext cx="8661400" cy="4695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990" y="1397000"/>
            <a:ext cx="1296670" cy="1199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2760" y="1397000"/>
            <a:ext cx="1096010" cy="119951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8929370" y="3153410"/>
            <a:ext cx="28194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DS18B20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115" y="1383665"/>
            <a:ext cx="95897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DS18B20是常用的数字温度传感器，其输出的是数字信号，具有体积小，硬件开销低，抗干扰能力强，精度高的特点。DS18B20数字温度传感器接线方便，封装成后可应用于多种场合，如管道式，螺纹式，磁铁吸附式，不锈钢封装式，型号多种多样。主要根据应用场合的不同而改变其外观。封装后的DS18B20可用于电缆沟测温，高炉水循环测温，锅炉测温，机房测温，农业大棚测温，洁净室测温，弹药库测温等各种非极限温度场合。耐磨耐碰，体积小，使用方便，封装形式多样，适用于各种狭小空间设备数字测温和控制领域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06525" y="3342640"/>
            <a:ext cx="9484995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chemeClr val="bg1"/>
                </a:solidFill>
              </a:rPr>
              <a:t>①、 独特的单线接口方式，DS18B20在与微处理器连接时仅需要一条口线即可实现微处理器与DS18B20的双向通讯。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② 、测温范围 －55℃～+125℃，固有测温误差1℃。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③、支持多点组网功能，多个DS18B20可以并联在唯一的三线上，最多只能并联8个，实现多点测温，如果数量过多，会使供电电源电压过低，从而造成信号传输的不稳定。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④、工作电源: 3.0~5.5V/DC （可以数据线寄生电源）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⑤ 、在使用中不需要任何外围元件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⑥、 测量结果以9~12位数字量方式串行传送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硬件连接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39725" y="1521460"/>
            <a:ext cx="3495040" cy="35299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785" y="1521460"/>
            <a:ext cx="7220585" cy="35299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46835" y="4152900"/>
            <a:ext cx="2774950" cy="600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</a:rPr>
              <a:t>注意一定要插短路帽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功能描述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65145" y="5239385"/>
            <a:ext cx="67468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正数补码：本身不变</a:t>
            </a:r>
            <a:endParaRPr lang="zh-CN" altLang="en-US" sz="320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负数补码：按位取反在</a:t>
            </a:r>
            <a:r>
              <a:rPr lang="en-US" altLang="zh-CN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+1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，加个</a:t>
            </a:r>
            <a:r>
              <a:rPr lang="en-US" altLang="zh-CN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-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号</a:t>
            </a:r>
            <a:endParaRPr lang="zh-CN" altLang="en-US" sz="320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55650" y="105981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chemeClr val="bg1"/>
                </a:solidFill>
                <a:sym typeface="+mn-ea"/>
              </a:rPr>
              <a:t>3.1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温度测量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6685" y="1428115"/>
            <a:ext cx="5790565" cy="329438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034405" y="1428115"/>
            <a:ext cx="6028690" cy="37496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01710" y="2251710"/>
            <a:ext cx="894715" cy="306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 b="1">
                <a:solidFill>
                  <a:srgbClr val="FF0000"/>
                </a:solidFill>
              </a:rPr>
              <a:t>0</a:t>
            </a:r>
            <a:r>
              <a:rPr lang="zh-CN" altLang="en-US" sz="1600" b="1">
                <a:solidFill>
                  <a:srgbClr val="FF0000"/>
                </a:solidFill>
              </a:rPr>
              <a:t>正</a:t>
            </a:r>
            <a:r>
              <a:rPr lang="en-US" altLang="zh-CN" sz="1600" b="1">
                <a:solidFill>
                  <a:srgbClr val="FF0000"/>
                </a:solidFill>
              </a:rPr>
              <a:t>1</a:t>
            </a:r>
            <a:r>
              <a:rPr lang="zh-CN" altLang="en-US" sz="1600" b="1">
                <a:solidFill>
                  <a:srgbClr val="FF0000"/>
                </a:solidFill>
              </a:rPr>
              <a:t>负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68380" y="984250"/>
            <a:ext cx="894715" cy="578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400" b="1">
                <a:solidFill>
                  <a:srgbClr val="FF0000"/>
                </a:solidFill>
              </a:rPr>
              <a:t>11</a:t>
            </a:r>
            <a:r>
              <a:rPr lang="zh-CN" altLang="en-US" sz="1400" b="1">
                <a:solidFill>
                  <a:srgbClr val="FF0000"/>
                </a:solidFill>
              </a:rPr>
              <a:t>位精度无效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56875" y="984250"/>
            <a:ext cx="894715" cy="578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400" b="1">
                <a:solidFill>
                  <a:srgbClr val="FF0000"/>
                </a:solidFill>
              </a:rPr>
              <a:t>10</a:t>
            </a:r>
            <a:r>
              <a:rPr lang="zh-CN" altLang="en-US" sz="1400" b="1">
                <a:solidFill>
                  <a:srgbClr val="FF0000"/>
                </a:solidFill>
              </a:rPr>
              <a:t>位精度无效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28225" y="992505"/>
            <a:ext cx="894715" cy="578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400" b="1">
                <a:solidFill>
                  <a:srgbClr val="FF0000"/>
                </a:solidFill>
              </a:rPr>
              <a:t>9</a:t>
            </a:r>
            <a:r>
              <a:rPr lang="zh-CN" altLang="en-US" sz="1400" b="1">
                <a:solidFill>
                  <a:srgbClr val="FF0000"/>
                </a:solidFill>
              </a:rPr>
              <a:t>位精</a:t>
            </a:r>
            <a:endParaRPr lang="zh-CN" altLang="en-US" sz="1400" b="1">
              <a:solidFill>
                <a:srgbClr val="FF0000"/>
              </a:solidFill>
            </a:endParaRPr>
          </a:p>
          <a:p>
            <a:r>
              <a:rPr lang="zh-CN" altLang="en-US" sz="1400" b="1">
                <a:solidFill>
                  <a:srgbClr val="FF0000"/>
                </a:solidFill>
              </a:rPr>
              <a:t>度无效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4895" y="3524885"/>
            <a:ext cx="4447540" cy="25146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674735" y="1826260"/>
            <a:ext cx="661670" cy="8420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28225" y="984250"/>
            <a:ext cx="661670" cy="8420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589895" y="984250"/>
            <a:ext cx="661670" cy="8420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51565" y="984250"/>
            <a:ext cx="661670" cy="8420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8" grpId="0" animBg="1"/>
      <p:bldP spid="21" grpId="0" animBg="1"/>
      <p:bldP spid="12" grpId="0"/>
      <p:bldP spid="20" grpId="0" animBg="1"/>
      <p:bldP spid="14" grpId="0"/>
      <p:bldP spid="19" grpId="0" animBg="1"/>
      <p:bldP spid="1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00" y="1209675"/>
            <a:ext cx="7867650" cy="2219325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339975" y="1831340"/>
            <a:ext cx="2252980" cy="2984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570" y="1372235"/>
            <a:ext cx="7082790" cy="48393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57115" y="2322195"/>
            <a:ext cx="2348865" cy="2952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3150" y="2812415"/>
            <a:ext cx="1456055" cy="2127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7435" y="3028315"/>
            <a:ext cx="2746375" cy="26479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代码编写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772920"/>
            <a:ext cx="820102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185" y="2348865"/>
            <a:ext cx="1158875" cy="29400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2185" y="2637155"/>
            <a:ext cx="3524250" cy="2247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2185" y="2861945"/>
            <a:ext cx="3990975" cy="3270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9750" y="3717290"/>
            <a:ext cx="4331970" cy="2952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48805" y="3429000"/>
            <a:ext cx="1211580" cy="2952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7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WPS 演示</Application>
  <PresentationFormat>宽屏</PresentationFormat>
  <Paragraphs>99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28</cp:revision>
  <dcterms:created xsi:type="dcterms:W3CDTF">2024-11-18T12:08:00Z</dcterms:created>
  <dcterms:modified xsi:type="dcterms:W3CDTF">2025-01-24T07:13:28Z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2052-12.1.0.19770</vt:lpwstr>
  </property>
</Properties>
</file>