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257" r:id="rId5"/>
    <p:sldId id="496" r:id="rId7"/>
    <p:sldId id="512" r:id="rId8"/>
    <p:sldId id="513" r:id="rId9"/>
    <p:sldId id="514" r:id="rId10"/>
    <p:sldId id="515" r:id="rId11"/>
    <p:sldId id="516" r:id="rId12"/>
    <p:sldId id="517" r:id="rId13"/>
    <p:sldId id="518" r:id="rId14"/>
    <p:sldId id="524" r:id="rId15"/>
    <p:sldId id="491" r:id="rId16"/>
    <p:sldId id="519" r:id="rId17"/>
    <p:sldId id="520" r:id="rId18"/>
    <p:sldId id="521" r:id="rId19"/>
    <p:sldId id="522" r:id="rId20"/>
    <p:sldId id="523" r:id="rId21"/>
    <p:sldId id="526" r:id="rId22"/>
    <p:sldId id="525" r:id="rId23"/>
    <p:sldId id="527" r:id="rId24"/>
    <p:sldId id="528" r:id="rId25"/>
    <p:sldId id="532" r:id="rId26"/>
    <p:sldId id="529" r:id="rId27"/>
    <p:sldId id="533" r:id="rId28"/>
    <p:sldId id="530" r:id="rId29"/>
    <p:sldId id="534" r:id="rId30"/>
    <p:sldId id="531" r:id="rId31"/>
    <p:sldId id="535" r:id="rId32"/>
    <p:sldId id="311" r:id="rId33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2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34"/>
        <p:guide pos="292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4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tags" Target="../tags/tag21.xml"/><Relationship Id="rId5" Type="http://schemas.openxmlformats.org/officeDocument/2006/relationships/image" Target="../media/image27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2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tags" Target="../tags/tag24.xml"/><Relationship Id="rId3" Type="http://schemas.openxmlformats.org/officeDocument/2006/relationships/image" Target="../media/image34.png"/><Relationship Id="rId2" Type="http://schemas.openxmlformats.org/officeDocument/2006/relationships/tags" Target="../tags/tag23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tags" Target="../tags/tag26.xml"/><Relationship Id="rId3" Type="http://schemas.openxmlformats.org/officeDocument/2006/relationships/image" Target="../media/image36.png"/><Relationship Id="rId2" Type="http://schemas.openxmlformats.org/officeDocument/2006/relationships/tags" Target="../tags/tag25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image" Target="../media/image39.png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38.png"/><Relationship Id="rId2" Type="http://schemas.openxmlformats.org/officeDocument/2006/relationships/tags" Target="../tags/tag27.xml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tags" Target="../tags/tag37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38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41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6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8.png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7.png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tags" Target="../tags/tag12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tags" Target="../tags/tag14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tags" Target="../tags/tag1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115888" y="1916113"/>
            <a:ext cx="8980487" cy="1262062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sz="48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STC MCU实战讲解</a:t>
            </a:r>
            <a:br>
              <a:rPr sz="48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48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    </a:t>
            </a:r>
            <a:r>
              <a:rPr sz="48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——触摸电子琴</a:t>
            </a:r>
            <a:endParaRPr sz="4800" b="1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5580063" y="5734050"/>
            <a:ext cx="3333750" cy="700088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zh-CN" altLang="zh-CN"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主讲人：冲哥</a:t>
            </a:r>
            <a:endParaRPr lang="zh-CN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77" name="副标题 3074"/>
          <p:cNvSpPr>
            <a:spLocks noGrp="1"/>
          </p:cNvSpPr>
          <p:nvPr/>
        </p:nvSpPr>
        <p:spPr>
          <a:xfrm>
            <a:off x="539750" y="3645535"/>
            <a:ext cx="7950200" cy="1202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详情请登录官网查询：www.STCAI.com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altLang="zh-CN" sz="2000">
                <a:solidFill>
                  <a:schemeClr val="bg1"/>
                </a:solidFill>
                <a:latin typeface="Arial" panose="020B0604020202020204" pitchFamily="34" charset="0"/>
              </a:rPr>
              <a:t>有任何疑问可在  www.STCAIMCU.com 全球32位8051爱好者互助交流社区论坛提问</a:t>
            </a:r>
            <a:endParaRPr altLang="zh-CN" sz="20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20000"/>
              </a:spcBef>
              <a:buClrTx/>
              <a:buFontTx/>
            </a:pP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630" y="1268730"/>
            <a:ext cx="3502660" cy="295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rgbClr val="FF0000"/>
                </a:solidFill>
              </a:rPr>
              <a:t>4.</a:t>
            </a:r>
            <a:r>
              <a:rPr lang="zh-CN" altLang="en-US" b="1">
                <a:solidFill>
                  <a:srgbClr val="FF0000"/>
                </a:solidFill>
              </a:rPr>
              <a:t>设置驱动模式和</a:t>
            </a:r>
            <a:r>
              <a:rPr lang="en-US" altLang="zh-CN" b="1">
                <a:solidFill>
                  <a:srgbClr val="FF0000"/>
                </a:solidFill>
              </a:rPr>
              <a:t>LED</a:t>
            </a:r>
            <a:r>
              <a:rPr lang="zh-CN" altLang="en-US" b="1">
                <a:solidFill>
                  <a:srgbClr val="FF0000"/>
                </a:solidFill>
              </a:rPr>
              <a:t>亮度！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5.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设置时钟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分频！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557020"/>
            <a:ext cx="3075305" cy="440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997075"/>
            <a:ext cx="2291080" cy="1677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05" y="4064635"/>
            <a:ext cx="3260090" cy="22472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56100" y="134048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6.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往对应的寄存器写数据即可显示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55" y="1700530"/>
            <a:ext cx="3684905" cy="23202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855" y="4020820"/>
            <a:ext cx="3684905" cy="22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505" y="1196975"/>
            <a:ext cx="447802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altLang="en-US" b="1">
                <a:solidFill>
                  <a:srgbClr val="FF0000"/>
                </a:solidFill>
                <a:sym typeface="+mn-ea"/>
              </a:rPr>
              <a:t>数码管依次显示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1-9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3895" y="2277110"/>
            <a:ext cx="447802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b="1">
                <a:solidFill>
                  <a:srgbClr val="FF0000"/>
                </a:solidFill>
                <a:sym typeface="+mn-ea"/>
              </a:rPr>
              <a:t>点亮横着的一排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LED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6765" y="1316990"/>
            <a:ext cx="3503930" cy="23679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71550" y="2252980"/>
            <a:ext cx="448945" cy="12033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1595" y="3261360"/>
            <a:ext cx="2584450" cy="42291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0155" y="1892935"/>
            <a:ext cx="434975" cy="13684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27405" y="3837305"/>
            <a:ext cx="7653655" cy="617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</a:rPr>
              <a:t>产品里的触摸按键绝大多数需要借助弹簧，弹簧顶住一体化面板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可以做防水</a:t>
            </a:r>
            <a:r>
              <a:rPr lang="zh-CN" altLang="en-US" b="1">
                <a:solidFill>
                  <a:srgbClr val="FF0000"/>
                </a:solidFill>
              </a:rPr>
              <a:t>防尘，有效提高产品寿命！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1316990"/>
            <a:ext cx="2385695" cy="242316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76190" y="3044825"/>
            <a:ext cx="2087245" cy="6946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8" grpId="0" animBg="1"/>
      <p:bldP spid="14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96280" y="1892935"/>
            <a:ext cx="434975" cy="13684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356100" y="3789045"/>
            <a:ext cx="4308475" cy="1080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</a:rPr>
              <a:t>1.</a:t>
            </a:r>
            <a:r>
              <a:rPr lang="zh-CN" altLang="en-US" b="1">
                <a:solidFill>
                  <a:srgbClr val="FF0000"/>
                </a:solidFill>
              </a:rPr>
              <a:t>最大</a:t>
            </a:r>
            <a:r>
              <a:rPr lang="en-US" altLang="zh-CN" b="1">
                <a:solidFill>
                  <a:srgbClr val="FF0000"/>
                </a:solidFill>
              </a:rPr>
              <a:t>16</a:t>
            </a:r>
            <a:r>
              <a:rPr lang="zh-CN" altLang="en-US" b="1">
                <a:solidFill>
                  <a:srgbClr val="FF0000"/>
                </a:solidFill>
              </a:rPr>
              <a:t>路触摸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2.</a:t>
            </a:r>
            <a:r>
              <a:rPr lang="zh-CN" altLang="en-US" b="1">
                <a:solidFill>
                  <a:srgbClr val="FF0000"/>
                </a:solidFill>
              </a:rPr>
              <a:t>本质是检测电容变化，直接出数字结果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3.</a:t>
            </a:r>
            <a:r>
              <a:rPr lang="zh-CN" altLang="en-US" b="1">
                <a:solidFill>
                  <a:srgbClr val="FF0000"/>
                </a:solidFill>
              </a:rPr>
              <a:t>硬件简单，只需要一个准确的电容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4.</a:t>
            </a:r>
            <a:r>
              <a:rPr lang="zh-CN" altLang="en-US" b="1">
                <a:solidFill>
                  <a:srgbClr val="FF0000"/>
                </a:solidFill>
              </a:rPr>
              <a:t>可以选择单次或者连续转换的模式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5.</a:t>
            </a:r>
            <a:r>
              <a:rPr lang="zh-CN" altLang="en-US" b="1">
                <a:solidFill>
                  <a:srgbClr val="FF0000"/>
                </a:solidFill>
              </a:rPr>
              <a:t>有效减小</a:t>
            </a:r>
            <a:r>
              <a:rPr lang="en-US" altLang="zh-CN" b="1">
                <a:solidFill>
                  <a:srgbClr val="FF0000"/>
                </a:solidFill>
              </a:rPr>
              <a:t>CPU</a:t>
            </a:r>
            <a:r>
              <a:rPr lang="zh-CN" altLang="en-US" b="1">
                <a:solidFill>
                  <a:srgbClr val="FF0000"/>
                </a:solidFill>
              </a:rPr>
              <a:t>的开销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6.</a:t>
            </a:r>
            <a:r>
              <a:rPr lang="zh-CN" altLang="en-US" b="1">
                <a:solidFill>
                  <a:srgbClr val="FF0000"/>
                </a:solidFill>
              </a:rPr>
              <a:t>低功耗模式下触摸可以直接唤醒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7.</a:t>
            </a:r>
            <a:r>
              <a:rPr lang="zh-CN" altLang="en-US" b="1">
                <a:solidFill>
                  <a:srgbClr val="FF0000"/>
                </a:solidFill>
              </a:rPr>
              <a:t>单个引脚即可作为触摸检测，也能做指示灯输出！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6229350" y="2708910"/>
            <a:ext cx="2087245" cy="6946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315" y="980440"/>
            <a:ext cx="4081145" cy="3788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30065" y="980440"/>
            <a:ext cx="4406900" cy="269811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987675" y="1196975"/>
            <a:ext cx="93599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5605" y="1323975"/>
            <a:ext cx="288036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55650" y="1548130"/>
            <a:ext cx="2303780" cy="44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00245" y="1412875"/>
            <a:ext cx="309626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732270" y="1772920"/>
            <a:ext cx="180022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315" y="4869815"/>
            <a:ext cx="408051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9840" y="1196975"/>
            <a:ext cx="6305550" cy="4091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196975"/>
            <a:ext cx="73215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程序如何配置呢？</a:t>
            </a:r>
            <a:endParaRPr lang="zh-CN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需要用到的</a:t>
            </a:r>
            <a:r>
              <a:rPr lang="zh-CN" b="1">
                <a:solidFill>
                  <a:srgbClr val="FF0000"/>
                </a:solidFill>
                <a:sym typeface="+mn-ea"/>
              </a:rPr>
              <a:t>触摸引脚设置为高阻输入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配置是否需要同时使用触摸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LED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指示和触摸检测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需要用到的</a:t>
            </a:r>
            <a:r>
              <a:rPr lang="zh-CN" b="1">
                <a:solidFill>
                  <a:srgbClr val="FF0000"/>
                </a:solidFill>
                <a:sym typeface="+mn-ea"/>
              </a:rPr>
              <a:t>触摸通道使能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5" y="1772920"/>
            <a:ext cx="2790190" cy="10591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3185160"/>
            <a:ext cx="3671570" cy="805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05" y="4293235"/>
            <a:ext cx="5112385" cy="1338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1125220"/>
            <a:ext cx="2646045" cy="189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196975"/>
            <a:ext cx="73215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4.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设置触摸按键的开关频率，参考电压和放电时间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7360" y="1552575"/>
            <a:ext cx="4436110" cy="3858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7360" y="5387975"/>
            <a:ext cx="4465955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196975"/>
            <a:ext cx="73215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5.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开启触摸功能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7315" y="1552575"/>
            <a:ext cx="4208780" cy="3158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56100" y="1552575"/>
            <a:ext cx="43592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196975"/>
            <a:ext cx="73215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触摸按键的本质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1557020"/>
            <a:ext cx="4345305" cy="2484120"/>
          </a:xfrm>
          <a:prstGeom prst="rect">
            <a:avLst/>
          </a:prstGeom>
        </p:spPr>
      </p:pic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755650" y="2641600"/>
            <a:ext cx="283273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32045" y="1557020"/>
            <a:ext cx="3910330" cy="163385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5832475" y="1570355"/>
            <a:ext cx="2110105" cy="296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机械按键的示意图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6190" y="3251200"/>
            <a:ext cx="33642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if( KEY == 0)</a:t>
            </a:r>
            <a:endParaRPr 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pPr lvl="1"/>
            <a:r>
              <a:rPr 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//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表示按下了</a:t>
            </a:r>
            <a:endParaRPr lang="zh-CN" alt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else</a:t>
            </a:r>
            <a:endParaRPr lang="en-US" altLang="zh-CN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pPr indent="457200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//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表示松开了</a:t>
            </a:r>
            <a:endParaRPr lang="zh-CN" alt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67360" y="4067175"/>
            <a:ext cx="33642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if( value &lt;2500)</a:t>
            </a:r>
            <a:endParaRPr 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pPr lvl="1"/>
            <a:r>
              <a:rPr 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//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表示按下了</a:t>
            </a:r>
            <a:endParaRPr lang="zh-CN" alt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else</a:t>
            </a:r>
            <a:endParaRPr lang="en-US" altLang="zh-CN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  <a:p>
            <a:pPr indent="457200"/>
            <a:r>
              <a:rPr lang="en-US" altLang="zh-CN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//</a:t>
            </a:r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表示松开了</a:t>
            </a:r>
            <a:endParaRPr lang="zh-CN" altLang="en-US" sz="2400">
              <a:solidFill>
                <a:schemeClr val="bg1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19" name="右箭头 18"/>
          <p:cNvSpPr/>
          <p:nvPr>
            <p:custDataLst>
              <p:tags r:id="rId9"/>
            </p:custDataLst>
          </p:nvPr>
        </p:nvSpPr>
        <p:spPr>
          <a:xfrm>
            <a:off x="4067810" y="2260600"/>
            <a:ext cx="1058545" cy="226060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860290" y="1884680"/>
            <a:ext cx="2110105" cy="296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1200">
                <a:solidFill>
                  <a:srgbClr val="FF0000"/>
                </a:solidFill>
                <a:sym typeface="+mn-ea"/>
              </a:rPr>
              <a:t>没按下：高电平</a:t>
            </a:r>
            <a:endParaRPr lang="zh-CN" sz="1200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6228080" y="2564765"/>
            <a:ext cx="2110105" cy="296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1200">
                <a:solidFill>
                  <a:srgbClr val="FF0000"/>
                </a:solidFill>
                <a:sym typeface="+mn-ea"/>
              </a:rPr>
              <a:t>按下：低电平</a:t>
            </a:r>
            <a:endParaRPr lang="zh-CN" sz="1200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467360" y="5584190"/>
            <a:ext cx="7981950" cy="6242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所以要想用好触摸按键，只需要知道没有按下时候的数值，按下后的数值即可完美的使用触摸按键了！！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触摸按键，有自动配置工具辅助开发</a:t>
            </a:r>
            <a:endParaRPr lang="en-US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11505" y="1196975"/>
            <a:ext cx="588391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b="1">
                <a:solidFill>
                  <a:srgbClr val="FF0000"/>
                </a:solidFill>
                <a:sym typeface="+mn-ea"/>
              </a:rPr>
              <a:t>触摸按键按下，点亮一颗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LED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，松开熄灭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3073"/>
          <p:cNvSpPr>
            <a:spLocks noGrp="1"/>
          </p:cNvSpPr>
          <p:nvPr>
            <p:ph type="ctrTitle"/>
          </p:nvPr>
        </p:nvSpPr>
        <p:spPr>
          <a:xfrm>
            <a:off x="312738" y="292100"/>
            <a:ext cx="8070850" cy="1582738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4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摘要</a:t>
            </a:r>
            <a:endParaRPr lang="zh-CN" altLang="en-US" sz="4400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9" name="副标题 3074"/>
          <p:cNvSpPr>
            <a:spLocks noGrp="1"/>
          </p:cNvSpPr>
          <p:nvPr>
            <p:ph type="subTitle" idx="1"/>
          </p:nvPr>
        </p:nvSpPr>
        <p:spPr>
          <a:xfrm>
            <a:off x="755650" y="1628775"/>
            <a:ext cx="7912735" cy="3091180"/>
          </a:xfrm>
        </p:spPr>
        <p:txBody>
          <a:bodyPr anchor="t" anchorCtr="0"/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① 大电流80mA, LED数码管硬件自动刷新显示；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② 触摸按键，有自动配置工具辅助开发；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③ RTC实时时钟，年/月/日/时/分/秒, 闰年自动转换;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④ 低功耗和普通I/O口都支持外部中断；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⑤ DataFlash/EEPROM；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⑥ 思考题</a:t>
            </a:r>
            <a:r>
              <a:rPr lang="zh-CN"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：</a:t>
            </a:r>
            <a:r>
              <a: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用内部比较器做外部掉电检测，只在掉电过程中保存数据，上电后将EEPROM中的数据读到 RAM 中，正常只读/写 RAM。</a:t>
            </a:r>
            <a:endParaRPr sz="24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官网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：www.STCAI.com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       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论坛：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www.STCAI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.com</a:t>
            </a:r>
            <a:endParaRPr lang="zh-CN" altLang="zh-CN" sz="2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RTC实时时钟，年/月/日/时/分/秒, 闰年自动转换;</a:t>
            </a:r>
            <a:endParaRPr lang="en-US" altLang="zh-CN" sz="28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963295"/>
            <a:ext cx="4723765" cy="3947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55" y="1268730"/>
            <a:ext cx="4377690" cy="3336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705" y="5013325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必须使用外部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32.768Khz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晶振！！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单片机的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VCC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引脚不能断电！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RTC实时时钟，年/月/日/时/分/秒, 闰年自动转换;</a:t>
            </a:r>
            <a:endParaRPr lang="en-US" altLang="zh-CN" sz="28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05" y="1196975"/>
            <a:ext cx="73215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程序如何配置呢？</a:t>
            </a:r>
            <a:endParaRPr lang="zh-CN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启动外部低速晶振，等待稳定后切换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</a:t>
            </a:r>
            <a:r>
              <a:rPr lang="zh-CN" b="1">
                <a:solidFill>
                  <a:srgbClr val="FF0000"/>
                </a:solidFill>
                <a:sym typeface="+mn-ea"/>
              </a:rPr>
              <a:t>使能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RTC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功能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需要设置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RTC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时钟的话将需要的时间写入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INIxxxx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，并启动初始化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4.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需要时间的话，读取对应的寄存器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4869180"/>
            <a:ext cx="3246120" cy="1578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004945"/>
            <a:ext cx="3667125" cy="2106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05" y="2853055"/>
            <a:ext cx="3308350" cy="7956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755" y="1557020"/>
            <a:ext cx="3937635" cy="14960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1844675"/>
            <a:ext cx="3870960" cy="5321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16145" y="2420620"/>
            <a:ext cx="3874770" cy="59817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RTC实时时钟，年/月/日/时/分/秒, 闰年自动转换;</a:t>
            </a:r>
            <a:endParaRPr lang="en-US" altLang="zh-CN" sz="28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11505" y="1196975"/>
            <a:ext cx="588391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altLang="en-US" b="1">
                <a:solidFill>
                  <a:srgbClr val="FF0000"/>
                </a:solidFill>
                <a:sym typeface="+mn-ea"/>
              </a:rPr>
              <a:t>显示一个当前的实时时钟。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2997200"/>
            <a:ext cx="76238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关于ISP的“RTC对时”功能详解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https://www.stcaimcu.com/forum.php?mod=viewthread&amp;tid=2081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(出处: 国芯论坛-STC全球32位8051爱好者互助交流社区)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020" y="3933190"/>
            <a:ext cx="306324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低功耗和普通I/O口都支持外部中断；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05" y="1196975"/>
            <a:ext cx="73215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程序如何配置呢？</a:t>
            </a:r>
            <a:endParaRPr lang="zh-CN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如何进入低功耗模式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进入低功耗之前关闭外设、配置好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IO)</a:t>
            </a:r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如何使用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IO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唤醒（配置中断后开启唤醒功能）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1772920"/>
            <a:ext cx="3153410" cy="1439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765" y="3717290"/>
            <a:ext cx="3361690" cy="2219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795" y="3717290"/>
            <a:ext cx="244284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低功耗和普通I/O口都支持外部中断；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11505" y="1196975"/>
            <a:ext cx="588391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5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altLang="en-US" b="1">
                <a:solidFill>
                  <a:srgbClr val="FF0000"/>
                </a:solidFill>
                <a:sym typeface="+mn-ea"/>
              </a:rPr>
              <a:t>进入低功耗模式并用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IO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中断唤醒！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DataFlash/EEPROM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1412875"/>
            <a:ext cx="8116570" cy="41770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3895" y="105283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该章节直接看手册如下部分！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DataFlash/EEPROM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11505" y="1196975"/>
            <a:ext cx="734822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课堂小练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b="1">
                <a:solidFill>
                  <a:srgbClr val="FF0000"/>
                </a:solidFill>
                <a:sym typeface="+mn-ea"/>
              </a:rPr>
              <a:t>使用内部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EEPROM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记录当前的上电次数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用内部比较器做外部掉电检测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895" y="105283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该章节直接看手册如下部分！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3895" y="1412875"/>
            <a:ext cx="7711440" cy="473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用内部比较器做外部掉电检测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11505" y="1124585"/>
            <a:ext cx="7348220" cy="710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课外小练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indent="457200"/>
            <a:r>
              <a:rPr lang="zh-CN" b="1">
                <a:solidFill>
                  <a:srgbClr val="FF0000"/>
                </a:solidFill>
                <a:sym typeface="+mn-ea"/>
              </a:rPr>
              <a:t>用比较器在断电瞬间保存数据，并在开机时读出来。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3092450" y="1484630"/>
            <a:ext cx="2959735" cy="1261745"/>
          </a:xfrm>
        </p:spPr>
        <p:txBody>
          <a:bodyPr anchor="ctr" anchorCtr="0"/>
          <a:p>
            <a:pPr algn="ctr" defTabSz="914400">
              <a:buClrTx/>
              <a:buSzTx/>
              <a:buFontTx/>
              <a:buNone/>
            </a:pPr>
            <a:r>
              <a:rPr lang="zh-CN" sz="8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拜拜</a:t>
            </a:r>
            <a:r>
              <a:rPr lang="en-US" altLang="zh-CN" sz="8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</a:t>
            </a:r>
            <a:endParaRPr lang="en-US" altLang="zh-CN" sz="8000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7" name="副标题 3074"/>
          <p:cNvSpPr>
            <a:spLocks noGrp="1"/>
          </p:cNvSpPr>
          <p:nvPr/>
        </p:nvSpPr>
        <p:spPr>
          <a:xfrm>
            <a:off x="395605" y="3213100"/>
            <a:ext cx="8387080" cy="179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感谢大家耐心的看完了本集视频，最新的视频请在官网或者论坛观看！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网速不好的朋友们也可以下载下来本地观看。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有任何问题欢迎随时在论坛留言，广大热心网友都会及时回复，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也可以在论坛里看看别的朋友的学习体会和技术分享帖，查漏补缺。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最后我也建了一个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QQ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</a:t>
            </a: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交流群884047237，有问题可以在群里交流。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官网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：www.STCAI.com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       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论坛：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www.STCAI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.com</a:t>
            </a:r>
            <a:endParaRPr lang="zh-CN" altLang="zh-CN" sz="2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290" y="1412875"/>
            <a:ext cx="3731895" cy="3963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85" y="3545205"/>
            <a:ext cx="3614420" cy="189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85" y="1052195"/>
            <a:ext cx="3503930" cy="23679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3785" y="1124585"/>
            <a:ext cx="3196590" cy="39179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77975" y="2780665"/>
            <a:ext cx="2382520" cy="2463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1860000">
            <a:off x="4184650" y="1597025"/>
            <a:ext cx="1058545" cy="226060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 rot="5400000">
            <a:off x="2379345" y="3249295"/>
            <a:ext cx="496570" cy="278765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41985" y="5516245"/>
            <a:ext cx="7653655" cy="617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这些引脚直接连接到单片机上，且直接往对应的寄存器写入相应的数据</a:t>
            </a:r>
            <a:r>
              <a:rPr lang="en-US" altLang="zh-CN" b="1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rgbClr val="FF0000"/>
                </a:solidFill>
              </a:rPr>
              <a:t>，就可以点亮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FF0000"/>
                </a:solidFill>
              </a:rPr>
              <a:t>硬件</a:t>
            </a:r>
            <a:r>
              <a:rPr lang="en-US" altLang="zh-CN" b="1">
                <a:solidFill>
                  <a:srgbClr val="FF0000"/>
                </a:solidFill>
              </a:rPr>
              <a:t>LED/</a:t>
            </a:r>
            <a:r>
              <a:rPr lang="zh-CN" altLang="en-US" b="1">
                <a:solidFill>
                  <a:srgbClr val="FF0000"/>
                </a:solidFill>
              </a:rPr>
              <a:t>数码管驱动。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1" grpId="0" bldLvl="0" animBg="1"/>
      <p:bldP spid="20" grpId="0" bldLvl="0" animBg="1"/>
      <p:bldP spid="13" grpId="0" bldLvl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3850" y="1047115"/>
            <a:ext cx="5337810" cy="46831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555875" y="3140710"/>
            <a:ext cx="2128520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99795" y="3644900"/>
            <a:ext cx="4257675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60065" y="4004945"/>
            <a:ext cx="1941195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796280" y="1124585"/>
            <a:ext cx="251587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引脚最多</a:t>
            </a:r>
            <a:r>
              <a:rPr lang="en-US" altLang="zh-CN" sz="1200" b="1">
                <a:solidFill>
                  <a:srgbClr val="FF0000"/>
                </a:solidFill>
                <a:sym typeface="+mn-ea"/>
              </a:rPr>
              <a:t>8*16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个</a:t>
            </a:r>
            <a:endParaRPr lang="zh-CN" altLang="en-US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425" y="1484630"/>
            <a:ext cx="2936240" cy="13322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868670" y="2924810"/>
            <a:ext cx="28682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支持共阴、共阳、共阴共阳三种模式</a:t>
            </a:r>
            <a:endParaRPr lang="en-US" altLang="zh-CN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080" y="3200400"/>
            <a:ext cx="2065020" cy="4876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940425" y="3939540"/>
            <a:ext cx="28682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八级亮度可调</a:t>
            </a:r>
            <a:endParaRPr lang="zh-CN" altLang="en-US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4560" y="4220845"/>
            <a:ext cx="2872105" cy="133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3850" y="1047115"/>
            <a:ext cx="5337810" cy="4683125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2555875" y="3140710"/>
            <a:ext cx="2128520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899795" y="3644900"/>
            <a:ext cx="4257675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>
            <a:off x="3060065" y="4004945"/>
            <a:ext cx="1941195" cy="1714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796280" y="1124585"/>
            <a:ext cx="251587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引脚最多</a:t>
            </a:r>
            <a:r>
              <a:rPr lang="en-US" altLang="zh-CN" sz="1200" b="1">
                <a:solidFill>
                  <a:srgbClr val="FF0000"/>
                </a:solidFill>
                <a:sym typeface="+mn-ea"/>
              </a:rPr>
              <a:t>8*16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个</a:t>
            </a:r>
            <a:endParaRPr lang="zh-CN" altLang="en-US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40425" y="1412875"/>
            <a:ext cx="2936240" cy="13322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5868670" y="2924810"/>
            <a:ext cx="28682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支持共阴、共阳、共阴共阳三种模式</a:t>
            </a:r>
            <a:endParaRPr lang="en-US" altLang="zh-CN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28080" y="3200400"/>
            <a:ext cx="2065020" cy="48768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5940425" y="3939540"/>
            <a:ext cx="28682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 b="1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八级亮度可调</a:t>
            </a:r>
            <a:endParaRPr lang="zh-CN" altLang="en-US" sz="1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004560" y="4220845"/>
            <a:ext cx="2872105" cy="133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1052830"/>
            <a:ext cx="5467985" cy="4637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890" y="1052830"/>
            <a:ext cx="3246755" cy="2164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335" y="3306445"/>
            <a:ext cx="384683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890" y="1052830"/>
            <a:ext cx="3246755" cy="2164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315" y="1052830"/>
            <a:ext cx="5563870" cy="46374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7945" y="3287395"/>
            <a:ext cx="382651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36235" y="1124585"/>
            <a:ext cx="3246755" cy="21647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3850" y="980440"/>
            <a:ext cx="4679950" cy="545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6100" y="1124585"/>
            <a:ext cx="4505325" cy="43256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7765" y="980440"/>
            <a:ext cx="522732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8246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sz="28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大电流80mA, LED数码管硬件自动刷新显示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630" y="1268730"/>
            <a:ext cx="7653655" cy="295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b="1">
                <a:solidFill>
                  <a:srgbClr val="FF0000"/>
                </a:solidFill>
              </a:rPr>
              <a:t>程序如何配置呢？</a:t>
            </a:r>
            <a:r>
              <a:rPr lang="en-US" altLang="zh-CN" b="1">
                <a:solidFill>
                  <a:srgbClr val="FF0000"/>
                </a:solidFill>
              </a:rPr>
              <a:t>(</a:t>
            </a:r>
            <a:r>
              <a:rPr lang="zh-CN" altLang="en-US" b="1">
                <a:solidFill>
                  <a:srgbClr val="FF0000"/>
                </a:solidFill>
              </a:rPr>
              <a:t>务必开启特殊功能寄存器</a:t>
            </a:r>
            <a:r>
              <a:rPr lang="en-US" altLang="zh-CN" b="1">
                <a:solidFill>
                  <a:srgbClr val="FF0000"/>
                </a:solidFill>
              </a:rPr>
              <a:t>P_SW2)</a:t>
            </a:r>
            <a:endParaRPr lang="zh-CN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1.</a:t>
            </a:r>
            <a:r>
              <a:rPr lang="zh-CN" altLang="en-US" b="1">
                <a:solidFill>
                  <a:srgbClr val="FF0000"/>
                </a:solidFill>
              </a:rPr>
              <a:t>需要用到的</a:t>
            </a:r>
            <a:r>
              <a:rPr lang="en-US" altLang="zh-CN" b="1">
                <a:solidFill>
                  <a:srgbClr val="FF0000"/>
                </a:solidFill>
              </a:rPr>
              <a:t>COM</a:t>
            </a:r>
            <a:r>
              <a:rPr lang="zh-CN" altLang="en-US" b="1">
                <a:solidFill>
                  <a:srgbClr val="FF0000"/>
                </a:solidFill>
              </a:rPr>
              <a:t>、</a:t>
            </a:r>
            <a:r>
              <a:rPr lang="en-US" altLang="zh-CN" b="1">
                <a:solidFill>
                  <a:srgbClr val="FF0000"/>
                </a:solidFill>
              </a:rPr>
              <a:t>SEG</a:t>
            </a:r>
            <a:r>
              <a:rPr lang="zh-CN" altLang="en-US" b="1">
                <a:solidFill>
                  <a:srgbClr val="FF0000"/>
                </a:solidFill>
              </a:rPr>
              <a:t>设置为推挽输出！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2.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需要用到的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COM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SEG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设置为强电流模式！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3.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需要用到的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COM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SEG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打开对应的输出使能！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844675"/>
            <a:ext cx="2790190" cy="1059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70" y="3238500"/>
            <a:ext cx="2647950" cy="10394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95" y="4638040"/>
            <a:ext cx="2948940" cy="1347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8035" y="1052830"/>
            <a:ext cx="2491740" cy="426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80380" y="5156835"/>
            <a:ext cx="2936240" cy="133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PP_MARK_KEY" val="12eca935-559d-467b-a3f2-bb9a85aa075d"/>
  <p:tag name="COMMONDATA" val="eyJoZGlkIjoiZmE0YTdlZTI0ZjVkOGZjYWQzZjQ0NmUxNDg5ZDdmNW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3500</Words>
  <Application>WPS 演示</Application>
  <PresentationFormat/>
  <Paragraphs>334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1_默认设计模板</vt:lpstr>
      <vt:lpstr>STC MCU实战讲解               ——触摸电子琴</vt:lpstr>
      <vt:lpstr>摘要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拜拜!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STC32G单片机视频教程</dc:title>
  <dc:creator>Administrator</dc:creator>
  <cp:lastModifiedBy>露从今夜白</cp:lastModifiedBy>
  <cp:revision>99</cp:revision>
  <dcterms:created xsi:type="dcterms:W3CDTF">2022-10-22T14:08:00Z</dcterms:created>
  <dcterms:modified xsi:type="dcterms:W3CDTF">2023-07-29T00:56:32Z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0EE47681E8744DC1B8A99D041D3CE706</vt:lpwstr>
  </property>
</Properties>
</file>