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7"/>
  </p:notesMasterIdLst>
  <p:sldIdLst>
    <p:sldId id="256" r:id="rId5"/>
    <p:sldId id="261" r:id="rId6"/>
    <p:sldId id="279" r:id="rId8"/>
    <p:sldId id="326" r:id="rId9"/>
    <p:sldId id="327" r:id="rId10"/>
    <p:sldId id="337" r:id="rId11"/>
    <p:sldId id="328" r:id="rId12"/>
    <p:sldId id="329" r:id="rId13"/>
    <p:sldId id="331" r:id="rId14"/>
    <p:sldId id="333" r:id="rId15"/>
    <p:sldId id="334" r:id="rId16"/>
    <p:sldId id="332" r:id="rId17"/>
    <p:sldId id="335" r:id="rId18"/>
    <p:sldId id="338" r:id="rId19"/>
    <p:sldId id="336" r:id="rId20"/>
    <p:sldId id="291" r:id="rId21"/>
    <p:sldId id="262" r:id="rId22"/>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无标题节" id="{6795C93E-B00A-4E4D-8FEB-5990B0D3D65F}">
          <p14:sldIdLst>
            <p14:sldId id="256"/>
            <p14:sldId id="261"/>
            <p14:sldId id="279"/>
            <p14:sldId id="326"/>
            <p14:sldId id="327"/>
            <p14:sldId id="337"/>
            <p14:sldId id="328"/>
            <p14:sldId id="329"/>
            <p14:sldId id="331"/>
            <p14:sldId id="333"/>
            <p14:sldId id="334"/>
            <p14:sldId id="332"/>
            <p14:sldId id="335"/>
            <p14:sldId id="338"/>
            <p14:sldId id="336"/>
            <p14:sldId id="291"/>
            <p14:sldId id="262"/>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B3E80"/>
    <a:srgbClr val="1A315D"/>
    <a:srgbClr val="273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9" d="100"/>
          <a:sy n="89" d="100"/>
        </p:scale>
        <p:origin x="465" y="5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notesMaster" Target="notesMasters/notesMaster1.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6" Type="http://schemas.openxmlformats.org/officeDocument/2006/relationships/tags" Target="tags/tag10.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3245676-8347-4B9D-9BAA-4572AC39DBA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8BA7BC2-2B03-4B73-A4E2-363DBEA736E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55293"/>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30A451E-7779-4883-84A0-7E4880B4055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9408160" y="6492875"/>
            <a:ext cx="2743200" cy="365125"/>
          </a:xfrm>
          <a:prstGeom prst="rect">
            <a:avLst/>
          </a:prstGeom>
        </p:spPr>
        <p:txBody>
          <a:bodyPr/>
          <a:lstStyle/>
          <a:p>
            <a:fld id="{94CC076C-E563-4F9D-A535-F0916ED8CBC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30A451E-7779-4883-84A0-7E4880B4055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9408160" y="6492875"/>
            <a:ext cx="2743200" cy="365125"/>
          </a:xfrm>
          <a:prstGeom prst="rect">
            <a:avLst/>
          </a:prstGeom>
        </p:spPr>
        <p:txBody>
          <a:bodyPr/>
          <a:lstStyle/>
          <a:p>
            <a:fld id="{94CC076C-E563-4F9D-A535-F0916ED8CBC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E2D5D6B-8BCF-4BF4-8035-FB0A03E77D6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93BD73E-FFED-4D75-9593-B1A8FFDB9E35}"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2D5D6B-8BCF-4BF4-8035-FB0A03E77D6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93BD73E-FFED-4D75-9593-B1A8FFDB9E35}"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EE2D5D6B-8BCF-4BF4-8035-FB0A03E77D6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93BD73E-FFED-4D75-9593-B1A8FFDB9E35}"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EE2D5D6B-8BCF-4BF4-8035-FB0A03E77D6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93BD73E-FFED-4D75-9593-B1A8FFDB9E35}"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EE2D5D6B-8BCF-4BF4-8035-FB0A03E77D6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93BD73E-FFED-4D75-9593-B1A8FFDB9E35}"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E2D5D6B-8BCF-4BF4-8035-FB0A03E77D6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93BD73E-FFED-4D75-9593-B1A8FFDB9E35}"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E2D5D6B-8BCF-4BF4-8035-FB0A03E77D6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93BD73E-FFED-4D75-9593-B1A8FFDB9E35}"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E2D5D6B-8BCF-4BF4-8035-FB0A03E77D6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93BD73E-FFED-4D75-9593-B1A8FFDB9E35}"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838200" y="6356350"/>
            <a:ext cx="2743200" cy="365125"/>
          </a:xfrm>
          <a:prstGeom prst="rect">
            <a:avLst/>
          </a:prstGeom>
        </p:spPr>
        <p:txBody>
          <a:bodyPr/>
          <a:lstStyle/>
          <a:p>
            <a:fld id="{D30A451E-7779-4883-84A0-7E4880B4055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9408160" y="6492875"/>
            <a:ext cx="2743200" cy="365125"/>
          </a:xfrm>
          <a:prstGeom prst="rect">
            <a:avLst/>
          </a:prstGeom>
        </p:spPr>
        <p:txBody>
          <a:bodyPr/>
          <a:lstStyle/>
          <a:p>
            <a:fld id="{94CC076C-E563-4F9D-A535-F0916ED8CBC6}"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E2D5D6B-8BCF-4BF4-8035-FB0A03E77D6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93BD73E-FFED-4D75-9593-B1A8FFDB9E35}"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2D5D6B-8BCF-4BF4-8035-FB0A03E77D6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93BD73E-FFED-4D75-9593-B1A8FFDB9E35}"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2D5D6B-8BCF-4BF4-8035-FB0A03E77D6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93BD73E-FFED-4D75-9593-B1A8FFDB9E35}"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AF36CCD1-53C3-4F4E-8905-09990A51DE6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96AA16-5323-4ABE-B0FB-0887669301CB}"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F36CCD1-53C3-4F4E-8905-09990A51DE6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96AA16-5323-4ABE-B0FB-0887669301CB}"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AF36CCD1-53C3-4F4E-8905-09990A51DE6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96AA16-5323-4ABE-B0FB-0887669301CB}"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AF36CCD1-53C3-4F4E-8905-09990A51DE6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96AA16-5323-4ABE-B0FB-0887669301CB}"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AF36CCD1-53C3-4F4E-8905-09990A51DE6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696AA16-5323-4ABE-B0FB-0887669301CB}"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AF36CCD1-53C3-4F4E-8905-09990A51DE6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696AA16-5323-4ABE-B0FB-0887669301CB}"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F36CCD1-53C3-4F4E-8905-09990A51DE6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696AA16-5323-4ABE-B0FB-0887669301C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30A451E-7779-4883-84A0-7E4880B4055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9408160" y="6492875"/>
            <a:ext cx="2743200" cy="365125"/>
          </a:xfrm>
          <a:prstGeom prst="rect">
            <a:avLst/>
          </a:prstGeom>
        </p:spPr>
        <p:txBody>
          <a:bodyPr/>
          <a:lstStyle/>
          <a:p>
            <a:fld id="{94CC076C-E563-4F9D-A535-F0916ED8CBC6}"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F36CCD1-53C3-4F4E-8905-09990A51DE6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96AA16-5323-4ABE-B0FB-0887669301CB}"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F36CCD1-53C3-4F4E-8905-09990A51DE6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96AA16-5323-4ABE-B0FB-0887669301CB}"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F36CCD1-53C3-4F4E-8905-09990A51DE6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96AA16-5323-4ABE-B0FB-0887669301CB}"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F36CCD1-53C3-4F4E-8905-09990A51DE6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96AA16-5323-4ABE-B0FB-0887669301C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55293"/>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30A451E-7779-4883-84A0-7E4880B4055C}"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9408160" y="6492875"/>
            <a:ext cx="2743200" cy="365125"/>
          </a:xfrm>
          <a:prstGeom prst="rect">
            <a:avLst/>
          </a:prstGeom>
        </p:spPr>
        <p:txBody>
          <a:bodyPr/>
          <a:lstStyle/>
          <a:p>
            <a:fld id="{94CC076C-E563-4F9D-A535-F0916ED8CBC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D30A451E-7779-4883-84A0-7E4880B4055C}"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9408160" y="6492875"/>
            <a:ext cx="2743200" cy="365125"/>
          </a:xfrm>
          <a:prstGeom prst="rect">
            <a:avLst/>
          </a:prstGeom>
        </p:spPr>
        <p:txBody>
          <a:bodyPr/>
          <a:lstStyle/>
          <a:p>
            <a:fld id="{94CC076C-E563-4F9D-A535-F0916ED8CBC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55293"/>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D30A451E-7779-4883-84A0-7E4880B4055C}"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9408160" y="6492875"/>
            <a:ext cx="2743200" cy="365125"/>
          </a:xfrm>
          <a:prstGeom prst="rect">
            <a:avLst/>
          </a:prstGeom>
        </p:spPr>
        <p:txBody>
          <a:bodyPr/>
          <a:lstStyle/>
          <a:p>
            <a:fld id="{94CC076C-E563-4F9D-A535-F0916ED8CBC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D30A451E-7779-4883-84A0-7E4880B4055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9408160" y="6492875"/>
            <a:ext cx="2743200" cy="365125"/>
          </a:xfrm>
          <a:prstGeom prst="rect">
            <a:avLst/>
          </a:prstGeom>
        </p:spPr>
        <p:txBody>
          <a:bodyPr/>
          <a:lstStyle/>
          <a:p>
            <a:fld id="{94CC076C-E563-4F9D-A535-F0916ED8CBC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30A451E-7779-4883-84A0-7E4880B4055C}"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9408160" y="6492875"/>
            <a:ext cx="2743200" cy="365125"/>
          </a:xfrm>
          <a:prstGeom prst="rect">
            <a:avLst/>
          </a:prstGeom>
        </p:spPr>
        <p:txBody>
          <a:bodyPr/>
          <a:lstStyle/>
          <a:p>
            <a:fld id="{94CC076C-E563-4F9D-A535-F0916ED8CBC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30A451E-7779-4883-84A0-7E4880B4055C}"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9408160" y="6492875"/>
            <a:ext cx="2743200" cy="365125"/>
          </a:xfrm>
          <a:prstGeom prst="rect">
            <a:avLst/>
          </a:prstGeom>
        </p:spPr>
        <p:txBody>
          <a:bodyPr/>
          <a:lstStyle/>
          <a:p>
            <a:fld id="{94CC076C-E563-4F9D-A535-F0916ED8CBC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png"/><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12">
            <a:extLst>
              <a:ext uri="{28A0092B-C50C-407E-A947-70E740481C1C}">
                <a14:useLocalDpi xmlns:a14="http://schemas.microsoft.com/office/drawing/2010/main" val="0"/>
              </a:ext>
            </a:extLst>
          </a:blip>
          <a:srcRect b="21088"/>
          <a:stretch>
            <a:fillRect/>
          </a:stretch>
        </p:blipFill>
        <p:spPr>
          <a:xfrm>
            <a:off x="0" y="-1"/>
            <a:ext cx="12188986" cy="6502467"/>
          </a:xfrm>
          <a:prstGeom prst="rect">
            <a:avLst/>
          </a:prstGeom>
        </p:spPr>
      </p:pic>
      <p:sp>
        <p:nvSpPr>
          <p:cNvPr id="11" name="TextBox 4"/>
          <p:cNvSpPr txBox="1"/>
          <p:nvPr userDrawn="1"/>
        </p:nvSpPr>
        <p:spPr>
          <a:xfrm>
            <a:off x="-15657" y="6521255"/>
            <a:ext cx="9358630" cy="587375"/>
          </a:xfrm>
          <a:prstGeom prst="rect">
            <a:avLst/>
          </a:prstGeom>
          <a:noFill/>
        </p:spPr>
        <p:txBody>
          <a:bodyPr wrap="none" lIns="95415" tIns="47707" rIns="95415" bIns="47707"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1600" b="1" kern="1200" dirty="0">
                <a:solidFill>
                  <a:schemeClr val="accent1">
                    <a:lumMod val="50000"/>
                  </a:schemeClr>
                </a:solidFill>
                <a:effectLst/>
                <a:latin typeface="微软雅黑" panose="020B0503020204020204" pitchFamily="34" charset="-122"/>
                <a:ea typeface="微软雅黑" panose="020B0503020204020204" pitchFamily="34" charset="-122"/>
                <a:cs typeface="+mn-cs"/>
                <a:sym typeface="+mn-ea"/>
              </a:rPr>
              <a:t>STC</a:t>
            </a:r>
            <a:r>
              <a:rPr lang="zh-CN" altLang="en-US" sz="1600" b="1" kern="1200" dirty="0">
                <a:solidFill>
                  <a:schemeClr val="accent1">
                    <a:lumMod val="50000"/>
                  </a:schemeClr>
                </a:solidFill>
                <a:effectLst/>
                <a:latin typeface="微软雅黑" panose="020B0503020204020204" pitchFamily="34" charset="-122"/>
                <a:ea typeface="微软雅黑" panose="020B0503020204020204" pitchFamily="34" charset="-122"/>
                <a:cs typeface="+mn-cs"/>
                <a:sym typeface="+mn-ea"/>
              </a:rPr>
              <a:t>官网</a:t>
            </a:r>
            <a:r>
              <a:rPr lang="zh-CN" altLang="zh-CN" sz="1600" b="1" kern="1200" dirty="0">
                <a:solidFill>
                  <a:schemeClr val="accent1">
                    <a:lumMod val="50000"/>
                  </a:schemeClr>
                </a:solidFill>
                <a:effectLst/>
                <a:latin typeface="微软雅黑" panose="020B0503020204020204" pitchFamily="34" charset="-122"/>
                <a:ea typeface="微软雅黑" panose="020B0503020204020204" pitchFamily="34" charset="-122"/>
                <a:cs typeface="+mn-cs"/>
                <a:sym typeface="+mn-ea"/>
              </a:rPr>
              <a:t>：www.STCAI.com</a:t>
            </a:r>
            <a:r>
              <a:rPr lang="en-US" altLang="zh-CN" sz="1600" b="1" kern="1200" dirty="0">
                <a:solidFill>
                  <a:schemeClr val="accent1">
                    <a:lumMod val="50000"/>
                  </a:schemeClr>
                </a:solidFill>
                <a:effectLst/>
                <a:latin typeface="微软雅黑" panose="020B0503020204020204" pitchFamily="34" charset="-122"/>
                <a:ea typeface="微软雅黑" panose="020B0503020204020204" pitchFamily="34" charset="-122"/>
                <a:cs typeface="+mn-cs"/>
                <a:sym typeface="+mn-ea"/>
              </a:rPr>
              <a:t>       STC</a:t>
            </a:r>
            <a:r>
              <a:rPr lang="zh-CN" altLang="en-US" sz="1600" b="1" kern="1200" dirty="0">
                <a:solidFill>
                  <a:schemeClr val="accent1">
                    <a:lumMod val="50000"/>
                  </a:schemeClr>
                </a:solidFill>
                <a:effectLst/>
                <a:latin typeface="微软雅黑" panose="020B0503020204020204" pitchFamily="34" charset="-122"/>
                <a:ea typeface="微软雅黑" panose="020B0503020204020204" pitchFamily="34" charset="-122"/>
                <a:cs typeface="+mn-cs"/>
                <a:sym typeface="+mn-ea"/>
              </a:rPr>
              <a:t>论坛：</a:t>
            </a:r>
            <a:r>
              <a:rPr lang="zh-CN" altLang="zh-CN" sz="1600" b="1" kern="1200" dirty="0">
                <a:solidFill>
                  <a:schemeClr val="accent1">
                    <a:lumMod val="50000"/>
                  </a:schemeClr>
                </a:solidFill>
                <a:effectLst/>
                <a:latin typeface="微软雅黑" panose="020B0503020204020204" pitchFamily="34" charset="-122"/>
                <a:ea typeface="微软雅黑" panose="020B0503020204020204" pitchFamily="34" charset="-122"/>
                <a:cs typeface="+mn-cs"/>
                <a:sym typeface="+mn-ea"/>
              </a:rPr>
              <a:t>www.STCAI</a:t>
            </a:r>
            <a:r>
              <a:rPr lang="en-US" altLang="zh-CN" sz="1600" b="1" kern="1200" dirty="0">
                <a:solidFill>
                  <a:schemeClr val="accent1">
                    <a:lumMod val="50000"/>
                  </a:schemeClr>
                </a:solidFill>
                <a:effectLst/>
                <a:latin typeface="微软雅黑" panose="020B0503020204020204" pitchFamily="34" charset="-122"/>
                <a:ea typeface="微软雅黑" panose="020B0503020204020204" pitchFamily="34" charset="-122"/>
                <a:cs typeface="+mn-cs"/>
                <a:sym typeface="+mn-ea"/>
              </a:rPr>
              <a:t>MCU</a:t>
            </a:r>
            <a:r>
              <a:rPr lang="zh-CN" altLang="zh-CN" sz="1600" b="1" kern="1200" dirty="0">
                <a:solidFill>
                  <a:schemeClr val="accent1">
                    <a:lumMod val="50000"/>
                  </a:schemeClr>
                </a:solidFill>
                <a:effectLst/>
                <a:latin typeface="微软雅黑" panose="020B0503020204020204" pitchFamily="34" charset="-122"/>
                <a:ea typeface="微软雅黑" panose="020B0503020204020204" pitchFamily="34" charset="-122"/>
                <a:cs typeface="+mn-cs"/>
                <a:sym typeface="+mn-ea"/>
              </a:rPr>
              <a:t>.com</a:t>
            </a:r>
            <a:r>
              <a:rPr lang="en-US" altLang="zh-CN" sz="1600" b="1" kern="1200" dirty="0">
                <a:solidFill>
                  <a:schemeClr val="accent1">
                    <a:lumMod val="50000"/>
                  </a:schemeClr>
                </a:solidFill>
                <a:effectLst/>
                <a:latin typeface="微软雅黑" panose="020B0503020204020204" pitchFamily="34" charset="-122"/>
                <a:ea typeface="微软雅黑" panose="020B0503020204020204" pitchFamily="34" charset="-122"/>
                <a:cs typeface="+mn-cs"/>
                <a:sym typeface="+mn-ea"/>
              </a:rPr>
              <a:t>     </a:t>
            </a:r>
            <a:r>
              <a:rPr lang="zh-CN" altLang="en-US" sz="1600" b="1" kern="1200" dirty="0">
                <a:solidFill>
                  <a:schemeClr val="accent1">
                    <a:lumMod val="50000"/>
                  </a:schemeClr>
                </a:solidFill>
                <a:effectLst/>
                <a:latin typeface="微软雅黑" panose="020B0503020204020204" pitchFamily="34" charset="-122"/>
                <a:ea typeface="微软雅黑" panose="020B0503020204020204" pitchFamily="34" charset="-122"/>
                <a:cs typeface="+mn-cs"/>
                <a:sym typeface="+mn-ea"/>
              </a:rPr>
              <a:t>有任何疑问都可以在论坛交流</a:t>
            </a:r>
            <a:endParaRPr lang="zh-CN" altLang="zh-CN" sz="1600" b="1" kern="1200" dirty="0">
              <a:solidFill>
                <a:schemeClr val="accent1">
                  <a:lumMod val="50000"/>
                </a:schemeClr>
              </a:solidFill>
              <a:effectLst/>
              <a:latin typeface="微软雅黑" panose="020B0503020204020204" pitchFamily="34" charset="-122"/>
              <a:ea typeface="微软雅黑" panose="020B0503020204020204" pitchFamily="34" charset="-122"/>
              <a:cs typeface="+mn-cs"/>
              <a:sym typeface="+mn-ea"/>
            </a:endParaRPr>
          </a:p>
          <a:p>
            <a:endParaRPr lang="zh-CN" altLang="en-US" sz="1600" b="1" dirty="0">
              <a:solidFill>
                <a:schemeClr val="accent1">
                  <a:lumMod val="50000"/>
                </a:schemeClr>
              </a:solidFill>
              <a:effectLst/>
              <a:latin typeface="微软雅黑" panose="020B0503020204020204" pitchFamily="34" charset="-122"/>
              <a:ea typeface="微软雅黑" panose="020B0503020204020204" pitchFamily="34" charset="-122"/>
            </a:endParaRPr>
          </a:p>
        </p:txBody>
      </p:sp>
      <p:sp>
        <p:nvSpPr>
          <p:cNvPr id="18" name="直角三角形 17"/>
          <p:cNvSpPr/>
          <p:nvPr userDrawn="1"/>
        </p:nvSpPr>
        <p:spPr bwMode="gray">
          <a:xfrm rot="16200000">
            <a:off x="11486986" y="6155999"/>
            <a:ext cx="324000" cy="1080000"/>
          </a:xfrm>
          <a:prstGeom prst="rtTriangle">
            <a:avLst/>
          </a:prstGeom>
          <a:solidFill>
            <a:srgbClr val="1A315D"/>
          </a:solidFill>
          <a:ln w="38100" algn="ctr">
            <a:noFill/>
            <a:round/>
          </a:ln>
        </p:spPr>
        <p:txBody>
          <a:bodyPr wrap="square" lIns="95383" tIns="47692" rIns="95383" bIns="47692" rtlCol="0" anchor="ctr">
            <a:spAutoFit/>
          </a:bodyPr>
          <a:lstStyle/>
          <a:p>
            <a:endParaRPr lang="zh-CN" altLang="en-US" sz="2135" dirty="0">
              <a:solidFill>
                <a:srgbClr val="000000"/>
              </a:solidFill>
            </a:endParaRPr>
          </a:p>
        </p:txBody>
      </p:sp>
      <p:sp>
        <p:nvSpPr>
          <p:cNvPr id="19" name="灯片编号占位符 6"/>
          <p:cNvSpPr txBox="1"/>
          <p:nvPr userDrawn="1"/>
        </p:nvSpPr>
        <p:spPr>
          <a:xfrm>
            <a:off x="11771586" y="6595801"/>
            <a:ext cx="420415" cy="293729"/>
          </a:xfrm>
          <a:prstGeom prst="rect">
            <a:avLst/>
          </a:prstGeom>
        </p:spPr>
        <p:txBody>
          <a:bodyPr lIns="95400" tIns="47700" rIns="95400" bIns="47700"/>
          <a:lstStyle/>
          <a:p>
            <a:pPr algn="ctr">
              <a:defRPr/>
            </a:pPr>
            <a:fld id="{E6F1350C-10FB-4558-A5B1-744FED8D32B5}" type="slidenum">
              <a:rPr lang="en-US" altLang="zh-CN" sz="1200" smtClean="0">
                <a:solidFill>
                  <a:srgbClr val="FFFFFF"/>
                </a:solidFill>
                <a:latin typeface="Calibri" panose="020F0502020204030204" pitchFamily="34" charset="0"/>
                <a:cs typeface="Calibri" panose="020F0502020204030204" pitchFamily="34" charset="0"/>
              </a:rPr>
            </a:fld>
            <a:endParaRPr lang="en-US" altLang="zh-CN" sz="1200" dirty="0">
              <a:solidFill>
                <a:srgbClr val="FFFFFF"/>
              </a:solidFill>
              <a:latin typeface="Calibri" panose="020F0502020204030204" pitchFamily="34" charset="0"/>
              <a:cs typeface="Calibri" panose="020F0502020204030204" pitchFamily="34" charset="0"/>
            </a:endParaRPr>
          </a:p>
        </p:txBody>
      </p:sp>
      <p:sp>
        <p:nvSpPr>
          <p:cNvPr id="27" name="矩形 26"/>
          <p:cNvSpPr/>
          <p:nvPr userDrawn="1"/>
        </p:nvSpPr>
        <p:spPr>
          <a:xfrm>
            <a:off x="47767" y="476903"/>
            <a:ext cx="580571" cy="555608"/>
          </a:xfrm>
          <a:prstGeom prst="rect">
            <a:avLst/>
          </a:prstGeom>
          <a:solidFill>
            <a:srgbClr val="2E6D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矩形 27"/>
          <p:cNvSpPr/>
          <p:nvPr userDrawn="1"/>
        </p:nvSpPr>
        <p:spPr>
          <a:xfrm>
            <a:off x="766162" y="476903"/>
            <a:ext cx="170373" cy="555608"/>
          </a:xfrm>
          <a:prstGeom prst="rect">
            <a:avLst/>
          </a:prstGeom>
          <a:solidFill>
            <a:srgbClr val="2E6D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7" name="图片 6"/>
          <p:cNvPicPr>
            <a:picLocks noChangeAspect="1"/>
          </p:cNvPicPr>
          <p:nvPr userDrawn="1"/>
        </p:nvPicPr>
        <p:blipFill>
          <a:blip r:embed="rId13">
            <a:extLst>
              <a:ext uri="{28A0092B-C50C-407E-A947-70E740481C1C}">
                <a14:useLocalDpi xmlns:a14="http://schemas.microsoft.com/office/drawing/2010/main" val="0"/>
              </a:ext>
            </a:extLst>
          </a:blip>
          <a:srcRect l="14209" t="25804" r="15292" b="29794"/>
          <a:stretch>
            <a:fillRect/>
          </a:stretch>
        </p:blipFill>
        <p:spPr>
          <a:xfrm>
            <a:off x="9060380" y="175984"/>
            <a:ext cx="2939775" cy="90868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2D5D6B-8BCF-4BF4-8035-FB0A03E77D69}"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3BD73E-FFED-4D75-9593-B1A8FFDB9E3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F36CCD1-53C3-4F4E-8905-09990A51DE6F}"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96AA16-5323-4ABE-B0FB-0887669301C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image" Target="../media/image32.png"/><Relationship Id="rId8" Type="http://schemas.openxmlformats.org/officeDocument/2006/relationships/image" Target="../media/image31.png"/><Relationship Id="rId7" Type="http://schemas.openxmlformats.org/officeDocument/2006/relationships/image" Target="../media/image30.png"/><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 Id="rId3" Type="http://schemas.openxmlformats.org/officeDocument/2006/relationships/image" Target="../media/image26.png"/><Relationship Id="rId2" Type="http://schemas.openxmlformats.org/officeDocument/2006/relationships/image" Target="../media/image25.png"/><Relationship Id="rId16" Type="http://schemas.openxmlformats.org/officeDocument/2006/relationships/notesSlide" Target="../notesSlides/notesSlide9.xml"/><Relationship Id="rId15" Type="http://schemas.openxmlformats.org/officeDocument/2006/relationships/slideLayout" Target="../slideLayouts/slideLayout2.xml"/><Relationship Id="rId14" Type="http://schemas.openxmlformats.org/officeDocument/2006/relationships/image" Target="../media/image37.png"/><Relationship Id="rId13" Type="http://schemas.openxmlformats.org/officeDocument/2006/relationships/image" Target="../media/image36.png"/><Relationship Id="rId12" Type="http://schemas.openxmlformats.org/officeDocument/2006/relationships/image" Target="../media/image35.png"/><Relationship Id="rId11" Type="http://schemas.openxmlformats.org/officeDocument/2006/relationships/image" Target="../media/image34.png"/><Relationship Id="rId10" Type="http://schemas.openxmlformats.org/officeDocument/2006/relationships/image" Target="../media/image33.png"/><Relationship Id="rId1" Type="http://schemas.openxmlformats.org/officeDocument/2006/relationships/tags" Target="../tags/tag8.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image" Target="../media/image38.png"/><Relationship Id="rId1" Type="http://schemas.openxmlformats.org/officeDocument/2006/relationships/tags" Target="../tags/tag9.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image" Target="../media/image40.png"/><Relationship Id="rId1" Type="http://schemas.openxmlformats.org/officeDocument/2006/relationships/image" Target="../media/image39.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2.xml"/><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image" Target="../media/image41.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44.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45.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46.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2.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2.xml"/><Relationship Id="rId4" Type="http://schemas.openxmlformats.org/officeDocument/2006/relationships/image" Target="../media/image11.png"/><Relationship Id="rId3" Type="http://schemas.openxmlformats.org/officeDocument/2006/relationships/tags" Target="../tags/tag2.xml"/><Relationship Id="rId2" Type="http://schemas.openxmlformats.org/officeDocument/2006/relationships/image" Target="../media/image10.png"/><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12.png"/><Relationship Id="rId1" Type="http://schemas.openxmlformats.org/officeDocument/2006/relationships/tags" Target="../tags/tag3.xml"/></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tags" Target="../tags/tag6.xml"/><Relationship Id="rId3" Type="http://schemas.openxmlformats.org/officeDocument/2006/relationships/image" Target="../media/image13.png"/><Relationship Id="rId2" Type="http://schemas.openxmlformats.org/officeDocument/2006/relationships/tags" Target="../tags/tag5.xml"/><Relationship Id="rId1" Type="http://schemas.openxmlformats.org/officeDocument/2006/relationships/tags" Target="../tags/tag4.xml"/></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2.xml"/><Relationship Id="rId4" Type="http://schemas.openxmlformats.org/officeDocument/2006/relationships/image" Target="../media/image16.png"/><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24.png"/><Relationship Id="rId7" Type="http://schemas.openxmlformats.org/officeDocument/2006/relationships/image" Target="../media/image23.png"/><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8.png"/><Relationship Id="rId10" Type="http://schemas.openxmlformats.org/officeDocument/2006/relationships/notesSlide" Target="../notesSlides/notesSlide8.xml"/><Relationship Id="rId1"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rcRect b="21088"/>
          <a:stretch>
            <a:fillRect/>
          </a:stretch>
        </p:blipFill>
        <p:spPr>
          <a:xfrm>
            <a:off x="0" y="-1"/>
            <a:ext cx="12188986" cy="6502467"/>
          </a:xfrm>
          <a:prstGeom prst="rect">
            <a:avLst/>
          </a:prstGeom>
        </p:spPr>
      </p:pic>
      <p:sp>
        <p:nvSpPr>
          <p:cNvPr id="8" name="标题 3073"/>
          <p:cNvSpPr txBox="1"/>
          <p:nvPr/>
        </p:nvSpPr>
        <p:spPr>
          <a:xfrm>
            <a:off x="141498" y="1425302"/>
            <a:ext cx="14661692" cy="2413471"/>
          </a:xfrm>
          <a:prstGeom prst="rect">
            <a:avLst/>
          </a:prstGeom>
        </p:spPr>
        <p:txBody>
          <a:bodyPr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5400" b="1" dirty="0">
                <a:solidFill>
                  <a:schemeClr val="bg1"/>
                </a:solidFill>
                <a:latin typeface="微软雅黑" panose="020B0503020204020204" pitchFamily="34" charset="-122"/>
                <a:ea typeface="微软雅黑" panose="020B0503020204020204" pitchFamily="34" charset="-122"/>
              </a:rPr>
              <a:t>8051U</a:t>
            </a:r>
            <a:r>
              <a:rPr lang="zh-CN" altLang="en-US" sz="5400" b="1" dirty="0">
                <a:solidFill>
                  <a:schemeClr val="bg1"/>
                </a:solidFill>
                <a:latin typeface="微软雅黑" panose="020B0503020204020204" pitchFamily="34" charset="-122"/>
                <a:ea typeface="微软雅黑" panose="020B0503020204020204" pitchFamily="34" charset="-122"/>
              </a:rPr>
              <a:t>深度入门到</a:t>
            </a:r>
            <a:r>
              <a:rPr lang="en-US" altLang="zh-CN" sz="5400" b="1" dirty="0">
                <a:solidFill>
                  <a:schemeClr val="bg1"/>
                </a:solidFill>
                <a:latin typeface="微软雅黑" panose="020B0503020204020204" pitchFamily="34" charset="-122"/>
                <a:ea typeface="微软雅黑" panose="020B0503020204020204" pitchFamily="34" charset="-122"/>
              </a:rPr>
              <a:t>32</a:t>
            </a:r>
            <a:r>
              <a:rPr lang="zh-CN" altLang="en-US" sz="5400" b="1" dirty="0">
                <a:solidFill>
                  <a:schemeClr val="bg1"/>
                </a:solidFill>
                <a:latin typeface="微软雅黑" panose="020B0503020204020204" pitchFamily="34" charset="-122"/>
                <a:ea typeface="微软雅黑" panose="020B0503020204020204" pitchFamily="34" charset="-122"/>
              </a:rPr>
              <a:t>位</a:t>
            </a:r>
            <a:br>
              <a:rPr lang="zh-CN" altLang="en-US" sz="5400" b="1" dirty="0">
                <a:solidFill>
                  <a:schemeClr val="bg1"/>
                </a:solidFill>
                <a:latin typeface="微软雅黑" panose="020B0503020204020204" pitchFamily="34" charset="-122"/>
                <a:ea typeface="微软雅黑" panose="020B0503020204020204" pitchFamily="34" charset="-122"/>
              </a:rPr>
            </a:br>
            <a:r>
              <a:rPr lang="en-US" altLang="zh-CN" sz="5400" b="1" dirty="0">
                <a:solidFill>
                  <a:schemeClr val="bg1"/>
                </a:solidFill>
                <a:latin typeface="微软雅黑" panose="020B0503020204020204" pitchFamily="34" charset="-122"/>
                <a:ea typeface="微软雅黑" panose="020B0503020204020204" pitchFamily="34" charset="-122"/>
              </a:rPr>
              <a:t>51</a:t>
            </a:r>
            <a:r>
              <a:rPr lang="zh-CN" altLang="en-US" sz="5400" b="1" dirty="0">
                <a:solidFill>
                  <a:schemeClr val="bg1"/>
                </a:solidFill>
                <a:latin typeface="微软雅黑" panose="020B0503020204020204" pitchFamily="34" charset="-122"/>
                <a:ea typeface="微软雅黑" panose="020B0503020204020204" pitchFamily="34" charset="-122"/>
              </a:rPr>
              <a:t>大型实战视频</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38898" y="-5263328"/>
            <a:ext cx="13982364" cy="11365354"/>
          </a:xfrm>
          <a:prstGeom prst="rect">
            <a:avLst/>
          </a:prstGeom>
          <a:effectLst/>
        </p:spPr>
      </p:pic>
      <p:sp>
        <p:nvSpPr>
          <p:cNvPr id="11" name="文本框 10"/>
          <p:cNvSpPr txBox="1"/>
          <p:nvPr/>
        </p:nvSpPr>
        <p:spPr>
          <a:xfrm>
            <a:off x="9536893" y="4742586"/>
            <a:ext cx="4912705" cy="400110"/>
          </a:xfrm>
          <a:prstGeom prst="rect">
            <a:avLst/>
          </a:prstGeom>
          <a:noFill/>
        </p:spPr>
        <p:txBody>
          <a:bodyPr wrap="square">
            <a:spAutoFit/>
          </a:bodyPr>
          <a:lstStyle/>
          <a:p>
            <a:r>
              <a:rPr lang="zh-CN" altLang="zh-CN" sz="2000" dirty="0">
                <a:solidFill>
                  <a:schemeClr val="bg1"/>
                </a:solidFill>
                <a:latin typeface="微软雅黑" panose="020B0503020204020204" pitchFamily="34" charset="-122"/>
                <a:ea typeface="微软雅黑" panose="020B0503020204020204" pitchFamily="34" charset="-122"/>
              </a:rPr>
              <a:t>主讲人：冲哥</a:t>
            </a:r>
            <a:endParaRPr lang="zh-CN" altLang="zh-CN" sz="20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rcRect l="14209" t="25804" r="15292" b="29794"/>
          <a:stretch>
            <a:fillRect/>
          </a:stretch>
        </p:blipFill>
        <p:spPr>
          <a:xfrm>
            <a:off x="9060380" y="175984"/>
            <a:ext cx="2939775" cy="908689"/>
          </a:xfrm>
          <a:prstGeom prst="rect">
            <a:avLst/>
          </a:prstGeom>
        </p:spPr>
      </p:pic>
      <p:sp>
        <p:nvSpPr>
          <p:cNvPr id="3" name="文本框 2"/>
          <p:cNvSpPr txBox="1"/>
          <p:nvPr/>
        </p:nvSpPr>
        <p:spPr>
          <a:xfrm>
            <a:off x="4255770" y="3359785"/>
            <a:ext cx="6608445" cy="378460"/>
          </a:xfrm>
          <a:prstGeom prst="rect">
            <a:avLst/>
          </a:prstGeom>
          <a:noFill/>
        </p:spPr>
        <p:txBody>
          <a:bodyPr wrap="square">
            <a:noAutofit/>
          </a:bodyPr>
          <a:p>
            <a:r>
              <a:rPr sz="2000" dirty="0">
                <a:solidFill>
                  <a:schemeClr val="bg1"/>
                </a:solidFill>
                <a:latin typeface="微软雅黑" panose="020B0503020204020204" pitchFamily="34" charset="-122"/>
                <a:ea typeface="微软雅黑" panose="020B0503020204020204" pitchFamily="34" charset="-122"/>
              </a:rPr>
              <a:t>哪怕梦想让我们拼的遍体鳞伤,这一次我们也要勇往直前</a:t>
            </a:r>
            <a:endParaRPr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3"/>
          <p:cNvSpPr txBox="1"/>
          <p:nvPr/>
        </p:nvSpPr>
        <p:spPr>
          <a:xfrm>
            <a:off x="946785" y="523875"/>
            <a:ext cx="7492365" cy="460375"/>
          </a:xfrm>
          <a:prstGeom prst="rect">
            <a:avLst/>
          </a:prstGeom>
          <a:noFill/>
        </p:spPr>
        <p:txBody>
          <a:bodyPr wrap="square" rtlCol="0">
            <a:spAutoFit/>
          </a:bodyPr>
          <a:lstStyle>
            <a:defPPr>
              <a:defRPr lang="zh-CN"/>
            </a:defPPr>
            <a:lvl1pPr algn="dist">
              <a:defRPr sz="6000" b="1">
                <a:solidFill>
                  <a:srgbClr val="0446C0"/>
                </a:solidFill>
                <a:latin typeface="方正清刻本悦宋简体" panose="02000000000000000000" pitchFamily="2" charset="-122"/>
                <a:ea typeface="方正清刻本悦宋简体" panose="02000000000000000000" pitchFamily="2" charset="-122"/>
              </a:defRPr>
            </a:lvl1pPr>
          </a:lstStyle>
          <a:p>
            <a:pPr algn="l"/>
            <a:r>
              <a:rPr lang="zh-CN" altLang="en-US" sz="2400">
                <a:solidFill>
                  <a:schemeClr val="bg1"/>
                </a:solidFill>
                <a:sym typeface="+mn-ea"/>
              </a:rPr>
              <a:t>串口通信的基础知识</a:t>
            </a:r>
            <a:endParaRPr lang="zh-CN" sz="2400" b="0" dirty="0">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文本框 2"/>
          <p:cNvSpPr txBox="1"/>
          <p:nvPr>
            <p:custDataLst>
              <p:tags r:id="rId1"/>
            </p:custDataLst>
          </p:nvPr>
        </p:nvSpPr>
        <p:spPr>
          <a:xfrm>
            <a:off x="828040" y="1124585"/>
            <a:ext cx="2711450" cy="545465"/>
          </a:xfrm>
          <a:prstGeom prst="rect">
            <a:avLst/>
          </a:prstGeom>
          <a:noFill/>
        </p:spPr>
        <p:txBody>
          <a:bodyPr wrap="square" rtlCol="0" anchor="t">
            <a:noAutofit/>
          </a:bodyPr>
          <a:p>
            <a:r>
              <a:rPr lang="zh-CN" altLang="en-US" sz="2400">
                <a:solidFill>
                  <a:schemeClr val="bg1"/>
                </a:solidFill>
                <a:latin typeface="+mn-lt"/>
                <a:ea typeface="+mn-ea"/>
                <a:sym typeface="+mn-ea"/>
              </a:rPr>
              <a:t>●串口有什么用</a:t>
            </a:r>
            <a:endParaRPr lang="zh-CN" altLang="en-US" sz="2400">
              <a:solidFill>
                <a:schemeClr val="bg1"/>
              </a:solidFill>
              <a:latin typeface="+mn-lt"/>
              <a:ea typeface="+mn-ea"/>
              <a:sym typeface="+mn-ea"/>
            </a:endParaRPr>
          </a:p>
          <a:p>
            <a:endParaRPr lang="zh-CN" altLang="en-US" sz="2400">
              <a:solidFill>
                <a:schemeClr val="bg1"/>
              </a:solidFill>
              <a:latin typeface="+mn-lt"/>
              <a:ea typeface="+mn-ea"/>
              <a:sym typeface="+mn-ea"/>
            </a:endParaRPr>
          </a:p>
          <a:p>
            <a:endParaRPr lang="zh-CN" altLang="en-US" sz="2400">
              <a:solidFill>
                <a:schemeClr val="bg1"/>
              </a:solidFill>
              <a:latin typeface="+mn-lt"/>
              <a:ea typeface="+mn-ea"/>
              <a:sym typeface="+mn-ea"/>
            </a:endParaRPr>
          </a:p>
        </p:txBody>
      </p:sp>
      <p:pic>
        <p:nvPicPr>
          <p:cNvPr id="15" name="图片 14"/>
          <p:cNvPicPr>
            <a:picLocks noChangeAspect="1"/>
          </p:cNvPicPr>
          <p:nvPr/>
        </p:nvPicPr>
        <p:blipFill>
          <a:blip r:embed="rId2"/>
          <a:stretch>
            <a:fillRect/>
          </a:stretch>
        </p:blipFill>
        <p:spPr>
          <a:xfrm>
            <a:off x="4017645" y="2680970"/>
            <a:ext cx="1228725" cy="1000125"/>
          </a:xfrm>
          <a:prstGeom prst="rect">
            <a:avLst/>
          </a:prstGeom>
        </p:spPr>
      </p:pic>
      <p:pic>
        <p:nvPicPr>
          <p:cNvPr id="16" name="图片 15"/>
          <p:cNvPicPr>
            <a:picLocks noChangeAspect="1"/>
          </p:cNvPicPr>
          <p:nvPr/>
        </p:nvPicPr>
        <p:blipFill>
          <a:blip r:embed="rId3"/>
          <a:stretch>
            <a:fillRect/>
          </a:stretch>
        </p:blipFill>
        <p:spPr>
          <a:xfrm>
            <a:off x="4017645" y="3752215"/>
            <a:ext cx="1239520" cy="1150620"/>
          </a:xfrm>
          <a:prstGeom prst="rect">
            <a:avLst/>
          </a:prstGeom>
        </p:spPr>
      </p:pic>
      <p:pic>
        <p:nvPicPr>
          <p:cNvPr id="17" name="图片 16"/>
          <p:cNvPicPr>
            <a:picLocks noChangeAspect="1"/>
          </p:cNvPicPr>
          <p:nvPr/>
        </p:nvPicPr>
        <p:blipFill>
          <a:blip r:embed="rId4"/>
          <a:stretch>
            <a:fillRect/>
          </a:stretch>
        </p:blipFill>
        <p:spPr>
          <a:xfrm>
            <a:off x="4000500" y="4982845"/>
            <a:ext cx="1228725" cy="1270635"/>
          </a:xfrm>
          <a:prstGeom prst="rect">
            <a:avLst/>
          </a:prstGeom>
        </p:spPr>
      </p:pic>
      <p:pic>
        <p:nvPicPr>
          <p:cNvPr id="18" name="图片 17"/>
          <p:cNvPicPr>
            <a:picLocks noChangeAspect="1"/>
          </p:cNvPicPr>
          <p:nvPr/>
        </p:nvPicPr>
        <p:blipFill>
          <a:blip r:embed="rId5"/>
          <a:stretch>
            <a:fillRect/>
          </a:stretch>
        </p:blipFill>
        <p:spPr>
          <a:xfrm>
            <a:off x="4017645" y="1599565"/>
            <a:ext cx="1211580" cy="1004570"/>
          </a:xfrm>
          <a:prstGeom prst="rect">
            <a:avLst/>
          </a:prstGeom>
        </p:spPr>
      </p:pic>
      <p:sp>
        <p:nvSpPr>
          <p:cNvPr id="19" name="加号 18"/>
          <p:cNvSpPr/>
          <p:nvPr/>
        </p:nvSpPr>
        <p:spPr>
          <a:xfrm>
            <a:off x="3225800" y="1671955"/>
            <a:ext cx="720090" cy="72009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加号 19"/>
          <p:cNvSpPr/>
          <p:nvPr/>
        </p:nvSpPr>
        <p:spPr>
          <a:xfrm>
            <a:off x="3225800" y="2823845"/>
            <a:ext cx="720090" cy="72009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加号 20"/>
          <p:cNvSpPr/>
          <p:nvPr/>
        </p:nvSpPr>
        <p:spPr>
          <a:xfrm>
            <a:off x="3243580" y="3996690"/>
            <a:ext cx="720090" cy="72009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加号 21"/>
          <p:cNvSpPr/>
          <p:nvPr/>
        </p:nvSpPr>
        <p:spPr>
          <a:xfrm>
            <a:off x="3225800" y="5242560"/>
            <a:ext cx="720090" cy="72009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等于号 26"/>
          <p:cNvSpPr/>
          <p:nvPr/>
        </p:nvSpPr>
        <p:spPr>
          <a:xfrm>
            <a:off x="6610350" y="1743710"/>
            <a:ext cx="936625" cy="720090"/>
          </a:xfrm>
          <a:prstGeom prst="mathEqua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8" name="文本框 27"/>
          <p:cNvSpPr txBox="1"/>
          <p:nvPr/>
        </p:nvSpPr>
        <p:spPr>
          <a:xfrm>
            <a:off x="5368290" y="1739265"/>
            <a:ext cx="1102360" cy="829945"/>
          </a:xfrm>
          <a:prstGeom prst="rect">
            <a:avLst/>
          </a:prstGeom>
          <a:noFill/>
        </p:spPr>
        <p:txBody>
          <a:bodyPr wrap="square" rtlCol="0" anchor="t">
            <a:spAutoFit/>
          </a:bodyPr>
          <a:p>
            <a:r>
              <a:rPr lang="zh-CN" altLang="en-US" sz="2400">
                <a:solidFill>
                  <a:schemeClr val="bg1"/>
                </a:solidFill>
                <a:latin typeface="+mn-lt"/>
                <a:ea typeface="+mn-ea"/>
                <a:sym typeface="+mn-ea"/>
              </a:rPr>
              <a:t>串口转</a:t>
            </a:r>
            <a:endParaRPr lang="zh-CN" altLang="en-US" sz="2400">
              <a:solidFill>
                <a:schemeClr val="bg1"/>
              </a:solidFill>
              <a:latin typeface="+mn-lt"/>
              <a:ea typeface="+mn-ea"/>
              <a:sym typeface="+mn-ea"/>
            </a:endParaRPr>
          </a:p>
          <a:p>
            <a:r>
              <a:rPr lang="zh-CN" altLang="en-US" sz="2400">
                <a:solidFill>
                  <a:schemeClr val="bg1"/>
                </a:solidFill>
                <a:latin typeface="+mn-lt"/>
                <a:ea typeface="+mn-ea"/>
                <a:sym typeface="+mn-ea"/>
              </a:rPr>
              <a:t>以太网</a:t>
            </a:r>
            <a:endParaRPr lang="zh-CN" altLang="en-US" sz="2400">
              <a:solidFill>
                <a:schemeClr val="bg1"/>
              </a:solidFill>
              <a:latin typeface="+mn-lt"/>
              <a:ea typeface="+mn-ea"/>
              <a:sym typeface="+mn-ea"/>
            </a:endParaRPr>
          </a:p>
        </p:txBody>
      </p:sp>
      <p:sp>
        <p:nvSpPr>
          <p:cNvPr id="29" name="文本框 28"/>
          <p:cNvSpPr txBox="1"/>
          <p:nvPr/>
        </p:nvSpPr>
        <p:spPr>
          <a:xfrm>
            <a:off x="5368290" y="2823845"/>
            <a:ext cx="1102360" cy="829945"/>
          </a:xfrm>
          <a:prstGeom prst="rect">
            <a:avLst/>
          </a:prstGeom>
          <a:noFill/>
        </p:spPr>
        <p:txBody>
          <a:bodyPr wrap="square" rtlCol="0" anchor="t">
            <a:spAutoFit/>
          </a:bodyPr>
          <a:p>
            <a:r>
              <a:rPr lang="zh-CN" altLang="en-US" sz="2400">
                <a:solidFill>
                  <a:schemeClr val="bg1"/>
                </a:solidFill>
                <a:latin typeface="+mn-lt"/>
                <a:ea typeface="+mn-ea"/>
                <a:sym typeface="+mn-ea"/>
              </a:rPr>
              <a:t>串口转</a:t>
            </a:r>
            <a:endParaRPr lang="zh-CN" altLang="en-US" sz="2400">
              <a:solidFill>
                <a:schemeClr val="bg1"/>
              </a:solidFill>
              <a:latin typeface="+mn-lt"/>
              <a:ea typeface="+mn-ea"/>
              <a:sym typeface="+mn-ea"/>
            </a:endParaRPr>
          </a:p>
          <a:p>
            <a:r>
              <a:rPr lang="en-US" altLang="zh-CN" sz="2400">
                <a:solidFill>
                  <a:schemeClr val="bg1"/>
                </a:solidFill>
                <a:latin typeface="+mn-lt"/>
                <a:ea typeface="+mn-ea"/>
                <a:sym typeface="+mn-ea"/>
              </a:rPr>
              <a:t> WIFI</a:t>
            </a:r>
            <a:endParaRPr lang="en-US" altLang="zh-CN" sz="2400">
              <a:solidFill>
                <a:schemeClr val="bg1"/>
              </a:solidFill>
              <a:latin typeface="+mn-lt"/>
              <a:ea typeface="+mn-ea"/>
              <a:sym typeface="+mn-ea"/>
            </a:endParaRPr>
          </a:p>
        </p:txBody>
      </p:sp>
      <p:sp>
        <p:nvSpPr>
          <p:cNvPr id="30" name="文本框 29"/>
          <p:cNvSpPr txBox="1"/>
          <p:nvPr/>
        </p:nvSpPr>
        <p:spPr>
          <a:xfrm>
            <a:off x="5386070" y="3975735"/>
            <a:ext cx="1102360" cy="829945"/>
          </a:xfrm>
          <a:prstGeom prst="rect">
            <a:avLst/>
          </a:prstGeom>
          <a:noFill/>
        </p:spPr>
        <p:txBody>
          <a:bodyPr wrap="square" rtlCol="0" anchor="t">
            <a:spAutoFit/>
          </a:bodyPr>
          <a:p>
            <a:r>
              <a:rPr lang="zh-CN" altLang="en-US" sz="2400">
                <a:solidFill>
                  <a:schemeClr val="bg1"/>
                </a:solidFill>
                <a:latin typeface="+mn-lt"/>
                <a:ea typeface="+mn-ea"/>
                <a:sym typeface="+mn-ea"/>
              </a:rPr>
              <a:t>串口转</a:t>
            </a:r>
            <a:endParaRPr lang="zh-CN" altLang="en-US" sz="2400">
              <a:solidFill>
                <a:schemeClr val="bg1"/>
              </a:solidFill>
              <a:latin typeface="+mn-lt"/>
              <a:ea typeface="+mn-ea"/>
              <a:sym typeface="+mn-ea"/>
            </a:endParaRPr>
          </a:p>
          <a:p>
            <a:r>
              <a:rPr lang="en-US" altLang="zh-CN" sz="2400">
                <a:solidFill>
                  <a:schemeClr val="bg1"/>
                </a:solidFill>
                <a:latin typeface="+mn-lt"/>
                <a:ea typeface="+mn-ea"/>
                <a:sym typeface="+mn-ea"/>
              </a:rPr>
              <a:t> </a:t>
            </a:r>
            <a:r>
              <a:rPr lang="zh-CN" altLang="en-US" sz="2400">
                <a:solidFill>
                  <a:schemeClr val="bg1"/>
                </a:solidFill>
                <a:latin typeface="+mn-lt"/>
                <a:ea typeface="+mn-ea"/>
                <a:sym typeface="+mn-ea"/>
              </a:rPr>
              <a:t>蓝牙</a:t>
            </a:r>
            <a:endParaRPr lang="zh-CN" altLang="en-US" sz="2400">
              <a:solidFill>
                <a:schemeClr val="bg1"/>
              </a:solidFill>
              <a:latin typeface="+mn-lt"/>
              <a:ea typeface="+mn-ea"/>
              <a:sym typeface="+mn-ea"/>
            </a:endParaRPr>
          </a:p>
        </p:txBody>
      </p:sp>
      <p:sp>
        <p:nvSpPr>
          <p:cNvPr id="31" name="文本框 30"/>
          <p:cNvSpPr txBox="1"/>
          <p:nvPr/>
        </p:nvSpPr>
        <p:spPr>
          <a:xfrm>
            <a:off x="5386070" y="5200015"/>
            <a:ext cx="1102360" cy="829945"/>
          </a:xfrm>
          <a:prstGeom prst="rect">
            <a:avLst/>
          </a:prstGeom>
          <a:noFill/>
        </p:spPr>
        <p:txBody>
          <a:bodyPr wrap="square" rtlCol="0" anchor="t">
            <a:spAutoFit/>
          </a:bodyPr>
          <a:p>
            <a:r>
              <a:rPr lang="zh-CN" altLang="en-US" sz="2400">
                <a:solidFill>
                  <a:schemeClr val="bg1"/>
                </a:solidFill>
                <a:latin typeface="+mn-lt"/>
                <a:ea typeface="+mn-ea"/>
                <a:sym typeface="+mn-ea"/>
              </a:rPr>
              <a:t>串口转</a:t>
            </a:r>
            <a:endParaRPr lang="zh-CN" altLang="en-US" sz="2400">
              <a:solidFill>
                <a:schemeClr val="bg1"/>
              </a:solidFill>
              <a:latin typeface="+mn-lt"/>
              <a:ea typeface="+mn-ea"/>
              <a:sym typeface="+mn-ea"/>
            </a:endParaRPr>
          </a:p>
          <a:p>
            <a:r>
              <a:rPr lang="en-US" altLang="zh-CN" sz="2400">
                <a:solidFill>
                  <a:schemeClr val="bg1"/>
                </a:solidFill>
                <a:latin typeface="+mn-lt"/>
                <a:ea typeface="+mn-ea"/>
                <a:sym typeface="+mn-ea"/>
              </a:rPr>
              <a:t>zigbee</a:t>
            </a:r>
            <a:endParaRPr lang="en-US" altLang="zh-CN" sz="2400">
              <a:solidFill>
                <a:schemeClr val="bg1"/>
              </a:solidFill>
              <a:latin typeface="+mn-lt"/>
              <a:ea typeface="+mn-ea"/>
              <a:sym typeface="+mn-ea"/>
            </a:endParaRPr>
          </a:p>
        </p:txBody>
      </p:sp>
      <p:sp>
        <p:nvSpPr>
          <p:cNvPr id="32" name="等于号 31"/>
          <p:cNvSpPr/>
          <p:nvPr/>
        </p:nvSpPr>
        <p:spPr>
          <a:xfrm>
            <a:off x="6616700" y="2823845"/>
            <a:ext cx="936625" cy="720090"/>
          </a:xfrm>
          <a:prstGeom prst="mathEqua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3" name="等于号 32"/>
          <p:cNvSpPr/>
          <p:nvPr/>
        </p:nvSpPr>
        <p:spPr>
          <a:xfrm>
            <a:off x="6617335" y="4047490"/>
            <a:ext cx="936625" cy="720090"/>
          </a:xfrm>
          <a:prstGeom prst="mathEqua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4" name="等于号 33"/>
          <p:cNvSpPr/>
          <p:nvPr/>
        </p:nvSpPr>
        <p:spPr>
          <a:xfrm>
            <a:off x="6610350" y="5205730"/>
            <a:ext cx="936625" cy="720090"/>
          </a:xfrm>
          <a:prstGeom prst="mathEqua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pic>
        <p:nvPicPr>
          <p:cNvPr id="35" name="图片 34"/>
          <p:cNvPicPr>
            <a:picLocks noChangeAspect="1"/>
          </p:cNvPicPr>
          <p:nvPr/>
        </p:nvPicPr>
        <p:blipFill>
          <a:blip r:embed="rId6"/>
          <a:stretch>
            <a:fillRect/>
          </a:stretch>
        </p:blipFill>
        <p:spPr>
          <a:xfrm>
            <a:off x="7618095" y="5069205"/>
            <a:ext cx="1226820" cy="1051560"/>
          </a:xfrm>
          <a:prstGeom prst="rect">
            <a:avLst/>
          </a:prstGeom>
        </p:spPr>
      </p:pic>
      <p:pic>
        <p:nvPicPr>
          <p:cNvPr id="36" name="图片 35"/>
          <p:cNvPicPr>
            <a:picLocks noChangeAspect="1"/>
          </p:cNvPicPr>
          <p:nvPr/>
        </p:nvPicPr>
        <p:blipFill>
          <a:blip r:embed="rId7"/>
          <a:stretch>
            <a:fillRect/>
          </a:stretch>
        </p:blipFill>
        <p:spPr>
          <a:xfrm>
            <a:off x="9202420" y="5069205"/>
            <a:ext cx="742315" cy="1081405"/>
          </a:xfrm>
          <a:prstGeom prst="rect">
            <a:avLst/>
          </a:prstGeom>
        </p:spPr>
      </p:pic>
      <p:pic>
        <p:nvPicPr>
          <p:cNvPr id="37" name="图片 36"/>
          <p:cNvPicPr>
            <a:picLocks noChangeAspect="1"/>
          </p:cNvPicPr>
          <p:nvPr/>
        </p:nvPicPr>
        <p:blipFill>
          <a:blip r:embed="rId8"/>
          <a:stretch>
            <a:fillRect/>
          </a:stretch>
        </p:blipFill>
        <p:spPr>
          <a:xfrm>
            <a:off x="7635240" y="3831590"/>
            <a:ext cx="1123950" cy="1028700"/>
          </a:xfrm>
          <a:prstGeom prst="rect">
            <a:avLst/>
          </a:prstGeom>
        </p:spPr>
      </p:pic>
      <p:pic>
        <p:nvPicPr>
          <p:cNvPr id="38" name="图片 37"/>
          <p:cNvPicPr>
            <a:picLocks noChangeAspect="1"/>
          </p:cNvPicPr>
          <p:nvPr/>
        </p:nvPicPr>
        <p:blipFill>
          <a:blip r:embed="rId9"/>
          <a:stretch>
            <a:fillRect/>
          </a:stretch>
        </p:blipFill>
        <p:spPr>
          <a:xfrm>
            <a:off x="9041130" y="3903980"/>
            <a:ext cx="989965" cy="1040130"/>
          </a:xfrm>
          <a:prstGeom prst="rect">
            <a:avLst/>
          </a:prstGeom>
        </p:spPr>
      </p:pic>
      <p:pic>
        <p:nvPicPr>
          <p:cNvPr id="39" name="图片 38"/>
          <p:cNvPicPr>
            <a:picLocks noChangeAspect="1"/>
          </p:cNvPicPr>
          <p:nvPr/>
        </p:nvPicPr>
        <p:blipFill>
          <a:blip r:embed="rId10"/>
          <a:stretch>
            <a:fillRect/>
          </a:stretch>
        </p:blipFill>
        <p:spPr>
          <a:xfrm>
            <a:off x="7618095" y="2607310"/>
            <a:ext cx="1128395" cy="1098550"/>
          </a:xfrm>
          <a:prstGeom prst="rect">
            <a:avLst/>
          </a:prstGeom>
        </p:spPr>
      </p:pic>
      <p:pic>
        <p:nvPicPr>
          <p:cNvPr id="40" name="图片 39"/>
          <p:cNvPicPr>
            <a:picLocks noChangeAspect="1"/>
          </p:cNvPicPr>
          <p:nvPr/>
        </p:nvPicPr>
        <p:blipFill>
          <a:blip r:embed="rId11"/>
          <a:stretch>
            <a:fillRect/>
          </a:stretch>
        </p:blipFill>
        <p:spPr>
          <a:xfrm>
            <a:off x="8961120" y="2607310"/>
            <a:ext cx="1186815" cy="1097915"/>
          </a:xfrm>
          <a:prstGeom prst="rect">
            <a:avLst/>
          </a:prstGeom>
        </p:spPr>
      </p:pic>
      <p:pic>
        <p:nvPicPr>
          <p:cNvPr id="41" name="图片 40"/>
          <p:cNvPicPr>
            <a:picLocks noChangeAspect="1"/>
          </p:cNvPicPr>
          <p:nvPr/>
        </p:nvPicPr>
        <p:blipFill>
          <a:blip r:embed="rId12"/>
          <a:stretch>
            <a:fillRect/>
          </a:stretch>
        </p:blipFill>
        <p:spPr>
          <a:xfrm>
            <a:off x="7652385" y="1640840"/>
            <a:ext cx="891540" cy="963295"/>
          </a:xfrm>
          <a:prstGeom prst="rect">
            <a:avLst/>
          </a:prstGeom>
        </p:spPr>
      </p:pic>
      <p:pic>
        <p:nvPicPr>
          <p:cNvPr id="42" name="图片 41"/>
          <p:cNvPicPr>
            <a:picLocks noChangeAspect="1"/>
          </p:cNvPicPr>
          <p:nvPr/>
        </p:nvPicPr>
        <p:blipFill>
          <a:blip r:embed="rId13"/>
          <a:stretch>
            <a:fillRect/>
          </a:stretch>
        </p:blipFill>
        <p:spPr>
          <a:xfrm>
            <a:off x="9041130" y="1642745"/>
            <a:ext cx="1078865" cy="926465"/>
          </a:xfrm>
          <a:prstGeom prst="rect">
            <a:avLst/>
          </a:prstGeom>
        </p:spPr>
      </p:pic>
      <p:pic>
        <p:nvPicPr>
          <p:cNvPr id="7" name="图片 6"/>
          <p:cNvPicPr>
            <a:picLocks noChangeAspect="1"/>
          </p:cNvPicPr>
          <p:nvPr/>
        </p:nvPicPr>
        <p:blipFill>
          <a:blip r:embed="rId14"/>
          <a:stretch>
            <a:fillRect/>
          </a:stretch>
        </p:blipFill>
        <p:spPr>
          <a:xfrm>
            <a:off x="340360" y="1607820"/>
            <a:ext cx="2813685" cy="960755"/>
          </a:xfrm>
          <a:prstGeom prst="rect">
            <a:avLst/>
          </a:prstGeom>
        </p:spPr>
      </p:pic>
      <p:pic>
        <p:nvPicPr>
          <p:cNvPr id="2" name="图片 1"/>
          <p:cNvPicPr>
            <a:picLocks noChangeAspect="1"/>
          </p:cNvPicPr>
          <p:nvPr/>
        </p:nvPicPr>
        <p:blipFill>
          <a:blip r:embed="rId14"/>
          <a:stretch>
            <a:fillRect/>
          </a:stretch>
        </p:blipFill>
        <p:spPr>
          <a:xfrm>
            <a:off x="340360" y="2701925"/>
            <a:ext cx="2813685" cy="960755"/>
          </a:xfrm>
          <a:prstGeom prst="rect">
            <a:avLst/>
          </a:prstGeom>
        </p:spPr>
      </p:pic>
      <p:pic>
        <p:nvPicPr>
          <p:cNvPr id="4" name="图片 3"/>
          <p:cNvPicPr>
            <a:picLocks noChangeAspect="1"/>
          </p:cNvPicPr>
          <p:nvPr/>
        </p:nvPicPr>
        <p:blipFill>
          <a:blip r:embed="rId14"/>
          <a:stretch>
            <a:fillRect/>
          </a:stretch>
        </p:blipFill>
        <p:spPr>
          <a:xfrm>
            <a:off x="340360" y="3833495"/>
            <a:ext cx="2813685" cy="960755"/>
          </a:xfrm>
          <a:prstGeom prst="rect">
            <a:avLst/>
          </a:prstGeom>
        </p:spPr>
      </p:pic>
      <p:pic>
        <p:nvPicPr>
          <p:cNvPr id="5" name="图片 4"/>
          <p:cNvPicPr>
            <a:picLocks noChangeAspect="1"/>
          </p:cNvPicPr>
          <p:nvPr/>
        </p:nvPicPr>
        <p:blipFill>
          <a:blip r:embed="rId14"/>
          <a:stretch>
            <a:fillRect/>
          </a:stretch>
        </p:blipFill>
        <p:spPr>
          <a:xfrm>
            <a:off x="323215" y="5160010"/>
            <a:ext cx="2813685" cy="9607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1"/>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6"/>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0"/>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3"/>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3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38"/>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2"/>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17"/>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31"/>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34"/>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35"/>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36"/>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7"/>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2"/>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4"/>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8" grpId="0"/>
      <p:bldP spid="19" grpId="1" animBg="1"/>
      <p:bldP spid="28" grpId="1"/>
      <p:bldP spid="27" grpId="0" bldLvl="0" animBg="1"/>
      <p:bldP spid="27" grpId="1" animBg="1"/>
      <p:bldP spid="20" grpId="0" bldLvl="0" animBg="1"/>
      <p:bldP spid="29" grpId="0"/>
      <p:bldP spid="20" grpId="1" animBg="1"/>
      <p:bldP spid="29" grpId="1"/>
      <p:bldP spid="32" grpId="0" bldLvl="0" animBg="1"/>
      <p:bldP spid="32" grpId="1" animBg="1"/>
      <p:bldP spid="21" grpId="0" bldLvl="0" animBg="1"/>
      <p:bldP spid="30" grpId="0"/>
      <p:bldP spid="21" grpId="1" animBg="1"/>
      <p:bldP spid="30" grpId="1"/>
      <p:bldP spid="33" grpId="0" bldLvl="0" animBg="1"/>
      <p:bldP spid="33" grpId="1" animBg="1"/>
      <p:bldP spid="22" grpId="0" bldLvl="0" animBg="1"/>
      <p:bldP spid="31" grpId="0"/>
      <p:bldP spid="22" grpId="1" animBg="1"/>
      <p:bldP spid="31" grpId="1"/>
      <p:bldP spid="34" grpId="0" bldLvl="0" animBg="1"/>
      <p:bldP spid="34"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3"/>
          <p:cNvSpPr txBox="1"/>
          <p:nvPr/>
        </p:nvSpPr>
        <p:spPr>
          <a:xfrm>
            <a:off x="946785" y="523875"/>
            <a:ext cx="7492365" cy="829945"/>
          </a:xfrm>
          <a:prstGeom prst="rect">
            <a:avLst/>
          </a:prstGeom>
          <a:noFill/>
        </p:spPr>
        <p:txBody>
          <a:bodyPr wrap="square" rtlCol="0">
            <a:spAutoFit/>
          </a:bodyPr>
          <a:lstStyle>
            <a:defPPr>
              <a:defRPr lang="zh-CN"/>
            </a:defPPr>
            <a:lvl1pPr algn="dist">
              <a:defRPr sz="6000" b="1">
                <a:solidFill>
                  <a:srgbClr val="0446C0"/>
                </a:solidFill>
                <a:latin typeface="方正清刻本悦宋简体" panose="02000000000000000000" pitchFamily="2" charset="-122"/>
                <a:ea typeface="方正清刻本悦宋简体" panose="02000000000000000000" pitchFamily="2" charset="-122"/>
              </a:defRPr>
            </a:lvl1pPr>
          </a:lstStyle>
          <a:p>
            <a:pPr algn="l"/>
            <a:r>
              <a:rPr lang="zh-CN" sz="2400">
                <a:solidFill>
                  <a:schemeClr val="bg1"/>
                </a:solidFill>
                <a:sym typeface="+mn-ea"/>
              </a:rPr>
              <a:t>串口通信的寄存器配置</a:t>
            </a:r>
            <a:endParaRPr lang="zh-CN" sz="2400">
              <a:solidFill>
                <a:schemeClr val="bg1"/>
              </a:solidFill>
              <a:sym typeface="+mn-ea"/>
            </a:endParaRPr>
          </a:p>
          <a:p>
            <a:pPr algn="l"/>
            <a:endParaRPr lang="zh-CN" sz="2400" b="0" dirty="0">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文本框 2"/>
          <p:cNvSpPr txBox="1"/>
          <p:nvPr>
            <p:custDataLst>
              <p:tags r:id="rId1"/>
            </p:custDataLst>
          </p:nvPr>
        </p:nvSpPr>
        <p:spPr>
          <a:xfrm>
            <a:off x="539750" y="1196340"/>
            <a:ext cx="4572000" cy="583565"/>
          </a:xfrm>
          <a:prstGeom prst="rect">
            <a:avLst/>
          </a:prstGeom>
          <a:noFill/>
        </p:spPr>
        <p:txBody>
          <a:bodyPr wrap="square" rtlCol="0" anchor="t">
            <a:spAutoFit/>
          </a:bodyPr>
          <a:p>
            <a:r>
              <a:rPr lang="zh-CN" altLang="en-US" sz="3200">
                <a:solidFill>
                  <a:schemeClr val="bg1"/>
                </a:solidFill>
                <a:latin typeface="+mn-lt"/>
                <a:ea typeface="+mn-ea"/>
                <a:sym typeface="+mn-ea"/>
              </a:rPr>
              <a:t>●</a:t>
            </a:r>
            <a:r>
              <a:rPr lang="zh-CN" altLang="en-US" sz="3200">
                <a:solidFill>
                  <a:schemeClr val="bg1"/>
                </a:solidFill>
                <a:latin typeface="+mn-lt"/>
                <a:ea typeface="+mn-ea"/>
                <a:sym typeface="+mn-ea"/>
              </a:rPr>
              <a:t>引脚选择</a:t>
            </a:r>
            <a:endParaRPr lang="zh-CN" altLang="en-US" sz="3200">
              <a:solidFill>
                <a:schemeClr val="bg1"/>
              </a:solidFill>
              <a:latin typeface="+mn-lt"/>
              <a:ea typeface="+mn-ea"/>
              <a:sym typeface="+mn-ea"/>
            </a:endParaRPr>
          </a:p>
        </p:txBody>
      </p:sp>
      <p:pic>
        <p:nvPicPr>
          <p:cNvPr id="2" name="图片 1"/>
          <p:cNvPicPr/>
          <p:nvPr/>
        </p:nvPicPr>
        <p:blipFill>
          <a:blip r:embed="rId2"/>
          <a:stretch>
            <a:fillRect/>
          </a:stretch>
        </p:blipFill>
        <p:spPr>
          <a:xfrm>
            <a:off x="705485" y="1906905"/>
            <a:ext cx="8614410" cy="4143375"/>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3"/>
          <p:cNvSpPr txBox="1"/>
          <p:nvPr/>
        </p:nvSpPr>
        <p:spPr>
          <a:xfrm>
            <a:off x="946785" y="523875"/>
            <a:ext cx="7492365" cy="460375"/>
          </a:xfrm>
          <a:prstGeom prst="rect">
            <a:avLst/>
          </a:prstGeom>
          <a:noFill/>
        </p:spPr>
        <p:txBody>
          <a:bodyPr wrap="square" rtlCol="0">
            <a:spAutoFit/>
          </a:bodyPr>
          <a:lstStyle>
            <a:defPPr>
              <a:defRPr lang="zh-CN"/>
            </a:defPPr>
            <a:lvl1pPr algn="dist">
              <a:defRPr sz="6000" b="1">
                <a:solidFill>
                  <a:srgbClr val="0446C0"/>
                </a:solidFill>
                <a:latin typeface="方正清刻本悦宋简体" panose="02000000000000000000" pitchFamily="2" charset="-122"/>
                <a:ea typeface="方正清刻本悦宋简体" panose="02000000000000000000" pitchFamily="2" charset="-122"/>
              </a:defRPr>
            </a:lvl1pPr>
          </a:lstStyle>
          <a:p>
            <a:pPr algn="l"/>
            <a:r>
              <a:rPr lang="zh-CN" sz="2400">
                <a:solidFill>
                  <a:schemeClr val="bg1"/>
                </a:solidFill>
                <a:sym typeface="+mn-ea"/>
              </a:rPr>
              <a:t>串口通信的寄存器配置</a:t>
            </a:r>
            <a:endParaRPr lang="zh-CN" sz="2400" b="0" dirty="0">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2" name="图片 1"/>
          <p:cNvPicPr/>
          <p:nvPr/>
        </p:nvPicPr>
        <p:blipFill>
          <a:blip r:embed="rId1"/>
          <a:stretch>
            <a:fillRect/>
          </a:stretch>
        </p:blipFill>
        <p:spPr>
          <a:xfrm>
            <a:off x="946785" y="975995"/>
            <a:ext cx="4855845" cy="5467985"/>
          </a:xfrm>
          <a:prstGeom prst="rect">
            <a:avLst/>
          </a:prstGeom>
        </p:spPr>
      </p:pic>
      <p:pic>
        <p:nvPicPr>
          <p:cNvPr id="3" name="图片 2"/>
          <p:cNvPicPr/>
          <p:nvPr/>
        </p:nvPicPr>
        <p:blipFill>
          <a:blip r:embed="rId2"/>
          <a:stretch>
            <a:fillRect/>
          </a:stretch>
        </p:blipFill>
        <p:spPr>
          <a:xfrm>
            <a:off x="6007100" y="975995"/>
            <a:ext cx="5778500" cy="5476875"/>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3"/>
          <p:cNvSpPr txBox="1"/>
          <p:nvPr/>
        </p:nvSpPr>
        <p:spPr>
          <a:xfrm>
            <a:off x="946785" y="523875"/>
            <a:ext cx="7492365" cy="460375"/>
          </a:xfrm>
          <a:prstGeom prst="rect">
            <a:avLst/>
          </a:prstGeom>
          <a:noFill/>
        </p:spPr>
        <p:txBody>
          <a:bodyPr wrap="square" rtlCol="0">
            <a:spAutoFit/>
          </a:bodyPr>
          <a:lstStyle>
            <a:defPPr>
              <a:defRPr lang="zh-CN"/>
            </a:defPPr>
            <a:lvl1pPr algn="dist">
              <a:defRPr sz="6000" b="1">
                <a:solidFill>
                  <a:srgbClr val="0446C0"/>
                </a:solidFill>
                <a:latin typeface="方正清刻本悦宋简体" panose="02000000000000000000" pitchFamily="2" charset="-122"/>
                <a:ea typeface="方正清刻本悦宋简体" panose="02000000000000000000" pitchFamily="2" charset="-122"/>
              </a:defRPr>
            </a:lvl1pPr>
          </a:lstStyle>
          <a:p>
            <a:pPr algn="l"/>
            <a:r>
              <a:rPr lang="zh-CN" altLang="en-US" sz="2400">
                <a:solidFill>
                  <a:schemeClr val="bg1"/>
                </a:solidFill>
                <a:sym typeface="+mn-ea"/>
              </a:rPr>
              <a:t>串口通信的硬件连接</a:t>
            </a:r>
            <a:endParaRPr lang="zh-CN" sz="2400" b="0" dirty="0">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4" name="图片 3"/>
          <p:cNvPicPr>
            <a:picLocks noChangeAspect="1"/>
          </p:cNvPicPr>
          <p:nvPr/>
        </p:nvPicPr>
        <p:blipFill>
          <a:blip r:embed="rId1"/>
          <a:stretch>
            <a:fillRect/>
          </a:stretch>
        </p:blipFill>
        <p:spPr>
          <a:xfrm>
            <a:off x="1076960" y="1041400"/>
            <a:ext cx="10207625" cy="2641600"/>
          </a:xfrm>
          <a:prstGeom prst="rect">
            <a:avLst/>
          </a:prstGeom>
        </p:spPr>
      </p:pic>
      <p:pic>
        <p:nvPicPr>
          <p:cNvPr id="5" name="图片 4"/>
          <p:cNvPicPr/>
          <p:nvPr/>
        </p:nvPicPr>
        <p:blipFill>
          <a:blip r:embed="rId2"/>
          <a:stretch>
            <a:fillRect/>
          </a:stretch>
        </p:blipFill>
        <p:spPr>
          <a:xfrm>
            <a:off x="1076960" y="3805555"/>
            <a:ext cx="3968115" cy="2387600"/>
          </a:xfrm>
          <a:prstGeom prst="rect">
            <a:avLst/>
          </a:prstGeom>
        </p:spPr>
      </p:pic>
      <p:pic>
        <p:nvPicPr>
          <p:cNvPr id="7" name="图片 6"/>
          <p:cNvPicPr>
            <a:picLocks noChangeAspect="1"/>
          </p:cNvPicPr>
          <p:nvPr/>
        </p:nvPicPr>
        <p:blipFill>
          <a:blip r:embed="rId3"/>
          <a:stretch>
            <a:fillRect/>
          </a:stretch>
        </p:blipFill>
        <p:spPr>
          <a:xfrm>
            <a:off x="5255895" y="3805555"/>
            <a:ext cx="6571615" cy="2252345"/>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3"/>
          <p:cNvSpPr txBox="1"/>
          <p:nvPr/>
        </p:nvSpPr>
        <p:spPr>
          <a:xfrm>
            <a:off x="946785" y="523875"/>
            <a:ext cx="7492365" cy="460375"/>
          </a:xfrm>
          <a:prstGeom prst="rect">
            <a:avLst/>
          </a:prstGeom>
          <a:noFill/>
        </p:spPr>
        <p:txBody>
          <a:bodyPr wrap="square" rtlCol="0">
            <a:spAutoFit/>
          </a:bodyPr>
          <a:lstStyle>
            <a:defPPr>
              <a:defRPr lang="zh-CN"/>
            </a:defPPr>
            <a:lvl1pPr algn="dist">
              <a:defRPr sz="6000" b="1">
                <a:solidFill>
                  <a:srgbClr val="0446C0"/>
                </a:solidFill>
                <a:latin typeface="方正清刻本悦宋简体" panose="02000000000000000000" pitchFamily="2" charset="-122"/>
                <a:ea typeface="方正清刻本悦宋简体" panose="02000000000000000000" pitchFamily="2" charset="-122"/>
              </a:defRPr>
            </a:lvl1pPr>
          </a:lstStyle>
          <a:p>
            <a:pPr algn="l"/>
            <a:r>
              <a:rPr lang="zh-CN" altLang="en-US" sz="2400">
                <a:solidFill>
                  <a:schemeClr val="bg1"/>
                </a:solidFill>
                <a:sym typeface="+mn-ea"/>
              </a:rPr>
              <a:t>使用</a:t>
            </a:r>
            <a:r>
              <a:rPr lang="en-US" altLang="zh-CN" sz="2400">
                <a:solidFill>
                  <a:schemeClr val="bg1"/>
                </a:solidFill>
                <a:sym typeface="+mn-ea"/>
              </a:rPr>
              <a:t>ISP</a:t>
            </a:r>
            <a:r>
              <a:rPr lang="zh-CN" altLang="en-US" sz="2400">
                <a:solidFill>
                  <a:schemeClr val="bg1"/>
                </a:solidFill>
                <a:sym typeface="+mn-ea"/>
              </a:rPr>
              <a:t>软件自动生成串口初始化代码</a:t>
            </a:r>
            <a:endParaRPr lang="zh-CN" sz="2400" b="0" dirty="0">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1"/>
          <a:stretch>
            <a:fillRect/>
          </a:stretch>
        </p:blipFill>
        <p:spPr>
          <a:xfrm>
            <a:off x="995680" y="1169670"/>
            <a:ext cx="7939405" cy="5093335"/>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3"/>
          <p:cNvSpPr txBox="1"/>
          <p:nvPr/>
        </p:nvSpPr>
        <p:spPr>
          <a:xfrm>
            <a:off x="946785" y="523875"/>
            <a:ext cx="7492365" cy="460375"/>
          </a:xfrm>
          <a:prstGeom prst="rect">
            <a:avLst/>
          </a:prstGeom>
          <a:noFill/>
        </p:spPr>
        <p:txBody>
          <a:bodyPr wrap="square" rtlCol="0">
            <a:spAutoFit/>
          </a:bodyPr>
          <a:lstStyle>
            <a:defPPr>
              <a:defRPr lang="zh-CN"/>
            </a:defPPr>
            <a:lvl1pPr algn="dist">
              <a:defRPr sz="6000" b="1">
                <a:solidFill>
                  <a:srgbClr val="0446C0"/>
                </a:solidFill>
                <a:latin typeface="方正清刻本悦宋简体" panose="02000000000000000000" pitchFamily="2" charset="-122"/>
                <a:ea typeface="方正清刻本悦宋简体" panose="02000000000000000000" pitchFamily="2" charset="-122"/>
              </a:defRPr>
            </a:lvl1pPr>
          </a:lstStyle>
          <a:p>
            <a:pPr algn="l"/>
            <a:r>
              <a:rPr lang="zh-CN" altLang="en-US" sz="2400">
                <a:solidFill>
                  <a:schemeClr val="bg1"/>
                </a:solidFill>
                <a:sym typeface="+mn-ea"/>
              </a:rPr>
              <a:t>使用</a:t>
            </a:r>
            <a:r>
              <a:rPr lang="en-US" altLang="zh-CN" sz="2400">
                <a:solidFill>
                  <a:schemeClr val="bg1"/>
                </a:solidFill>
                <a:sym typeface="+mn-ea"/>
              </a:rPr>
              <a:t>ISP</a:t>
            </a:r>
            <a:r>
              <a:rPr lang="zh-CN" altLang="en-US" sz="2400">
                <a:solidFill>
                  <a:schemeClr val="bg1"/>
                </a:solidFill>
                <a:sym typeface="+mn-ea"/>
              </a:rPr>
              <a:t>软件自动生成串口初始化代码</a:t>
            </a:r>
            <a:endParaRPr lang="zh-CN" sz="2400" b="0" dirty="0">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1"/>
          <a:stretch>
            <a:fillRect/>
          </a:stretch>
        </p:blipFill>
        <p:spPr>
          <a:xfrm>
            <a:off x="622935" y="1203325"/>
            <a:ext cx="6304915" cy="49041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3"/>
          <p:cNvSpPr txBox="1"/>
          <p:nvPr/>
        </p:nvSpPr>
        <p:spPr>
          <a:xfrm>
            <a:off x="946785" y="523875"/>
            <a:ext cx="7492365" cy="460375"/>
          </a:xfrm>
          <a:prstGeom prst="rect">
            <a:avLst/>
          </a:prstGeom>
          <a:noFill/>
        </p:spPr>
        <p:txBody>
          <a:bodyPr wrap="square" rtlCol="0">
            <a:spAutoFit/>
          </a:bodyPr>
          <a:lstStyle>
            <a:defPPr>
              <a:defRPr lang="zh-CN"/>
            </a:defPPr>
            <a:lvl1pPr algn="dist">
              <a:defRPr sz="6000" b="1">
                <a:solidFill>
                  <a:srgbClr val="0446C0"/>
                </a:solidFill>
                <a:latin typeface="方正清刻本悦宋简体" panose="02000000000000000000" pitchFamily="2" charset="-122"/>
                <a:ea typeface="方正清刻本悦宋简体" panose="02000000000000000000" pitchFamily="2" charset="-122"/>
              </a:defRPr>
            </a:lvl1pPr>
          </a:lstStyle>
          <a:p>
            <a:pPr algn="l"/>
            <a:r>
              <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课后小练</a:t>
            </a:r>
            <a:endParaRPr lang="zh-CN" sz="2400" b="0" dirty="0">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 name="文本框 4"/>
          <p:cNvSpPr txBox="1"/>
          <p:nvPr/>
        </p:nvSpPr>
        <p:spPr>
          <a:xfrm>
            <a:off x="525145" y="1507490"/>
            <a:ext cx="10986770" cy="2963545"/>
          </a:xfrm>
          <a:prstGeom prst="rect">
            <a:avLst/>
          </a:prstGeom>
          <a:noFill/>
        </p:spPr>
        <p:txBody>
          <a:bodyPr wrap="square" rtlCol="0" anchor="t">
            <a:noAutofit/>
          </a:bodyPr>
          <a:p>
            <a:pPr indent="457200"/>
            <a:r>
              <a:rPr lang="zh-CN" altLang="en-US" sz="2400">
                <a:solidFill>
                  <a:schemeClr val="bg1"/>
                </a:solidFill>
                <a:sym typeface="+mn-ea"/>
              </a:rPr>
              <a:t>智能数码管显示屏</a:t>
            </a:r>
            <a:endParaRPr lang="en-US" altLang="zh-CN" sz="2400">
              <a:solidFill>
                <a:schemeClr val="bg1"/>
              </a:solidFill>
              <a:sym typeface="+mn-ea"/>
            </a:endParaRPr>
          </a:p>
          <a:p>
            <a:pPr marL="457200" lvl="1" indent="457200"/>
            <a:r>
              <a:rPr lang="en-US" altLang="zh-CN" sz="2400">
                <a:solidFill>
                  <a:schemeClr val="bg1"/>
                </a:solidFill>
                <a:sym typeface="+mn-ea"/>
              </a:rPr>
              <a:t>1.</a:t>
            </a:r>
            <a:r>
              <a:rPr lang="zh-CN" sz="2400">
                <a:solidFill>
                  <a:schemeClr val="bg1"/>
                </a:solidFill>
                <a:sym typeface="+mn-ea"/>
              </a:rPr>
              <a:t>发送</a:t>
            </a:r>
            <a:r>
              <a:rPr lang="en-US" altLang="zh-CN" sz="2400">
                <a:solidFill>
                  <a:schemeClr val="bg1"/>
                </a:solidFill>
                <a:sym typeface="+mn-ea"/>
              </a:rPr>
              <a:t>OPEN\r\n</a:t>
            </a:r>
            <a:r>
              <a:rPr lang="zh-CN" altLang="en-US" sz="2400">
                <a:solidFill>
                  <a:schemeClr val="bg1"/>
                </a:solidFill>
                <a:sym typeface="+mn-ea"/>
              </a:rPr>
              <a:t>打开数码管，数码管显示</a:t>
            </a:r>
            <a:r>
              <a:rPr lang="en-US" altLang="zh-CN" sz="2400">
                <a:solidFill>
                  <a:schemeClr val="bg1"/>
                </a:solidFill>
                <a:sym typeface="+mn-ea"/>
              </a:rPr>
              <a:t>“- - - -”</a:t>
            </a:r>
            <a:endParaRPr lang="en-US" altLang="zh-CN" sz="2400">
              <a:solidFill>
                <a:schemeClr val="bg1"/>
              </a:solidFill>
              <a:sym typeface="+mn-ea"/>
            </a:endParaRPr>
          </a:p>
          <a:p>
            <a:pPr marL="457200" lvl="1" indent="457200"/>
            <a:r>
              <a:rPr lang="en-US" altLang="zh-CN" sz="2400">
                <a:solidFill>
                  <a:schemeClr val="bg1"/>
                </a:solidFill>
                <a:sym typeface="+mn-ea"/>
              </a:rPr>
              <a:t>2.</a:t>
            </a:r>
            <a:r>
              <a:rPr lang="zh-CN" sz="2400">
                <a:solidFill>
                  <a:schemeClr val="bg1"/>
                </a:solidFill>
                <a:sym typeface="+mn-ea"/>
              </a:rPr>
              <a:t>发送</a:t>
            </a:r>
            <a:r>
              <a:rPr lang="en-US" altLang="zh-CN" sz="2400">
                <a:solidFill>
                  <a:schemeClr val="bg1"/>
                </a:solidFill>
                <a:sym typeface="+mn-ea"/>
              </a:rPr>
              <a:t>CLOSE</a:t>
            </a:r>
            <a:r>
              <a:rPr lang="en-US" altLang="zh-CN" sz="2400">
                <a:solidFill>
                  <a:schemeClr val="bg1"/>
                </a:solidFill>
                <a:sym typeface="+mn-ea"/>
              </a:rPr>
              <a:t>\r\n</a:t>
            </a:r>
            <a:r>
              <a:rPr lang="zh-CN" altLang="en-US" sz="2400">
                <a:solidFill>
                  <a:schemeClr val="bg1"/>
                </a:solidFill>
                <a:sym typeface="+mn-ea"/>
              </a:rPr>
              <a:t>打开数码管，数码管</a:t>
            </a:r>
            <a:r>
              <a:rPr lang="zh-CN" sz="2400">
                <a:solidFill>
                  <a:schemeClr val="bg1"/>
                </a:solidFill>
                <a:sym typeface="+mn-ea"/>
              </a:rPr>
              <a:t>全部熄灭</a:t>
            </a:r>
            <a:endParaRPr lang="zh-CN" sz="2400">
              <a:solidFill>
                <a:schemeClr val="bg1"/>
              </a:solidFill>
              <a:sym typeface="+mn-ea"/>
            </a:endParaRPr>
          </a:p>
          <a:p>
            <a:pPr marL="457200" lvl="1" indent="457200"/>
            <a:r>
              <a:rPr lang="en-US" altLang="zh-CN" sz="2400">
                <a:solidFill>
                  <a:schemeClr val="bg1"/>
                </a:solidFill>
                <a:sym typeface="+mn-ea"/>
              </a:rPr>
              <a:t>3.</a:t>
            </a:r>
            <a:r>
              <a:rPr lang="zh-CN" altLang="en-US" sz="2400">
                <a:solidFill>
                  <a:schemeClr val="bg1"/>
                </a:solidFill>
                <a:sym typeface="+mn-ea"/>
              </a:rPr>
              <a:t>再打开的情况下，串口发送</a:t>
            </a:r>
            <a:r>
              <a:rPr lang="en-US" sz="2400">
                <a:solidFill>
                  <a:schemeClr val="bg1"/>
                </a:solidFill>
                <a:sym typeface="+mn-ea"/>
              </a:rPr>
              <a:t>DAT+123</a:t>
            </a:r>
            <a:r>
              <a:rPr lang="en-US" altLang="zh-CN" sz="2400">
                <a:solidFill>
                  <a:schemeClr val="bg1"/>
                </a:solidFill>
                <a:sym typeface="+mn-ea"/>
              </a:rPr>
              <a:t>\r\n</a:t>
            </a:r>
            <a:r>
              <a:rPr lang="zh-CN" altLang="en-US" sz="2400">
                <a:solidFill>
                  <a:schemeClr val="bg1"/>
                </a:solidFill>
                <a:sym typeface="+mn-ea"/>
              </a:rPr>
              <a:t>，数码管显示数值</a:t>
            </a:r>
            <a:r>
              <a:rPr lang="en-US" altLang="zh-CN" sz="2400">
                <a:solidFill>
                  <a:schemeClr val="bg1"/>
                </a:solidFill>
                <a:sym typeface="+mn-ea"/>
              </a:rPr>
              <a:t>“123”</a:t>
            </a:r>
            <a:endParaRPr lang="zh-CN" altLang="en-US" sz="2400">
              <a:solidFill>
                <a:schemeClr val="bg1"/>
              </a:solidFill>
              <a:sym typeface="+mn-ea"/>
            </a:endParaRPr>
          </a:p>
          <a:p>
            <a:pPr marL="457200" lvl="1" indent="457200"/>
            <a:endPar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3195955" y="3161665"/>
            <a:ext cx="4777740" cy="32092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rcRect b="21088"/>
          <a:stretch>
            <a:fillRect/>
          </a:stretch>
        </p:blipFill>
        <p:spPr>
          <a:xfrm>
            <a:off x="0" y="-1"/>
            <a:ext cx="12188986" cy="6502467"/>
          </a:xfrm>
          <a:prstGeom prst="rect">
            <a:avLst/>
          </a:prstGeom>
        </p:spPr>
      </p:pic>
      <p:sp>
        <p:nvSpPr>
          <p:cNvPr id="2" name="文本框 1"/>
          <p:cNvSpPr txBox="1"/>
          <p:nvPr/>
        </p:nvSpPr>
        <p:spPr>
          <a:xfrm>
            <a:off x="4623149" y="2406912"/>
            <a:ext cx="6900348" cy="769441"/>
          </a:xfrm>
          <a:prstGeom prst="rect">
            <a:avLst/>
          </a:prstGeom>
          <a:noFill/>
          <a:effectLst>
            <a:glow rad="25400">
              <a:srgbClr val="DDEEF3"/>
            </a:glow>
          </a:effectLst>
        </p:spPr>
        <p:txBody>
          <a:bodyPr wrap="square" rtlCol="0">
            <a:spAutoFit/>
          </a:bodyPr>
          <a:lstStyle/>
          <a:p>
            <a:pPr algn="dist"/>
            <a:r>
              <a:rPr lang="zh-CN" altLang="en-US" sz="4400" dirty="0">
                <a:solidFill>
                  <a:srgbClr val="FEFEFE"/>
                </a:solidFill>
                <a:effectLst>
                  <a:glow rad="12700">
                    <a:srgbClr val="DDEEF3"/>
                  </a:glow>
                </a:effectLst>
                <a:latin typeface="微软雅黑" panose="020B0503020204020204" pitchFamily="34" charset="-122"/>
                <a:ea typeface="微软雅黑" panose="020B0503020204020204" pitchFamily="34" charset="-122"/>
              </a:rPr>
              <a:t>感谢您的观看</a:t>
            </a:r>
            <a:endParaRPr lang="zh-CN" altLang="en-US" sz="4400" dirty="0">
              <a:solidFill>
                <a:srgbClr val="FEFEFE"/>
              </a:solidFill>
              <a:effectLst>
                <a:glow rad="12700">
                  <a:srgbClr val="DDEEF3"/>
                </a:glow>
              </a:effectLst>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38898" y="-5263328"/>
            <a:ext cx="13982364" cy="11365354"/>
          </a:xfrm>
          <a:prstGeom prst="rect">
            <a:avLst/>
          </a:prstGeom>
          <a:effectLst/>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rcRect l="14209" t="25804" r="15292" b="29794"/>
          <a:stretch>
            <a:fillRect/>
          </a:stretch>
        </p:blipFill>
        <p:spPr>
          <a:xfrm>
            <a:off x="9060380" y="175984"/>
            <a:ext cx="2939775" cy="908689"/>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3"/>
          <p:cNvSpPr txBox="1"/>
          <p:nvPr/>
        </p:nvSpPr>
        <p:spPr>
          <a:xfrm>
            <a:off x="946499" y="524067"/>
            <a:ext cx="2634569" cy="460375"/>
          </a:xfrm>
          <a:prstGeom prst="rect">
            <a:avLst/>
          </a:prstGeom>
          <a:noFill/>
        </p:spPr>
        <p:txBody>
          <a:bodyPr wrap="square" rtlCol="0">
            <a:spAutoFit/>
          </a:bodyPr>
          <a:lstStyle>
            <a:defPPr>
              <a:defRPr lang="zh-CN"/>
            </a:defPPr>
            <a:lvl1pPr algn="dist">
              <a:defRPr sz="6000" b="1">
                <a:solidFill>
                  <a:srgbClr val="0446C0"/>
                </a:solidFill>
                <a:latin typeface="方正清刻本悦宋简体" panose="02000000000000000000" pitchFamily="2" charset="-122"/>
                <a:ea typeface="方正清刻本悦宋简体" panose="02000000000000000000" pitchFamily="2" charset="-122"/>
              </a:defRPr>
            </a:lvl1pPr>
          </a:lstStyle>
          <a:p>
            <a:pPr algn="l"/>
            <a:r>
              <a:rPr lang="zh-CN" sz="2400" b="0" dirty="0">
                <a:solidFill>
                  <a:prstClr val="white"/>
                </a:solidFill>
                <a:latin typeface="微软雅黑" panose="020B0503020204020204" pitchFamily="34" charset="-122"/>
                <a:ea typeface="微软雅黑" panose="020B0503020204020204" pitchFamily="34" charset="-122"/>
                <a:sym typeface="Arial" panose="020B0604020202020204" pitchFamily="34" charset="0"/>
              </a:rPr>
              <a:t>摘要</a:t>
            </a:r>
            <a:endParaRPr lang="zh-CN" sz="2400" b="0" dirty="0">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文本框 3"/>
          <p:cNvSpPr txBox="1"/>
          <p:nvPr/>
        </p:nvSpPr>
        <p:spPr>
          <a:xfrm>
            <a:off x="946785" y="1080770"/>
            <a:ext cx="7614920" cy="2663190"/>
          </a:xfrm>
          <a:prstGeom prst="rect">
            <a:avLst/>
          </a:prstGeom>
          <a:noFill/>
        </p:spPr>
        <p:txBody>
          <a:bodyPr wrap="square" rtlCol="0" anchor="t">
            <a:noAutofit/>
          </a:bodyPr>
          <a:p>
            <a:pPr algn="l" defTabSz="914400">
              <a:lnSpc>
                <a:spcPct val="140000"/>
              </a:lnSpc>
              <a:buClrTx/>
              <a:buSzTx/>
              <a:buFontTx/>
            </a:pPr>
            <a:r>
              <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a:solidFill>
                  <a:schemeClr val="bg1"/>
                </a:solidFill>
                <a:sym typeface="+mn-ea"/>
              </a:rPr>
              <a:t>串口通信的基础知识</a:t>
            </a:r>
            <a:endParaRPr lang="zh-CN" altLang="en-US" sz="2400" kern="1200" baseline="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gn="l" defTabSz="914400">
              <a:lnSpc>
                <a:spcPct val="140000"/>
              </a:lnSpc>
              <a:buClrTx/>
              <a:buSzTx/>
              <a:buFontTx/>
            </a:pPr>
            <a:r>
              <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sz="2400">
                <a:solidFill>
                  <a:schemeClr val="bg1"/>
                </a:solidFill>
                <a:sym typeface="+mn-ea"/>
              </a:rPr>
              <a:t>串口通信的寄存器配置</a:t>
            </a:r>
            <a:endParaRPr lang="zh-CN" sz="2400">
              <a:solidFill>
                <a:schemeClr val="bg1"/>
              </a:solidFill>
              <a:sym typeface="+mn-ea"/>
            </a:endParaRPr>
          </a:p>
          <a:p>
            <a:pPr algn="l" defTabSz="914400">
              <a:lnSpc>
                <a:spcPct val="140000"/>
              </a:lnSpc>
              <a:buClrTx/>
              <a:buSzTx/>
              <a:buFontTx/>
            </a:pPr>
            <a:r>
              <a:rPr lang="en-US" altLang="zh-CN" sz="2400">
                <a:solidFill>
                  <a:schemeClr val="bg1"/>
                </a:solidFill>
                <a:sym typeface="+mn-ea"/>
              </a:rPr>
              <a:t>3.</a:t>
            </a:r>
            <a:r>
              <a:rPr lang="zh-CN" altLang="en-US" sz="2400">
                <a:solidFill>
                  <a:schemeClr val="bg1"/>
                </a:solidFill>
                <a:sym typeface="+mn-ea"/>
              </a:rPr>
              <a:t>串口通信的硬件连接</a:t>
            </a:r>
            <a:endParaRPr lang="zh-CN" sz="2400">
              <a:solidFill>
                <a:schemeClr val="bg1"/>
              </a:solidFill>
              <a:sym typeface="+mn-ea"/>
            </a:endParaRPr>
          </a:p>
          <a:p>
            <a:pPr algn="l" defTabSz="914400">
              <a:lnSpc>
                <a:spcPct val="140000"/>
              </a:lnSpc>
              <a:buClrTx/>
              <a:buSzTx/>
              <a:buFontTx/>
            </a:pPr>
            <a:r>
              <a:rPr lang="en-US" altLang="zh-CN" sz="2400">
                <a:solidFill>
                  <a:schemeClr val="bg1"/>
                </a:solidFill>
                <a:sym typeface="+mn-ea"/>
              </a:rPr>
              <a:t>4.</a:t>
            </a:r>
            <a:r>
              <a:rPr lang="zh-CN" altLang="en-US" sz="2400">
                <a:solidFill>
                  <a:schemeClr val="bg1"/>
                </a:solidFill>
                <a:sym typeface="+mn-ea"/>
              </a:rPr>
              <a:t>使用</a:t>
            </a:r>
            <a:r>
              <a:rPr lang="en-US" altLang="zh-CN" sz="2400">
                <a:solidFill>
                  <a:schemeClr val="bg1"/>
                </a:solidFill>
                <a:sym typeface="+mn-ea"/>
              </a:rPr>
              <a:t>ISP</a:t>
            </a:r>
            <a:r>
              <a:rPr lang="zh-CN" altLang="en-US" sz="2400">
                <a:solidFill>
                  <a:schemeClr val="bg1"/>
                </a:solidFill>
                <a:sym typeface="+mn-ea"/>
              </a:rPr>
              <a:t>软件自动生成串口初始化代码</a:t>
            </a:r>
            <a:endPar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defTabSz="914400">
              <a:lnSpc>
                <a:spcPct val="140000"/>
              </a:lnSpc>
              <a:buClrTx/>
              <a:buSzTx/>
              <a:buFontTx/>
            </a:pPr>
            <a:endParaRPr lang="en-US" alt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80000"/>
              </a:lnSpc>
            </a:pPr>
            <a:endParaRPr lang="en-US" alt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3"/>
          <p:cNvSpPr txBox="1"/>
          <p:nvPr/>
        </p:nvSpPr>
        <p:spPr>
          <a:xfrm>
            <a:off x="946785" y="523875"/>
            <a:ext cx="7492365" cy="460375"/>
          </a:xfrm>
          <a:prstGeom prst="rect">
            <a:avLst/>
          </a:prstGeom>
          <a:noFill/>
        </p:spPr>
        <p:txBody>
          <a:bodyPr wrap="square" rtlCol="0">
            <a:spAutoFit/>
          </a:bodyPr>
          <a:lstStyle>
            <a:defPPr>
              <a:defRPr lang="zh-CN"/>
            </a:defPPr>
            <a:lvl1pPr algn="dist">
              <a:defRPr sz="6000" b="1">
                <a:solidFill>
                  <a:srgbClr val="0446C0"/>
                </a:solidFill>
                <a:latin typeface="方正清刻本悦宋简体" panose="02000000000000000000" pitchFamily="2" charset="-122"/>
                <a:ea typeface="方正清刻本悦宋简体" panose="02000000000000000000" pitchFamily="2" charset="-122"/>
              </a:defRPr>
            </a:lvl1pPr>
          </a:lstStyle>
          <a:p>
            <a:pPr algn="l"/>
            <a:r>
              <a:rPr lang="zh-CN" altLang="en-US" sz="2400">
                <a:solidFill>
                  <a:schemeClr val="bg1"/>
                </a:solidFill>
                <a:sym typeface="+mn-ea"/>
              </a:rPr>
              <a:t>串口通信的基础知识</a:t>
            </a:r>
            <a:endParaRPr lang="zh-CN" sz="2400" b="0" dirty="0">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 name="文本框 1"/>
          <p:cNvSpPr txBox="1"/>
          <p:nvPr/>
        </p:nvSpPr>
        <p:spPr>
          <a:xfrm>
            <a:off x="1057275" y="1089660"/>
            <a:ext cx="2943860" cy="583565"/>
          </a:xfrm>
          <a:prstGeom prst="rect">
            <a:avLst/>
          </a:prstGeom>
          <a:noFill/>
        </p:spPr>
        <p:txBody>
          <a:bodyPr wrap="square" rtlCol="0" anchor="t">
            <a:spAutoFit/>
          </a:bodyPr>
          <a:p>
            <a:pPr algn="l" defTabSz="914400">
              <a:buClrTx/>
              <a:buSzTx/>
              <a:buFontTx/>
            </a:pPr>
            <a:r>
              <a:rPr lang="zh-CN" altLang="en-US" sz="3200">
                <a:solidFill>
                  <a:schemeClr val="bg1"/>
                </a:solidFill>
                <a:sym typeface="+mn-ea"/>
              </a:rPr>
              <a:t>什么是通信？</a:t>
            </a:r>
            <a:endParaRPr lang="zh-CN" altLang="en-US" sz="3200">
              <a:solidFill>
                <a:schemeClr val="bg1"/>
              </a:solidFill>
              <a:sym typeface="+mn-ea"/>
            </a:endParaRPr>
          </a:p>
        </p:txBody>
      </p:sp>
      <p:pic>
        <p:nvPicPr>
          <p:cNvPr id="3" name="图片 2"/>
          <p:cNvPicPr>
            <a:picLocks noChangeAspect="1"/>
          </p:cNvPicPr>
          <p:nvPr/>
        </p:nvPicPr>
        <p:blipFill>
          <a:blip r:embed="rId1"/>
          <a:stretch>
            <a:fillRect/>
          </a:stretch>
        </p:blipFill>
        <p:spPr>
          <a:xfrm>
            <a:off x="4330700" y="1682115"/>
            <a:ext cx="2675890" cy="1848485"/>
          </a:xfrm>
          <a:prstGeom prst="rect">
            <a:avLst/>
          </a:prstGeom>
        </p:spPr>
      </p:pic>
      <p:pic>
        <p:nvPicPr>
          <p:cNvPr id="7" name="图片 6"/>
          <p:cNvPicPr>
            <a:picLocks noChangeAspect="1"/>
          </p:cNvPicPr>
          <p:nvPr/>
        </p:nvPicPr>
        <p:blipFill>
          <a:blip r:embed="rId2"/>
          <a:stretch>
            <a:fillRect/>
          </a:stretch>
        </p:blipFill>
        <p:spPr>
          <a:xfrm>
            <a:off x="7143115" y="1682115"/>
            <a:ext cx="2445385" cy="1847850"/>
          </a:xfrm>
          <a:prstGeom prst="rect">
            <a:avLst/>
          </a:prstGeom>
        </p:spPr>
      </p:pic>
      <p:sp>
        <p:nvSpPr>
          <p:cNvPr id="8" name="文本框 7"/>
          <p:cNvSpPr txBox="1"/>
          <p:nvPr/>
        </p:nvSpPr>
        <p:spPr>
          <a:xfrm>
            <a:off x="1109345" y="3705225"/>
            <a:ext cx="10525125" cy="1316990"/>
          </a:xfrm>
          <a:prstGeom prst="rect">
            <a:avLst/>
          </a:prstGeom>
          <a:noFill/>
        </p:spPr>
        <p:txBody>
          <a:bodyPr wrap="square" rtlCol="0" anchor="t">
            <a:noAutofit/>
          </a:bodyPr>
          <a:p>
            <a:pPr algn="l" defTabSz="914400">
              <a:buClrTx/>
              <a:buSzTx/>
              <a:buFontTx/>
            </a:pPr>
            <a:r>
              <a:rPr lang="en-US" altLang="zh-CN" sz="2000">
                <a:solidFill>
                  <a:schemeClr val="bg1"/>
                </a:solidFill>
                <a:sym typeface="+mn-ea"/>
              </a:rPr>
              <a:t>      </a:t>
            </a:r>
            <a:r>
              <a:rPr lang="zh-CN" altLang="en-US" sz="2000">
                <a:solidFill>
                  <a:schemeClr val="bg1"/>
                </a:solidFill>
                <a:sym typeface="+mn-ea"/>
              </a:rPr>
              <a:t>类似于</a:t>
            </a:r>
            <a:r>
              <a:rPr lang="en-US" altLang="zh-CN" sz="2000">
                <a:solidFill>
                  <a:schemeClr val="bg1"/>
                </a:solidFill>
                <a:sym typeface="+mn-ea"/>
              </a:rPr>
              <a:t>U</a:t>
            </a:r>
            <a:r>
              <a:rPr lang="zh-CN" altLang="en-US" sz="2000">
                <a:solidFill>
                  <a:schemeClr val="bg1"/>
                </a:solidFill>
                <a:sym typeface="+mn-ea"/>
              </a:rPr>
              <a:t>盘和电脑，我们电脑需要往</a:t>
            </a:r>
            <a:r>
              <a:rPr lang="en-US" altLang="zh-CN" sz="2000">
                <a:solidFill>
                  <a:schemeClr val="bg1"/>
                </a:solidFill>
                <a:sym typeface="+mn-ea"/>
              </a:rPr>
              <a:t>U</a:t>
            </a:r>
            <a:r>
              <a:rPr lang="zh-CN" altLang="en-US" sz="2000">
                <a:solidFill>
                  <a:schemeClr val="bg1"/>
                </a:solidFill>
                <a:sym typeface="+mn-ea"/>
              </a:rPr>
              <a:t>盘存东西，而</a:t>
            </a:r>
            <a:r>
              <a:rPr lang="en-US" altLang="zh-CN" sz="2000">
                <a:solidFill>
                  <a:schemeClr val="bg1"/>
                </a:solidFill>
                <a:sym typeface="+mn-ea"/>
              </a:rPr>
              <a:t>U</a:t>
            </a:r>
            <a:r>
              <a:rPr lang="zh-CN" altLang="en-US" sz="2000">
                <a:solidFill>
                  <a:schemeClr val="bg1"/>
                </a:solidFill>
                <a:sym typeface="+mn-ea"/>
              </a:rPr>
              <a:t>盘上只有四个触点，除去一个电源一个地，只剩下两个引脚了。此时我们肯定不能像点亮</a:t>
            </a:r>
            <a:r>
              <a:rPr lang="en-US" altLang="zh-CN" sz="2000">
                <a:solidFill>
                  <a:schemeClr val="bg1"/>
                </a:solidFill>
                <a:sym typeface="+mn-ea"/>
              </a:rPr>
              <a:t>LED</a:t>
            </a:r>
            <a:r>
              <a:rPr lang="zh-CN" altLang="en-US" sz="2000">
                <a:solidFill>
                  <a:schemeClr val="bg1"/>
                </a:solidFill>
                <a:sym typeface="+mn-ea"/>
              </a:rPr>
              <a:t>那样单纯的给他两个引脚上输出个高低电平就能写数据了。毕竟不可能单片机输出一个高电平就能在</a:t>
            </a:r>
            <a:r>
              <a:rPr lang="en-US" altLang="zh-CN" sz="2000">
                <a:solidFill>
                  <a:schemeClr val="bg1"/>
                </a:solidFill>
                <a:sym typeface="+mn-ea"/>
              </a:rPr>
              <a:t>U</a:t>
            </a:r>
            <a:r>
              <a:rPr lang="zh-CN" altLang="en-US" sz="2000">
                <a:solidFill>
                  <a:schemeClr val="bg1"/>
                </a:solidFill>
                <a:sym typeface="+mn-ea"/>
              </a:rPr>
              <a:t>盘里写入</a:t>
            </a:r>
            <a:r>
              <a:rPr lang="en-US" altLang="zh-CN" sz="2000">
                <a:solidFill>
                  <a:schemeClr val="bg1"/>
                </a:solidFill>
                <a:sym typeface="+mn-ea"/>
              </a:rPr>
              <a:t>“</a:t>
            </a:r>
            <a:r>
              <a:rPr lang="en-US" sz="2000" b="1">
                <a:solidFill>
                  <a:schemeClr val="bg1"/>
                </a:solidFill>
                <a:latin typeface="+mj-lt"/>
                <a:ea typeface="+mj-ea"/>
                <a:cs typeface="+mj-cs"/>
                <a:sym typeface="+mn-ea"/>
              </a:rPr>
              <a:t>Ai</a:t>
            </a:r>
            <a:r>
              <a:rPr lang="en-US" altLang="zh-CN" sz="2000" b="1">
                <a:solidFill>
                  <a:schemeClr val="bg1"/>
                </a:solidFill>
                <a:latin typeface="+mj-lt"/>
                <a:ea typeface="+mj-ea"/>
                <a:cs typeface="+mj-cs"/>
                <a:sym typeface="+mn-ea"/>
              </a:rPr>
              <a:t>8051</a:t>
            </a:r>
            <a:r>
              <a:rPr lang="zh-CN" altLang="en-US" sz="2000" b="1">
                <a:solidFill>
                  <a:schemeClr val="bg1"/>
                </a:solidFill>
                <a:latin typeface="+mj-lt"/>
                <a:ea typeface="+mj-ea"/>
                <a:cs typeface="+mj-cs"/>
                <a:sym typeface="+mn-ea"/>
              </a:rPr>
              <a:t>单片机就是牛！</a:t>
            </a:r>
            <a:r>
              <a:rPr lang="en-US" altLang="zh-CN" sz="2000">
                <a:solidFill>
                  <a:schemeClr val="bg1"/>
                </a:solidFill>
                <a:sym typeface="+mn-ea"/>
              </a:rPr>
              <a:t>”</a:t>
            </a:r>
            <a:r>
              <a:rPr lang="zh-CN" altLang="en-US" sz="2000">
                <a:solidFill>
                  <a:schemeClr val="bg1"/>
                </a:solidFill>
                <a:sym typeface="+mn-ea"/>
              </a:rPr>
              <a:t>这么一句话了吧。就好像我突然弹你一个脑瓜崩，你也不知道我要表达什么</a:t>
            </a:r>
            <a:endParaRPr lang="zh-CN" altLang="en-US" sz="2000">
              <a:solidFill>
                <a:schemeClr val="bg1"/>
              </a:solidFill>
              <a:sym typeface="+mn-ea"/>
            </a:endParaRPr>
          </a:p>
        </p:txBody>
      </p:sp>
      <p:sp>
        <p:nvSpPr>
          <p:cNvPr id="9" name="文本框 8"/>
          <p:cNvSpPr txBox="1"/>
          <p:nvPr/>
        </p:nvSpPr>
        <p:spPr>
          <a:xfrm>
            <a:off x="1230630" y="5325745"/>
            <a:ext cx="6924675" cy="460375"/>
          </a:xfrm>
          <a:prstGeom prst="rect">
            <a:avLst/>
          </a:prstGeom>
          <a:noFill/>
        </p:spPr>
        <p:txBody>
          <a:bodyPr wrap="square" rtlCol="0" anchor="t">
            <a:spAutoFit/>
          </a:bodyPr>
          <a:p>
            <a:r>
              <a:rPr lang="zh-CN" altLang="en-US" sz="2400" b="1">
                <a:solidFill>
                  <a:schemeClr val="bg1"/>
                </a:solidFill>
              </a:rPr>
              <a:t>通信指设备之间通过一定的协议进行的信息交换。</a:t>
            </a:r>
            <a:endParaRPr lang="zh-CN" altLang="en-US" sz="2400" b="1">
              <a:solidFill>
                <a:schemeClr val="bg1"/>
              </a:solidFill>
            </a:endParaRPr>
          </a:p>
        </p:txBody>
      </p:sp>
      <p:pic>
        <p:nvPicPr>
          <p:cNvPr id="4" name="图片 3"/>
          <p:cNvPicPr/>
          <p:nvPr/>
        </p:nvPicPr>
        <p:blipFill>
          <a:blip r:embed="rId3"/>
          <a:stretch>
            <a:fillRect/>
          </a:stretch>
        </p:blipFill>
        <p:spPr>
          <a:xfrm>
            <a:off x="1972945" y="1673225"/>
            <a:ext cx="2221230" cy="1857375"/>
          </a:xfrm>
          <a:prstGeom prst="rect">
            <a:avLst/>
          </a:prstGeom>
        </p:spPr>
      </p:pic>
      <p:pic>
        <p:nvPicPr>
          <p:cNvPr id="10" name="图片 9"/>
          <p:cNvPicPr/>
          <p:nvPr/>
        </p:nvPicPr>
        <p:blipFill>
          <a:blip r:embed="rId4"/>
          <a:stretch>
            <a:fillRect/>
          </a:stretch>
        </p:blipFill>
        <p:spPr>
          <a:xfrm>
            <a:off x="8506460" y="5092065"/>
            <a:ext cx="2079625" cy="12877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9"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3"/>
          <p:cNvSpPr txBox="1"/>
          <p:nvPr/>
        </p:nvSpPr>
        <p:spPr>
          <a:xfrm>
            <a:off x="946785" y="523875"/>
            <a:ext cx="7492365" cy="460375"/>
          </a:xfrm>
          <a:prstGeom prst="rect">
            <a:avLst/>
          </a:prstGeom>
          <a:noFill/>
        </p:spPr>
        <p:txBody>
          <a:bodyPr wrap="square" rtlCol="0">
            <a:spAutoFit/>
          </a:bodyPr>
          <a:lstStyle>
            <a:defPPr>
              <a:defRPr lang="zh-CN"/>
            </a:defPPr>
            <a:lvl1pPr algn="dist">
              <a:defRPr sz="6000" b="1">
                <a:solidFill>
                  <a:srgbClr val="0446C0"/>
                </a:solidFill>
                <a:latin typeface="方正清刻本悦宋简体" panose="02000000000000000000" pitchFamily="2" charset="-122"/>
                <a:ea typeface="方正清刻本悦宋简体" panose="02000000000000000000" pitchFamily="2" charset="-122"/>
              </a:defRPr>
            </a:lvl1pPr>
          </a:lstStyle>
          <a:p>
            <a:pPr algn="l"/>
            <a:r>
              <a:rPr lang="zh-CN" altLang="en-US" sz="2400">
                <a:solidFill>
                  <a:schemeClr val="bg1"/>
                </a:solidFill>
                <a:sym typeface="+mn-ea"/>
              </a:rPr>
              <a:t>串口通信的基础知识</a:t>
            </a:r>
            <a:endParaRPr lang="zh-CN" sz="2400" b="0" dirty="0">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2" name="图片 1"/>
          <p:cNvPicPr/>
          <p:nvPr/>
        </p:nvPicPr>
        <p:blipFill>
          <a:blip r:embed="rId1"/>
          <a:stretch>
            <a:fillRect/>
          </a:stretch>
        </p:blipFill>
        <p:spPr>
          <a:xfrm>
            <a:off x="1219200" y="1423353"/>
            <a:ext cx="4876800" cy="2733675"/>
          </a:xfrm>
          <a:prstGeom prst="rect">
            <a:avLst/>
          </a:prstGeom>
        </p:spPr>
      </p:pic>
      <p:pic>
        <p:nvPicPr>
          <p:cNvPr id="3" name="图片 2"/>
          <p:cNvPicPr/>
          <p:nvPr/>
        </p:nvPicPr>
        <p:blipFill>
          <a:blip r:embed="rId2"/>
          <a:stretch>
            <a:fillRect/>
          </a:stretch>
        </p:blipFill>
        <p:spPr>
          <a:xfrm>
            <a:off x="6266815" y="1423670"/>
            <a:ext cx="4858385" cy="2733675"/>
          </a:xfrm>
          <a:prstGeom prst="rect">
            <a:avLst/>
          </a:prstGeom>
        </p:spPr>
      </p:pic>
      <p:sp>
        <p:nvSpPr>
          <p:cNvPr id="7" name="文本框 6"/>
          <p:cNvSpPr txBox="1"/>
          <p:nvPr/>
        </p:nvSpPr>
        <p:spPr>
          <a:xfrm>
            <a:off x="2188210" y="4425950"/>
            <a:ext cx="6891020" cy="504190"/>
          </a:xfrm>
          <a:prstGeom prst="rect">
            <a:avLst/>
          </a:prstGeom>
          <a:noFill/>
        </p:spPr>
        <p:txBody>
          <a:bodyPr wrap="square" rtlCol="0" anchor="t">
            <a:noAutofit/>
          </a:bodyPr>
          <a:p>
            <a:r>
              <a:rPr lang="zh-CN" sz="2000">
                <a:solidFill>
                  <a:srgbClr val="FF0000"/>
                </a:solidFill>
                <a:sym typeface="+mn-ea"/>
              </a:rPr>
              <a:t>通信要素：通信双方必须用一样的通信格式才能通信成功！</a:t>
            </a:r>
            <a:endParaRPr lang="zh-CN" sz="2000">
              <a:solidFill>
                <a:srgbClr val="FF0000"/>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custDataLst>
              <p:tags r:id="rId1"/>
            </p:custDataLst>
          </p:nvPr>
        </p:nvPicPr>
        <p:blipFill>
          <a:blip r:embed="rId2"/>
          <a:stretch>
            <a:fillRect/>
          </a:stretch>
        </p:blipFill>
        <p:spPr>
          <a:xfrm>
            <a:off x="255270" y="3845560"/>
            <a:ext cx="7152005" cy="2656840"/>
          </a:xfrm>
          <a:prstGeom prst="rect">
            <a:avLst/>
          </a:prstGeom>
        </p:spPr>
      </p:pic>
      <p:sp>
        <p:nvSpPr>
          <p:cNvPr id="6" name="TextBox 13"/>
          <p:cNvSpPr txBox="1"/>
          <p:nvPr/>
        </p:nvSpPr>
        <p:spPr>
          <a:xfrm>
            <a:off x="946785" y="523875"/>
            <a:ext cx="7492365" cy="460375"/>
          </a:xfrm>
          <a:prstGeom prst="rect">
            <a:avLst/>
          </a:prstGeom>
          <a:noFill/>
        </p:spPr>
        <p:txBody>
          <a:bodyPr wrap="square" rtlCol="0">
            <a:spAutoFit/>
          </a:bodyPr>
          <a:lstStyle>
            <a:defPPr>
              <a:defRPr lang="zh-CN"/>
            </a:defPPr>
            <a:lvl1pPr algn="dist">
              <a:defRPr sz="6000" b="1">
                <a:solidFill>
                  <a:srgbClr val="0446C0"/>
                </a:solidFill>
                <a:latin typeface="方正清刻本悦宋简体" panose="02000000000000000000" pitchFamily="2" charset="-122"/>
                <a:ea typeface="方正清刻本悦宋简体" panose="02000000000000000000" pitchFamily="2" charset="-122"/>
              </a:defRPr>
            </a:lvl1pPr>
          </a:lstStyle>
          <a:p>
            <a:pPr algn="l"/>
            <a:r>
              <a:rPr lang="zh-CN" altLang="en-US" sz="2400">
                <a:solidFill>
                  <a:schemeClr val="bg1"/>
                </a:solidFill>
                <a:sym typeface="+mn-ea"/>
              </a:rPr>
              <a:t>串口通信的基础知识</a:t>
            </a:r>
            <a:endParaRPr lang="zh-CN" sz="2400" b="0" dirty="0">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10" name="图片 9"/>
          <p:cNvPicPr>
            <a:picLocks noChangeAspect="1"/>
          </p:cNvPicPr>
          <p:nvPr>
            <p:custDataLst>
              <p:tags r:id="rId3"/>
            </p:custDataLst>
          </p:nvPr>
        </p:nvPicPr>
        <p:blipFill>
          <a:blip r:embed="rId4"/>
          <a:stretch>
            <a:fillRect/>
          </a:stretch>
        </p:blipFill>
        <p:spPr>
          <a:xfrm>
            <a:off x="252095" y="1052830"/>
            <a:ext cx="7155180" cy="2715895"/>
          </a:xfrm>
          <a:prstGeom prst="rect">
            <a:avLst/>
          </a:prstGeom>
        </p:spPr>
      </p:pic>
      <p:sp>
        <p:nvSpPr>
          <p:cNvPr id="7" name="矩形 6"/>
          <p:cNvSpPr/>
          <p:nvPr/>
        </p:nvSpPr>
        <p:spPr>
          <a:xfrm>
            <a:off x="3488690" y="5171440"/>
            <a:ext cx="353060" cy="269875"/>
          </a:xfrm>
          <a:prstGeom prst="rect">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矩形 1"/>
          <p:cNvSpPr/>
          <p:nvPr/>
        </p:nvSpPr>
        <p:spPr>
          <a:xfrm>
            <a:off x="3186430" y="1684020"/>
            <a:ext cx="803275" cy="269875"/>
          </a:xfrm>
          <a:prstGeom prst="rect">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5868035" y="392430"/>
            <a:ext cx="2742565" cy="583565"/>
          </a:xfrm>
          <a:prstGeom prst="rect">
            <a:avLst/>
          </a:prstGeom>
          <a:noFill/>
        </p:spPr>
        <p:txBody>
          <a:bodyPr wrap="square" rtlCol="0" anchor="t">
            <a:spAutoFit/>
          </a:bodyPr>
          <a:p>
            <a:r>
              <a:rPr lang="zh-CN" altLang="en-US" sz="3200">
                <a:solidFill>
                  <a:schemeClr val="bg1"/>
                </a:solidFill>
                <a:sym typeface="+mn-ea"/>
              </a:rPr>
              <a:t>共有</a:t>
            </a:r>
            <a:r>
              <a:rPr lang="en-US" altLang="zh-CN" sz="3200">
                <a:solidFill>
                  <a:schemeClr val="bg1"/>
                </a:solidFill>
                <a:sym typeface="+mn-ea"/>
              </a:rPr>
              <a:t>4</a:t>
            </a:r>
            <a:r>
              <a:rPr lang="zh-CN" altLang="en-US" sz="3200">
                <a:solidFill>
                  <a:schemeClr val="bg1"/>
                </a:solidFill>
                <a:sym typeface="+mn-ea"/>
              </a:rPr>
              <a:t>个串口！</a:t>
            </a:r>
            <a:endParaRPr lang="en-US" altLang="zh-CN" sz="3200">
              <a:solidFill>
                <a:schemeClr val="bg1"/>
              </a:solidFill>
              <a:sym typeface="+mn-ea"/>
            </a:endParaRPr>
          </a:p>
        </p:txBody>
      </p:sp>
      <p:sp>
        <p:nvSpPr>
          <p:cNvPr id="5" name="文本框 4"/>
          <p:cNvSpPr txBox="1"/>
          <p:nvPr/>
        </p:nvSpPr>
        <p:spPr>
          <a:xfrm>
            <a:off x="7592060" y="1465580"/>
            <a:ext cx="4248150" cy="1014730"/>
          </a:xfrm>
          <a:prstGeom prst="rect">
            <a:avLst/>
          </a:prstGeom>
          <a:noFill/>
        </p:spPr>
        <p:txBody>
          <a:bodyPr wrap="square" rtlCol="0" anchor="t">
            <a:spAutoFit/>
          </a:bodyPr>
          <a:p>
            <a:pPr indent="457200"/>
            <a:r>
              <a:rPr lang="zh-CN" altLang="en-US" sz="2000">
                <a:solidFill>
                  <a:srgbClr val="FF0000"/>
                </a:solidFill>
                <a:sym typeface="+mn-ea"/>
              </a:rPr>
              <a:t>串口</a:t>
            </a:r>
            <a:r>
              <a:rPr lang="en-US" altLang="zh-CN" sz="2000">
                <a:solidFill>
                  <a:srgbClr val="FF0000"/>
                </a:solidFill>
                <a:sym typeface="+mn-ea"/>
              </a:rPr>
              <a:t>1/2</a:t>
            </a:r>
            <a:r>
              <a:rPr lang="zh-CN" altLang="en-US" sz="2000">
                <a:solidFill>
                  <a:srgbClr val="FF0000"/>
                </a:solidFill>
                <a:sym typeface="+mn-ea"/>
              </a:rPr>
              <a:t>和</a:t>
            </a:r>
            <a:r>
              <a:rPr lang="en-US" altLang="zh-CN" sz="2000">
                <a:solidFill>
                  <a:srgbClr val="FF0000"/>
                </a:solidFill>
                <a:sym typeface="+mn-ea"/>
              </a:rPr>
              <a:t>3/4</a:t>
            </a:r>
            <a:r>
              <a:rPr lang="zh-CN" altLang="en-US" sz="2000">
                <a:solidFill>
                  <a:srgbClr val="FF0000"/>
                </a:solidFill>
                <a:sym typeface="+mn-ea"/>
              </a:rPr>
              <a:t>的主要区别就在工作模式和工作方式上，这节课主要讲异步串口。</a:t>
            </a:r>
            <a:endParaRPr lang="zh-CN" altLang="en-US" sz="2000">
              <a:solidFill>
                <a:srgbClr val="FF0000"/>
              </a:solidFill>
              <a:sym typeface="+mn-ea"/>
            </a:endParaRPr>
          </a:p>
        </p:txBody>
      </p:sp>
      <p:sp>
        <p:nvSpPr>
          <p:cNvPr id="4" name="矩形 3"/>
          <p:cNvSpPr/>
          <p:nvPr/>
        </p:nvSpPr>
        <p:spPr>
          <a:xfrm>
            <a:off x="3186430" y="4483735"/>
            <a:ext cx="450215" cy="269875"/>
          </a:xfrm>
          <a:prstGeom prst="rect">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矩形 13"/>
          <p:cNvSpPr/>
          <p:nvPr/>
        </p:nvSpPr>
        <p:spPr>
          <a:xfrm>
            <a:off x="3700780" y="2414905"/>
            <a:ext cx="338455" cy="269875"/>
          </a:xfrm>
          <a:prstGeom prst="rect">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P spid="2" grpId="0" bldLvl="0" animBg="1"/>
      <p:bldP spid="2" grpId="1" animBg="1"/>
      <p:bldP spid="7" grpId="0" bldLvl="0" animBg="1"/>
      <p:bldP spid="7" grpId="1" animBg="1"/>
      <p:bldP spid="4" grpId="0" bldLvl="0" animBg="1"/>
      <p:bldP spid="4" grpId="1" animBg="1"/>
      <p:bldP spid="14" grpId="0" bldLvl="0" animBg="1"/>
      <p:bldP spid="14"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3"/>
          <p:cNvSpPr txBox="1"/>
          <p:nvPr/>
        </p:nvSpPr>
        <p:spPr>
          <a:xfrm>
            <a:off x="946785" y="523875"/>
            <a:ext cx="7492365" cy="460375"/>
          </a:xfrm>
          <a:prstGeom prst="rect">
            <a:avLst/>
          </a:prstGeom>
          <a:noFill/>
        </p:spPr>
        <p:txBody>
          <a:bodyPr wrap="square" rtlCol="0">
            <a:spAutoFit/>
          </a:bodyPr>
          <a:lstStyle>
            <a:defPPr>
              <a:defRPr lang="zh-CN"/>
            </a:defPPr>
            <a:lvl1pPr algn="dist">
              <a:defRPr sz="6000" b="1">
                <a:solidFill>
                  <a:srgbClr val="0446C0"/>
                </a:solidFill>
                <a:latin typeface="方正清刻本悦宋简体" panose="02000000000000000000" pitchFamily="2" charset="-122"/>
                <a:ea typeface="方正清刻本悦宋简体" panose="02000000000000000000" pitchFamily="2" charset="-122"/>
              </a:defRPr>
            </a:lvl1pPr>
          </a:lstStyle>
          <a:p>
            <a:pPr algn="l"/>
            <a:r>
              <a:rPr lang="zh-CN" altLang="en-US" sz="2400">
                <a:solidFill>
                  <a:schemeClr val="bg1"/>
                </a:solidFill>
                <a:sym typeface="+mn-ea"/>
              </a:rPr>
              <a:t>串口通信的基础知识</a:t>
            </a:r>
            <a:endParaRPr lang="zh-CN" sz="2400" b="0" dirty="0">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8" name="图片 7"/>
          <p:cNvPicPr>
            <a:picLocks noChangeAspect="1"/>
          </p:cNvPicPr>
          <p:nvPr>
            <p:custDataLst>
              <p:tags r:id="rId1"/>
            </p:custDataLst>
          </p:nvPr>
        </p:nvPicPr>
        <p:blipFill>
          <a:blip r:embed="rId2"/>
          <a:stretch>
            <a:fillRect/>
          </a:stretch>
        </p:blipFill>
        <p:spPr>
          <a:xfrm>
            <a:off x="2397760" y="1111885"/>
            <a:ext cx="6860540" cy="3467100"/>
          </a:xfrm>
          <a:prstGeom prst="rect">
            <a:avLst/>
          </a:prstGeom>
        </p:spPr>
      </p:pic>
      <p:sp>
        <p:nvSpPr>
          <p:cNvPr id="2" name="文本框 1"/>
          <p:cNvSpPr txBox="1"/>
          <p:nvPr/>
        </p:nvSpPr>
        <p:spPr>
          <a:xfrm>
            <a:off x="716915" y="4774565"/>
            <a:ext cx="10399395" cy="829945"/>
          </a:xfrm>
          <a:prstGeom prst="rect">
            <a:avLst/>
          </a:prstGeom>
          <a:noFill/>
        </p:spPr>
        <p:txBody>
          <a:bodyPr wrap="square" rtlCol="0" anchor="t">
            <a:spAutoFit/>
          </a:bodyPr>
          <a:p>
            <a:pPr indent="457200"/>
            <a:r>
              <a:rPr lang="zh-CN" altLang="en-US" sz="2400" b="1">
                <a:solidFill>
                  <a:schemeClr val="bg1"/>
                </a:solidFill>
              </a:rPr>
              <a:t>每次发送一位数据的称为串行通信，多位一起传输的称为并行通信。</a:t>
            </a:r>
            <a:endParaRPr lang="zh-CN" altLang="en-US" sz="2400" b="1">
              <a:solidFill>
                <a:schemeClr val="bg1"/>
              </a:solidFill>
            </a:endParaRPr>
          </a:p>
          <a:p>
            <a:pPr indent="457200"/>
            <a:r>
              <a:rPr lang="zh-CN" altLang="en-US" sz="2400" b="1">
                <a:solidFill>
                  <a:schemeClr val="bg1"/>
                </a:solidFill>
              </a:rPr>
              <a:t>今天要讲的串口通信是串行通信的其中的一种！</a:t>
            </a:r>
            <a:endParaRPr lang="zh-CN" altLang="en-US" sz="2400" b="1">
              <a:solidFill>
                <a:schemeClr val="bg1"/>
              </a:solidFill>
            </a:endParaRPr>
          </a:p>
        </p:txBody>
      </p:sp>
      <p:sp>
        <p:nvSpPr>
          <p:cNvPr id="3" name="文本框 2"/>
          <p:cNvSpPr txBox="1"/>
          <p:nvPr/>
        </p:nvSpPr>
        <p:spPr>
          <a:xfrm>
            <a:off x="6957060" y="4180205"/>
            <a:ext cx="1314450" cy="398780"/>
          </a:xfrm>
          <a:prstGeom prst="rect">
            <a:avLst/>
          </a:prstGeom>
          <a:noFill/>
        </p:spPr>
        <p:txBody>
          <a:bodyPr wrap="square" rtlCol="0" anchor="t">
            <a:spAutoFit/>
          </a:bodyPr>
          <a:p>
            <a:r>
              <a:rPr lang="zh-CN" sz="2000">
                <a:solidFill>
                  <a:srgbClr val="FF0000"/>
                </a:solidFill>
                <a:sym typeface="+mn-ea"/>
              </a:rPr>
              <a:t>串行通信</a:t>
            </a:r>
            <a:endParaRPr lang="zh-CN" sz="2000">
              <a:solidFill>
                <a:srgbClr val="FF0000"/>
              </a:solidFill>
              <a:sym typeface="+mn-ea"/>
            </a:endParaRPr>
          </a:p>
        </p:txBody>
      </p:sp>
      <p:sp>
        <p:nvSpPr>
          <p:cNvPr id="4" name="文本框 3"/>
          <p:cNvSpPr txBox="1"/>
          <p:nvPr/>
        </p:nvSpPr>
        <p:spPr>
          <a:xfrm>
            <a:off x="3819525" y="4180205"/>
            <a:ext cx="1314450" cy="398780"/>
          </a:xfrm>
          <a:prstGeom prst="rect">
            <a:avLst/>
          </a:prstGeom>
          <a:noFill/>
        </p:spPr>
        <p:txBody>
          <a:bodyPr wrap="square" rtlCol="0" anchor="t">
            <a:spAutoFit/>
          </a:bodyPr>
          <a:p>
            <a:r>
              <a:rPr lang="zh-CN" sz="2000">
                <a:solidFill>
                  <a:srgbClr val="FF0000"/>
                </a:solidFill>
                <a:sym typeface="+mn-ea"/>
              </a:rPr>
              <a:t>并行通信</a:t>
            </a:r>
            <a:endParaRPr lang="zh-CN" sz="2000">
              <a:solidFill>
                <a:srgbClr val="FF0000"/>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3" grpId="0"/>
      <p:bldP spid="3" grpId="1"/>
      <p:bldP spid="2" grpId="0"/>
      <p:bldP spid="2"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3"/>
          <p:cNvSpPr txBox="1"/>
          <p:nvPr/>
        </p:nvSpPr>
        <p:spPr>
          <a:xfrm>
            <a:off x="946785" y="523875"/>
            <a:ext cx="7492365" cy="460375"/>
          </a:xfrm>
          <a:prstGeom prst="rect">
            <a:avLst/>
          </a:prstGeom>
          <a:noFill/>
        </p:spPr>
        <p:txBody>
          <a:bodyPr wrap="square" rtlCol="0">
            <a:spAutoFit/>
          </a:bodyPr>
          <a:lstStyle>
            <a:defPPr>
              <a:defRPr lang="zh-CN"/>
            </a:defPPr>
            <a:lvl1pPr algn="dist">
              <a:defRPr sz="6000" b="1">
                <a:solidFill>
                  <a:srgbClr val="0446C0"/>
                </a:solidFill>
                <a:latin typeface="方正清刻本悦宋简体" panose="02000000000000000000" pitchFamily="2" charset="-122"/>
                <a:ea typeface="方正清刻本悦宋简体" panose="02000000000000000000" pitchFamily="2" charset="-122"/>
              </a:defRPr>
            </a:lvl1pPr>
          </a:lstStyle>
          <a:p>
            <a:pPr algn="l"/>
            <a:r>
              <a:rPr lang="zh-CN" altLang="en-US" sz="2400">
                <a:solidFill>
                  <a:schemeClr val="bg1"/>
                </a:solidFill>
                <a:sym typeface="+mn-ea"/>
              </a:rPr>
              <a:t>串口通信的基础知识</a:t>
            </a:r>
            <a:endParaRPr lang="zh-CN" sz="2400" b="0" dirty="0">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文本框 14"/>
          <p:cNvSpPr txBox="1"/>
          <p:nvPr>
            <p:custDataLst>
              <p:tags r:id="rId1"/>
            </p:custDataLst>
          </p:nvPr>
        </p:nvSpPr>
        <p:spPr>
          <a:xfrm>
            <a:off x="1249045" y="1058545"/>
            <a:ext cx="2206625" cy="545465"/>
          </a:xfrm>
          <a:prstGeom prst="rect">
            <a:avLst/>
          </a:prstGeom>
          <a:noFill/>
        </p:spPr>
        <p:txBody>
          <a:bodyPr wrap="square" rtlCol="0" anchor="t">
            <a:noAutofit/>
          </a:bodyPr>
          <a:p>
            <a:r>
              <a:rPr lang="zh-CN" altLang="en-US" sz="2400">
                <a:solidFill>
                  <a:schemeClr val="bg1"/>
                </a:solidFill>
                <a:latin typeface="+mn-lt"/>
                <a:ea typeface="+mn-ea"/>
                <a:sym typeface="+mn-ea"/>
              </a:rPr>
              <a:t>●</a:t>
            </a:r>
            <a:r>
              <a:rPr lang="zh-CN" altLang="en-US" sz="2400">
                <a:solidFill>
                  <a:schemeClr val="bg1"/>
                </a:solidFill>
                <a:latin typeface="+mn-lt"/>
                <a:ea typeface="+mn-ea"/>
                <a:sym typeface="+mn-ea"/>
              </a:rPr>
              <a:t>同步</a:t>
            </a:r>
            <a:r>
              <a:rPr lang="en-US" altLang="zh-CN" sz="2400">
                <a:solidFill>
                  <a:schemeClr val="bg1"/>
                </a:solidFill>
                <a:latin typeface="+mn-lt"/>
                <a:ea typeface="+mn-ea"/>
                <a:sym typeface="+mn-ea"/>
              </a:rPr>
              <a:t>/</a:t>
            </a:r>
            <a:r>
              <a:rPr lang="zh-CN" altLang="en-US" sz="2400">
                <a:solidFill>
                  <a:schemeClr val="bg1"/>
                </a:solidFill>
                <a:latin typeface="+mn-lt"/>
                <a:ea typeface="+mn-ea"/>
                <a:sym typeface="+mn-ea"/>
              </a:rPr>
              <a:t>异步？</a:t>
            </a:r>
            <a:endParaRPr lang="zh-CN" altLang="en-US" sz="2400">
              <a:solidFill>
                <a:schemeClr val="bg1"/>
              </a:solidFill>
              <a:latin typeface="+mn-lt"/>
              <a:ea typeface="+mn-ea"/>
              <a:sym typeface="+mn-ea"/>
            </a:endParaRPr>
          </a:p>
          <a:p>
            <a:endParaRPr lang="zh-CN" altLang="en-US" sz="2400">
              <a:solidFill>
                <a:schemeClr val="bg1"/>
              </a:solidFill>
              <a:latin typeface="+mn-lt"/>
              <a:ea typeface="+mn-ea"/>
              <a:sym typeface="+mn-ea"/>
            </a:endParaRPr>
          </a:p>
        </p:txBody>
      </p:sp>
      <p:pic>
        <p:nvPicPr>
          <p:cNvPr id="9" name="图片 8"/>
          <p:cNvPicPr>
            <a:picLocks noChangeAspect="1"/>
          </p:cNvPicPr>
          <p:nvPr>
            <p:custDataLst>
              <p:tags r:id="rId2"/>
            </p:custDataLst>
          </p:nvPr>
        </p:nvPicPr>
        <p:blipFill>
          <a:blip r:embed="rId3"/>
          <a:stretch>
            <a:fillRect/>
          </a:stretch>
        </p:blipFill>
        <p:spPr>
          <a:xfrm>
            <a:off x="1029335" y="1782445"/>
            <a:ext cx="4239260" cy="1332230"/>
          </a:xfrm>
          <a:prstGeom prst="rect">
            <a:avLst/>
          </a:prstGeom>
        </p:spPr>
      </p:pic>
      <p:sp>
        <p:nvSpPr>
          <p:cNvPr id="12" name="文本框 11"/>
          <p:cNvSpPr txBox="1"/>
          <p:nvPr/>
        </p:nvSpPr>
        <p:spPr>
          <a:xfrm>
            <a:off x="811530" y="3218815"/>
            <a:ext cx="4933315" cy="3138170"/>
          </a:xfrm>
          <a:prstGeom prst="rect">
            <a:avLst/>
          </a:prstGeom>
          <a:noFill/>
        </p:spPr>
        <p:txBody>
          <a:bodyPr wrap="square" rtlCol="0" anchor="t">
            <a:spAutoFit/>
          </a:bodyPr>
          <a:p>
            <a:r>
              <a:rPr lang="zh-CN" altLang="en-US">
                <a:solidFill>
                  <a:schemeClr val="bg1"/>
                </a:solidFill>
              </a:rPr>
              <a:t>①异步串口通信不需要统一的时钟信号，每个数据字节的传输都是独立的。所以需要发送和接收设备的时钟比较接近</a:t>
            </a:r>
            <a:endParaRPr lang="zh-CN" altLang="en-US">
              <a:solidFill>
                <a:schemeClr val="bg1"/>
              </a:solidFill>
            </a:endParaRPr>
          </a:p>
          <a:p>
            <a:endParaRPr lang="zh-CN" altLang="en-US">
              <a:solidFill>
                <a:schemeClr val="bg1"/>
              </a:solidFill>
            </a:endParaRPr>
          </a:p>
          <a:p>
            <a:r>
              <a:rPr lang="zh-CN" altLang="en-US">
                <a:solidFill>
                  <a:schemeClr val="bg1"/>
                </a:solidFill>
              </a:rPr>
              <a:t>②每个数据字节通常会被起始位和停止位包围，起始位用于通知接收端数据传输的开始，停止位用于标志数据字节的结束。</a:t>
            </a:r>
            <a:endParaRPr lang="zh-CN" altLang="en-US">
              <a:solidFill>
                <a:schemeClr val="bg1"/>
              </a:solidFill>
            </a:endParaRPr>
          </a:p>
          <a:p>
            <a:endParaRPr lang="zh-CN" altLang="en-US">
              <a:solidFill>
                <a:schemeClr val="bg1"/>
              </a:solidFill>
            </a:endParaRPr>
          </a:p>
          <a:p>
            <a:r>
              <a:rPr lang="zh-CN" altLang="en-US">
                <a:solidFill>
                  <a:schemeClr val="bg1"/>
                </a:solidFill>
              </a:rPr>
              <a:t>③由于没有统一的时钟信号，异步串口的传输速率相对较低，且需要额外的起始位和停止位，因此效率较低</a:t>
            </a:r>
            <a:endParaRPr lang="zh-CN" altLang="en-US">
              <a:solidFill>
                <a:schemeClr val="bg1"/>
              </a:solidFill>
            </a:endParaRPr>
          </a:p>
        </p:txBody>
      </p:sp>
      <p:sp>
        <p:nvSpPr>
          <p:cNvPr id="13" name="文本框 12"/>
          <p:cNvSpPr txBox="1"/>
          <p:nvPr/>
        </p:nvSpPr>
        <p:spPr>
          <a:xfrm>
            <a:off x="6363335" y="3218815"/>
            <a:ext cx="4939665" cy="2861310"/>
          </a:xfrm>
          <a:prstGeom prst="rect">
            <a:avLst/>
          </a:prstGeom>
          <a:noFill/>
        </p:spPr>
        <p:txBody>
          <a:bodyPr wrap="square" rtlCol="0" anchor="t">
            <a:spAutoFit/>
          </a:bodyPr>
          <a:p>
            <a:r>
              <a:rPr lang="zh-CN" altLang="en-US">
                <a:solidFill>
                  <a:schemeClr val="bg1"/>
                </a:solidFill>
              </a:rPr>
              <a:t>①</a:t>
            </a:r>
            <a:r>
              <a:rPr lang="zh-CN" altLang="en-US">
                <a:solidFill>
                  <a:schemeClr val="bg1"/>
                </a:solidFill>
                <a:sym typeface="+mn-ea"/>
              </a:rPr>
              <a:t>同步串口通信依赖于一个统一的时钟信号来同步发送端和接收端的数据传输。</a:t>
            </a:r>
            <a:endParaRPr lang="zh-CN" altLang="en-US">
              <a:solidFill>
                <a:schemeClr val="bg1"/>
              </a:solidFill>
            </a:endParaRPr>
          </a:p>
          <a:p>
            <a:endParaRPr lang="zh-CN" altLang="en-US">
              <a:solidFill>
                <a:schemeClr val="bg1"/>
              </a:solidFill>
            </a:endParaRPr>
          </a:p>
          <a:p>
            <a:r>
              <a:rPr lang="zh-CN" altLang="en-US">
                <a:solidFill>
                  <a:schemeClr val="bg1"/>
                </a:solidFill>
              </a:rPr>
              <a:t>②发送端和接收端共享同一个时钟信号，或者通过某种方式（如曼彻斯特编码）在数据流中嵌入时钟信息。</a:t>
            </a:r>
            <a:endParaRPr lang="zh-CN" altLang="en-US">
              <a:solidFill>
                <a:schemeClr val="bg1"/>
              </a:solidFill>
            </a:endParaRPr>
          </a:p>
          <a:p>
            <a:endParaRPr lang="zh-CN" altLang="en-US">
              <a:solidFill>
                <a:schemeClr val="bg1"/>
              </a:solidFill>
            </a:endParaRPr>
          </a:p>
          <a:p>
            <a:r>
              <a:rPr lang="zh-CN" altLang="en-US">
                <a:solidFill>
                  <a:schemeClr val="bg1"/>
                </a:solidFill>
              </a:rPr>
              <a:t>③由于有时钟信号的同步，数据传输的速率可以较高，且不需要起始位和停止位来界定每个数据字节，因此效率较高</a:t>
            </a:r>
            <a:endParaRPr lang="zh-CN" altLang="en-US">
              <a:solidFill>
                <a:schemeClr val="bg1"/>
              </a:solidFill>
            </a:endParaRPr>
          </a:p>
        </p:txBody>
      </p:sp>
      <p:pic>
        <p:nvPicPr>
          <p:cNvPr id="20" name="图片 19"/>
          <p:cNvPicPr>
            <a:picLocks noChangeAspect="1"/>
          </p:cNvPicPr>
          <p:nvPr>
            <p:custDataLst>
              <p:tags r:id="rId4"/>
            </p:custDataLst>
          </p:nvPr>
        </p:nvPicPr>
        <p:blipFill>
          <a:blip r:embed="rId5"/>
          <a:stretch>
            <a:fillRect/>
          </a:stretch>
        </p:blipFill>
        <p:spPr>
          <a:xfrm>
            <a:off x="6656705" y="1782445"/>
            <a:ext cx="4317365" cy="13290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13" grpId="0"/>
      <p:bldP spid="13"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3"/>
          <p:cNvSpPr txBox="1"/>
          <p:nvPr/>
        </p:nvSpPr>
        <p:spPr>
          <a:xfrm>
            <a:off x="946785" y="523875"/>
            <a:ext cx="7492365" cy="460375"/>
          </a:xfrm>
          <a:prstGeom prst="rect">
            <a:avLst/>
          </a:prstGeom>
          <a:noFill/>
        </p:spPr>
        <p:txBody>
          <a:bodyPr wrap="square" rtlCol="0">
            <a:spAutoFit/>
          </a:bodyPr>
          <a:lstStyle>
            <a:defPPr>
              <a:defRPr lang="zh-CN"/>
            </a:defPPr>
            <a:lvl1pPr algn="dist">
              <a:defRPr sz="6000" b="1">
                <a:solidFill>
                  <a:srgbClr val="0446C0"/>
                </a:solidFill>
                <a:latin typeface="方正清刻本悦宋简体" panose="02000000000000000000" pitchFamily="2" charset="-122"/>
                <a:ea typeface="方正清刻本悦宋简体" panose="02000000000000000000" pitchFamily="2" charset="-122"/>
              </a:defRPr>
            </a:lvl1pPr>
          </a:lstStyle>
          <a:p>
            <a:pPr algn="l"/>
            <a:r>
              <a:rPr lang="zh-CN" altLang="en-US" sz="2400">
                <a:solidFill>
                  <a:schemeClr val="bg1"/>
                </a:solidFill>
                <a:sym typeface="+mn-ea"/>
              </a:rPr>
              <a:t>串口通信的基础知识</a:t>
            </a:r>
            <a:endParaRPr lang="zh-CN" sz="2400" b="0" dirty="0">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文本框 2"/>
          <p:cNvSpPr txBox="1"/>
          <p:nvPr>
            <p:custDataLst>
              <p:tags r:id="rId1"/>
            </p:custDataLst>
          </p:nvPr>
        </p:nvSpPr>
        <p:spPr>
          <a:xfrm>
            <a:off x="569595" y="1179195"/>
            <a:ext cx="2206625" cy="545465"/>
          </a:xfrm>
          <a:prstGeom prst="rect">
            <a:avLst/>
          </a:prstGeom>
          <a:noFill/>
        </p:spPr>
        <p:txBody>
          <a:bodyPr wrap="square" rtlCol="0" anchor="t">
            <a:noAutofit/>
          </a:bodyPr>
          <a:p>
            <a:r>
              <a:rPr lang="zh-CN" altLang="en-US" sz="2400">
                <a:solidFill>
                  <a:schemeClr val="bg1"/>
                </a:solidFill>
                <a:latin typeface="+mn-lt"/>
                <a:ea typeface="+mn-ea"/>
                <a:sym typeface="+mn-ea"/>
              </a:rPr>
              <a:t>●</a:t>
            </a:r>
            <a:r>
              <a:rPr lang="zh-CN" altLang="en-US" sz="2400">
                <a:solidFill>
                  <a:schemeClr val="bg1"/>
                </a:solidFill>
                <a:latin typeface="+mn-lt"/>
                <a:ea typeface="+mn-ea"/>
                <a:sym typeface="+mn-ea"/>
              </a:rPr>
              <a:t>全双工？</a:t>
            </a:r>
            <a:endParaRPr lang="zh-CN" altLang="en-US" sz="2400">
              <a:solidFill>
                <a:schemeClr val="bg1"/>
              </a:solidFill>
              <a:latin typeface="+mn-lt"/>
              <a:ea typeface="+mn-ea"/>
              <a:sym typeface="+mn-ea"/>
            </a:endParaRPr>
          </a:p>
          <a:p>
            <a:endParaRPr lang="zh-CN" altLang="en-US" sz="2400">
              <a:solidFill>
                <a:schemeClr val="bg1"/>
              </a:solidFill>
              <a:latin typeface="+mn-lt"/>
              <a:ea typeface="+mn-ea"/>
              <a:sym typeface="+mn-ea"/>
            </a:endParaRPr>
          </a:p>
          <a:p>
            <a:endParaRPr lang="zh-CN" altLang="en-US" sz="2400">
              <a:solidFill>
                <a:schemeClr val="bg1"/>
              </a:solidFill>
              <a:latin typeface="+mn-lt"/>
              <a:ea typeface="+mn-ea"/>
              <a:sym typeface="+mn-ea"/>
            </a:endParaRPr>
          </a:p>
        </p:txBody>
      </p:sp>
      <p:pic>
        <p:nvPicPr>
          <p:cNvPr id="16" name="图片 15"/>
          <p:cNvPicPr>
            <a:picLocks noChangeAspect="1"/>
          </p:cNvPicPr>
          <p:nvPr/>
        </p:nvPicPr>
        <p:blipFill>
          <a:blip r:embed="rId2"/>
          <a:stretch>
            <a:fillRect/>
          </a:stretch>
        </p:blipFill>
        <p:spPr>
          <a:xfrm>
            <a:off x="569595" y="1864360"/>
            <a:ext cx="3585210" cy="3385185"/>
          </a:xfrm>
          <a:prstGeom prst="rect">
            <a:avLst/>
          </a:prstGeom>
        </p:spPr>
      </p:pic>
      <p:sp>
        <p:nvSpPr>
          <p:cNvPr id="2" name="文本框 1"/>
          <p:cNvSpPr txBox="1"/>
          <p:nvPr/>
        </p:nvSpPr>
        <p:spPr>
          <a:xfrm>
            <a:off x="4685665" y="1179195"/>
            <a:ext cx="6896100" cy="2221865"/>
          </a:xfrm>
          <a:prstGeom prst="rect">
            <a:avLst/>
          </a:prstGeom>
          <a:noFill/>
        </p:spPr>
        <p:txBody>
          <a:bodyPr wrap="square" rtlCol="0" anchor="t">
            <a:noAutofit/>
          </a:bodyPr>
          <a:p>
            <a:r>
              <a:rPr lang="zh-CN" altLang="en-US" sz="2400">
                <a:solidFill>
                  <a:schemeClr val="bg1"/>
                </a:solidFill>
                <a:latin typeface="+mn-lt"/>
                <a:ea typeface="+mn-ea"/>
                <a:sym typeface="+mn-ea"/>
              </a:rPr>
              <a:t>●</a:t>
            </a:r>
            <a:r>
              <a:rPr lang="zh-CN" altLang="en-US" sz="2400">
                <a:solidFill>
                  <a:schemeClr val="bg1"/>
                </a:solidFill>
                <a:latin typeface="+mn-lt"/>
                <a:ea typeface="+mn-ea"/>
                <a:sym typeface="+mn-ea"/>
              </a:rPr>
              <a:t>波特率？</a:t>
            </a:r>
            <a:r>
              <a:rPr lang="en-US" altLang="zh-CN" sz="2400">
                <a:solidFill>
                  <a:schemeClr val="bg1"/>
                </a:solidFill>
                <a:latin typeface="+mn-lt"/>
                <a:ea typeface="+mn-ea"/>
                <a:sym typeface="+mn-ea"/>
              </a:rPr>
              <a:t>  </a:t>
            </a:r>
            <a:r>
              <a:rPr lang="zh-CN" altLang="en-US" sz="2400">
                <a:solidFill>
                  <a:schemeClr val="bg1"/>
                </a:solidFill>
                <a:latin typeface="+mn-lt"/>
                <a:ea typeface="+mn-ea"/>
                <a:sym typeface="+mn-ea"/>
              </a:rPr>
              <a:t>例如</a:t>
            </a:r>
            <a:r>
              <a:rPr lang="en-US" altLang="zh-CN" sz="2400">
                <a:solidFill>
                  <a:schemeClr val="bg1"/>
                </a:solidFill>
                <a:latin typeface="+mn-lt"/>
                <a:ea typeface="+mn-ea"/>
                <a:sym typeface="+mn-ea"/>
              </a:rPr>
              <a:t>9600</a:t>
            </a:r>
            <a:r>
              <a:rPr lang="zh-CN" altLang="en-US" sz="2400">
                <a:solidFill>
                  <a:schemeClr val="bg1"/>
                </a:solidFill>
                <a:latin typeface="+mn-lt"/>
                <a:ea typeface="+mn-ea"/>
                <a:sym typeface="+mn-ea"/>
              </a:rPr>
              <a:t>的波特率意味着每秒钟可以</a:t>
            </a:r>
            <a:r>
              <a:rPr lang="en-US" altLang="zh-CN" sz="2400">
                <a:solidFill>
                  <a:schemeClr val="bg1"/>
                </a:solidFill>
                <a:latin typeface="+mn-lt"/>
                <a:ea typeface="+mn-ea"/>
                <a:sym typeface="+mn-ea"/>
              </a:rPr>
              <a:t>	         </a:t>
            </a:r>
            <a:r>
              <a:rPr lang="zh-CN" altLang="en-US" sz="2400">
                <a:solidFill>
                  <a:schemeClr val="bg1"/>
                </a:solidFill>
                <a:latin typeface="+mn-lt"/>
                <a:ea typeface="+mn-ea"/>
                <a:sym typeface="+mn-ea"/>
              </a:rPr>
              <a:t>发</a:t>
            </a:r>
            <a:r>
              <a:rPr lang="en-US" altLang="zh-CN" sz="2400">
                <a:solidFill>
                  <a:schemeClr val="bg1"/>
                </a:solidFill>
                <a:latin typeface="+mn-lt"/>
                <a:ea typeface="+mn-ea"/>
                <a:sym typeface="+mn-ea"/>
              </a:rPr>
              <a:t>9600</a:t>
            </a:r>
            <a:r>
              <a:rPr lang="zh-CN" altLang="en-US" sz="2400">
                <a:solidFill>
                  <a:schemeClr val="bg1"/>
                </a:solidFill>
                <a:latin typeface="+mn-lt"/>
                <a:ea typeface="+mn-ea"/>
                <a:sym typeface="+mn-ea"/>
              </a:rPr>
              <a:t>位的数据。</a:t>
            </a:r>
            <a:endParaRPr lang="zh-CN" altLang="en-US" sz="2400">
              <a:solidFill>
                <a:schemeClr val="bg1"/>
              </a:solidFill>
              <a:latin typeface="+mn-lt"/>
              <a:ea typeface="+mn-ea"/>
              <a:sym typeface="+mn-ea"/>
            </a:endParaRPr>
          </a:p>
          <a:p>
            <a:r>
              <a:rPr lang="zh-CN" altLang="en-US" sz="2400">
                <a:solidFill>
                  <a:schemeClr val="bg1"/>
                </a:solidFill>
                <a:latin typeface="+mn-lt"/>
                <a:ea typeface="+mn-ea"/>
                <a:sym typeface="+mn-ea"/>
              </a:rPr>
              <a:t>●数据位？</a:t>
            </a:r>
            <a:r>
              <a:rPr lang="en-US" altLang="zh-CN" sz="2400">
                <a:solidFill>
                  <a:schemeClr val="bg1"/>
                </a:solidFill>
                <a:latin typeface="+mn-lt"/>
                <a:ea typeface="+mn-ea"/>
                <a:sym typeface="+mn-ea"/>
              </a:rPr>
              <a:t>  </a:t>
            </a:r>
            <a:endParaRPr lang="zh-CN" altLang="en-US" sz="2400">
              <a:solidFill>
                <a:schemeClr val="bg1"/>
              </a:solidFill>
              <a:latin typeface="+mn-lt"/>
              <a:ea typeface="+mn-ea"/>
              <a:sym typeface="+mn-ea"/>
            </a:endParaRPr>
          </a:p>
          <a:p>
            <a:r>
              <a:rPr lang="zh-CN" altLang="en-US" sz="2400">
                <a:solidFill>
                  <a:schemeClr val="bg1"/>
                </a:solidFill>
                <a:latin typeface="+mn-lt"/>
                <a:ea typeface="+mn-ea"/>
                <a:sym typeface="+mn-ea"/>
              </a:rPr>
              <a:t>●校验位？</a:t>
            </a:r>
            <a:endParaRPr lang="zh-CN" altLang="en-US" sz="2400">
              <a:solidFill>
                <a:schemeClr val="bg1"/>
              </a:solidFill>
              <a:latin typeface="+mn-lt"/>
              <a:ea typeface="+mn-ea"/>
              <a:sym typeface="+mn-ea"/>
            </a:endParaRPr>
          </a:p>
          <a:p>
            <a:r>
              <a:rPr lang="zh-CN" altLang="en-US" sz="2400">
                <a:solidFill>
                  <a:schemeClr val="bg1"/>
                </a:solidFill>
                <a:latin typeface="+mn-lt"/>
                <a:ea typeface="+mn-ea"/>
                <a:sym typeface="+mn-ea"/>
              </a:rPr>
              <a:t>●停止位？</a:t>
            </a:r>
            <a:endParaRPr lang="zh-CN" altLang="en-US" sz="2400">
              <a:solidFill>
                <a:schemeClr val="bg1"/>
              </a:solidFill>
              <a:latin typeface="+mn-lt"/>
              <a:ea typeface="+mn-ea"/>
              <a:sym typeface="+mn-ea"/>
            </a:endParaRPr>
          </a:p>
          <a:p>
            <a:endParaRPr lang="zh-CN" altLang="en-US" sz="2400">
              <a:solidFill>
                <a:schemeClr val="bg1"/>
              </a:solidFill>
              <a:latin typeface="+mn-lt"/>
              <a:ea typeface="+mn-ea"/>
              <a:sym typeface="+mn-ea"/>
            </a:endParaRPr>
          </a:p>
          <a:p>
            <a:endParaRPr lang="zh-CN" altLang="en-US" sz="2400">
              <a:solidFill>
                <a:schemeClr val="bg1"/>
              </a:solidFill>
              <a:latin typeface="+mn-lt"/>
              <a:ea typeface="+mn-ea"/>
              <a:sym typeface="+mn-ea"/>
            </a:endParaRPr>
          </a:p>
          <a:p>
            <a:endParaRPr lang="zh-CN" altLang="en-US" sz="2400">
              <a:solidFill>
                <a:schemeClr val="bg1"/>
              </a:solidFill>
              <a:latin typeface="+mn-lt"/>
              <a:ea typeface="+mn-ea"/>
              <a:sym typeface="+mn-ea"/>
            </a:endParaRPr>
          </a:p>
        </p:txBody>
      </p:sp>
      <p:pic>
        <p:nvPicPr>
          <p:cNvPr id="4" name="图片 3"/>
          <p:cNvPicPr>
            <a:picLocks noChangeAspect="1"/>
          </p:cNvPicPr>
          <p:nvPr/>
        </p:nvPicPr>
        <p:blipFill>
          <a:blip r:embed="rId3"/>
          <a:stretch>
            <a:fillRect/>
          </a:stretch>
        </p:blipFill>
        <p:spPr>
          <a:xfrm>
            <a:off x="4685665" y="3596005"/>
            <a:ext cx="6699885" cy="2105660"/>
          </a:xfrm>
          <a:prstGeom prst="rect">
            <a:avLst/>
          </a:prstGeom>
        </p:spPr>
      </p:pic>
      <p:pic>
        <p:nvPicPr>
          <p:cNvPr id="8" name="图片 7"/>
          <p:cNvPicPr>
            <a:picLocks noChangeAspect="1"/>
          </p:cNvPicPr>
          <p:nvPr/>
        </p:nvPicPr>
        <p:blipFill>
          <a:blip r:embed="rId4"/>
          <a:stretch>
            <a:fillRect/>
          </a:stretch>
        </p:blipFill>
        <p:spPr>
          <a:xfrm>
            <a:off x="9044940" y="1608455"/>
            <a:ext cx="1602105" cy="18859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3"/>
          <p:cNvSpPr txBox="1"/>
          <p:nvPr/>
        </p:nvSpPr>
        <p:spPr>
          <a:xfrm>
            <a:off x="946785" y="523875"/>
            <a:ext cx="7492365" cy="460375"/>
          </a:xfrm>
          <a:prstGeom prst="rect">
            <a:avLst/>
          </a:prstGeom>
          <a:noFill/>
        </p:spPr>
        <p:txBody>
          <a:bodyPr wrap="square" rtlCol="0">
            <a:spAutoFit/>
          </a:bodyPr>
          <a:lstStyle>
            <a:defPPr>
              <a:defRPr lang="zh-CN"/>
            </a:defPPr>
            <a:lvl1pPr algn="dist">
              <a:defRPr sz="6000" b="1">
                <a:solidFill>
                  <a:srgbClr val="0446C0"/>
                </a:solidFill>
                <a:latin typeface="方正清刻本悦宋简体" panose="02000000000000000000" pitchFamily="2" charset="-122"/>
                <a:ea typeface="方正清刻本悦宋简体" panose="02000000000000000000" pitchFamily="2" charset="-122"/>
              </a:defRPr>
            </a:lvl1pPr>
          </a:lstStyle>
          <a:p>
            <a:pPr algn="l"/>
            <a:r>
              <a:rPr lang="zh-CN" altLang="en-US" sz="2400">
                <a:solidFill>
                  <a:schemeClr val="bg1"/>
                </a:solidFill>
                <a:sym typeface="+mn-ea"/>
              </a:rPr>
              <a:t>串口通信的基础知识</a:t>
            </a:r>
            <a:endParaRPr lang="zh-CN" sz="2400" b="0" dirty="0">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文本框 2"/>
          <p:cNvSpPr txBox="1"/>
          <p:nvPr/>
        </p:nvSpPr>
        <p:spPr>
          <a:xfrm>
            <a:off x="828040" y="1124585"/>
            <a:ext cx="2206625" cy="545465"/>
          </a:xfrm>
          <a:prstGeom prst="rect">
            <a:avLst/>
          </a:prstGeom>
          <a:noFill/>
        </p:spPr>
        <p:txBody>
          <a:bodyPr wrap="square" rtlCol="0" anchor="t">
            <a:noAutofit/>
          </a:bodyPr>
          <a:p>
            <a:r>
              <a:rPr lang="zh-CN" altLang="en-US" sz="2400">
                <a:solidFill>
                  <a:schemeClr val="bg1"/>
                </a:solidFill>
                <a:latin typeface="+mn-lt"/>
                <a:ea typeface="+mn-ea"/>
                <a:sym typeface="+mn-ea"/>
              </a:rPr>
              <a:t>●</a:t>
            </a:r>
            <a:r>
              <a:rPr lang="zh-CN" altLang="en-US" sz="2400">
                <a:solidFill>
                  <a:schemeClr val="bg1"/>
                </a:solidFill>
                <a:latin typeface="+mn-lt"/>
                <a:ea typeface="+mn-ea"/>
                <a:sym typeface="+mn-ea"/>
              </a:rPr>
              <a:t>传输距离</a:t>
            </a:r>
            <a:endParaRPr lang="zh-CN" altLang="en-US" sz="2400">
              <a:solidFill>
                <a:schemeClr val="bg1"/>
              </a:solidFill>
              <a:latin typeface="+mn-lt"/>
              <a:ea typeface="+mn-ea"/>
              <a:sym typeface="+mn-ea"/>
            </a:endParaRPr>
          </a:p>
          <a:p>
            <a:endParaRPr lang="zh-CN" altLang="en-US" sz="2400">
              <a:solidFill>
                <a:schemeClr val="bg1"/>
              </a:solidFill>
              <a:latin typeface="+mn-lt"/>
              <a:ea typeface="+mn-ea"/>
              <a:sym typeface="+mn-ea"/>
            </a:endParaRPr>
          </a:p>
          <a:p>
            <a:endParaRPr lang="zh-CN" altLang="en-US" sz="2400">
              <a:solidFill>
                <a:schemeClr val="bg1"/>
              </a:solidFill>
              <a:latin typeface="+mn-lt"/>
              <a:ea typeface="+mn-ea"/>
              <a:sym typeface="+mn-ea"/>
            </a:endParaRPr>
          </a:p>
        </p:txBody>
      </p:sp>
      <p:pic>
        <p:nvPicPr>
          <p:cNvPr id="16" name="图片 15"/>
          <p:cNvPicPr>
            <a:picLocks noChangeAspect="1"/>
          </p:cNvPicPr>
          <p:nvPr/>
        </p:nvPicPr>
        <p:blipFill>
          <a:blip r:embed="rId1"/>
          <a:stretch>
            <a:fillRect/>
          </a:stretch>
        </p:blipFill>
        <p:spPr>
          <a:xfrm>
            <a:off x="1864995" y="1593215"/>
            <a:ext cx="2789555" cy="1798955"/>
          </a:xfrm>
          <a:prstGeom prst="rect">
            <a:avLst/>
          </a:prstGeom>
        </p:spPr>
      </p:pic>
      <p:pic>
        <p:nvPicPr>
          <p:cNvPr id="17" name="图片 16"/>
          <p:cNvPicPr>
            <a:picLocks noChangeAspect="1"/>
          </p:cNvPicPr>
          <p:nvPr/>
        </p:nvPicPr>
        <p:blipFill>
          <a:blip r:embed="rId2"/>
          <a:stretch>
            <a:fillRect/>
          </a:stretch>
        </p:blipFill>
        <p:spPr>
          <a:xfrm>
            <a:off x="1864995" y="3609340"/>
            <a:ext cx="2780665" cy="1345565"/>
          </a:xfrm>
          <a:prstGeom prst="rect">
            <a:avLst/>
          </a:prstGeom>
        </p:spPr>
      </p:pic>
      <p:pic>
        <p:nvPicPr>
          <p:cNvPr id="18" name="图片 17"/>
          <p:cNvPicPr>
            <a:picLocks noChangeAspect="1"/>
          </p:cNvPicPr>
          <p:nvPr/>
        </p:nvPicPr>
        <p:blipFill>
          <a:blip r:embed="rId3"/>
          <a:stretch>
            <a:fillRect/>
          </a:stretch>
        </p:blipFill>
        <p:spPr>
          <a:xfrm>
            <a:off x="4817110" y="3611245"/>
            <a:ext cx="2784475" cy="1327785"/>
          </a:xfrm>
          <a:prstGeom prst="rect">
            <a:avLst/>
          </a:prstGeom>
        </p:spPr>
      </p:pic>
      <p:pic>
        <p:nvPicPr>
          <p:cNvPr id="19" name="图片 18"/>
          <p:cNvPicPr>
            <a:picLocks noChangeAspect="1"/>
          </p:cNvPicPr>
          <p:nvPr/>
        </p:nvPicPr>
        <p:blipFill>
          <a:blip r:embed="rId4"/>
          <a:stretch>
            <a:fillRect/>
          </a:stretch>
        </p:blipFill>
        <p:spPr>
          <a:xfrm>
            <a:off x="4827270" y="1592580"/>
            <a:ext cx="2805430" cy="1800225"/>
          </a:xfrm>
          <a:prstGeom prst="rect">
            <a:avLst/>
          </a:prstGeom>
        </p:spPr>
      </p:pic>
      <p:pic>
        <p:nvPicPr>
          <p:cNvPr id="20" name="图片 19"/>
          <p:cNvPicPr>
            <a:picLocks noChangeAspect="1"/>
          </p:cNvPicPr>
          <p:nvPr/>
        </p:nvPicPr>
        <p:blipFill>
          <a:blip r:embed="rId5"/>
          <a:stretch>
            <a:fillRect/>
          </a:stretch>
        </p:blipFill>
        <p:spPr>
          <a:xfrm>
            <a:off x="7769225" y="3611245"/>
            <a:ext cx="2729230" cy="1301115"/>
          </a:xfrm>
          <a:prstGeom prst="rect">
            <a:avLst/>
          </a:prstGeom>
        </p:spPr>
      </p:pic>
      <p:pic>
        <p:nvPicPr>
          <p:cNvPr id="21" name="图片 20"/>
          <p:cNvPicPr>
            <a:picLocks noChangeAspect="1"/>
          </p:cNvPicPr>
          <p:nvPr/>
        </p:nvPicPr>
        <p:blipFill>
          <a:blip r:embed="rId6"/>
          <a:stretch>
            <a:fillRect/>
          </a:stretch>
        </p:blipFill>
        <p:spPr>
          <a:xfrm>
            <a:off x="7769225" y="1593215"/>
            <a:ext cx="2745105" cy="1799590"/>
          </a:xfrm>
          <a:prstGeom prst="rect">
            <a:avLst/>
          </a:prstGeom>
        </p:spPr>
      </p:pic>
      <p:sp>
        <p:nvSpPr>
          <p:cNvPr id="22" name="文本框 21"/>
          <p:cNvSpPr txBox="1"/>
          <p:nvPr/>
        </p:nvSpPr>
        <p:spPr>
          <a:xfrm>
            <a:off x="3564255" y="1122680"/>
            <a:ext cx="4572000" cy="460375"/>
          </a:xfrm>
          <a:prstGeom prst="rect">
            <a:avLst/>
          </a:prstGeom>
          <a:noFill/>
        </p:spPr>
        <p:txBody>
          <a:bodyPr wrap="square" rtlCol="0" anchor="t">
            <a:spAutoFit/>
          </a:bodyPr>
          <a:p>
            <a:r>
              <a:rPr lang="zh-CN" altLang="en-US" sz="2400">
                <a:solidFill>
                  <a:schemeClr val="bg1"/>
                </a:solidFill>
                <a:latin typeface="+mn-lt"/>
                <a:ea typeface="+mn-ea"/>
                <a:sym typeface="+mn-ea"/>
              </a:rPr>
              <a:t>通信距离很短，如何解决？</a:t>
            </a:r>
            <a:endParaRPr lang="zh-CN" altLang="en-US" sz="2400">
              <a:solidFill>
                <a:schemeClr val="bg1"/>
              </a:solidFill>
              <a:latin typeface="+mn-lt"/>
              <a:ea typeface="+mn-ea"/>
              <a:sym typeface="+mn-ea"/>
            </a:endParaRPr>
          </a:p>
        </p:txBody>
      </p:sp>
      <p:pic>
        <p:nvPicPr>
          <p:cNvPr id="23" name="图片 22"/>
          <p:cNvPicPr>
            <a:picLocks noChangeAspect="1"/>
          </p:cNvPicPr>
          <p:nvPr/>
        </p:nvPicPr>
        <p:blipFill>
          <a:blip r:embed="rId7"/>
          <a:stretch>
            <a:fillRect/>
          </a:stretch>
        </p:blipFill>
        <p:spPr>
          <a:xfrm>
            <a:off x="353695" y="5008245"/>
            <a:ext cx="5869940" cy="1214755"/>
          </a:xfrm>
          <a:prstGeom prst="rect">
            <a:avLst/>
          </a:prstGeom>
        </p:spPr>
      </p:pic>
      <p:pic>
        <p:nvPicPr>
          <p:cNvPr id="25" name="图片 24"/>
          <p:cNvPicPr>
            <a:picLocks noChangeAspect="1"/>
          </p:cNvPicPr>
          <p:nvPr/>
        </p:nvPicPr>
        <p:blipFill>
          <a:blip r:embed="rId8"/>
          <a:stretch>
            <a:fillRect/>
          </a:stretch>
        </p:blipFill>
        <p:spPr>
          <a:xfrm>
            <a:off x="6368415" y="5008245"/>
            <a:ext cx="5530850" cy="8070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2" grpId="0"/>
      <p:bldP spid="22" grpId="1"/>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commondata" val="eyJoZGlkIjoiZjU5NWVlNzczNTRhM2YxMDI2Y2FiYjU1MjZkNzEzODYifQ=="/>
</p:tagLst>
</file>

<file path=ppt/tags/tag2.xml><?xml version="1.0" encoding="utf-8"?>
<p:tagLst xmlns:p="http://schemas.openxmlformats.org/presentationml/2006/main">
  <p:tag name="KSO_WM_BEAUTIFY_FLAG" val=""/>
  <p:tag name="KSO_WM_UNIT_PLACING_PICTURE_USER_VIEWPORT" val="{&quot;height&quot;:4515,&quot;width&quot;:11895}"/>
</p:tagLst>
</file>

<file path=ppt/tags/tag3.xml><?xml version="1.0" encoding="utf-8"?>
<p:tagLst xmlns:p="http://schemas.openxmlformats.org/presentationml/2006/main">
  <p:tag name="KSO_WM_BEAUTIFY_FLAG" val=""/>
  <p:tag name="KSO_WM_UNIT_PLACING_PICTURE_USER_VIEWPORT" val="{&quot;height&quot;:4950,&quot;width&quot;:9795}"/>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1104</Words>
  <Application>WPS 演示</Application>
  <PresentationFormat>宽屏</PresentationFormat>
  <Paragraphs>122</Paragraphs>
  <Slides>17</Slides>
  <Notes>0</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17</vt:i4>
      </vt:variant>
    </vt:vector>
  </HeadingPairs>
  <TitlesOfParts>
    <vt:vector size="29" baseType="lpstr">
      <vt:lpstr>Arial</vt:lpstr>
      <vt:lpstr>宋体</vt:lpstr>
      <vt:lpstr>Wingdings</vt:lpstr>
      <vt:lpstr>微软雅黑</vt:lpstr>
      <vt:lpstr>Calibri</vt:lpstr>
      <vt:lpstr>方正清刻本悦宋简体</vt:lpstr>
      <vt:lpstr>等线</vt:lpstr>
      <vt:lpstr>Arial Unicode MS</vt:lpstr>
      <vt:lpstr>等线 Light</vt:lpstr>
      <vt:lpstr>Office 主题​​</vt:lpstr>
      <vt:lpstr>1_自定义设计方案</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大饼 王</dc:creator>
  <cp:lastModifiedBy>露从今夜白</cp:lastModifiedBy>
  <cp:revision>34</cp:revision>
  <dcterms:created xsi:type="dcterms:W3CDTF">2024-11-18T12:08:00Z</dcterms:created>
  <dcterms:modified xsi:type="dcterms:W3CDTF">2025-02-11T16:55:56Z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FE714F422BB243FB80D58AE3EFD12CE2_12</vt:lpwstr>
  </property>
  <property fmtid="{D5CDD505-2E9C-101B-9397-08002B2CF9AE}" pid="3" name="KSOProductBuildVer">
    <vt:lpwstr>2052-12.1.0.19770</vt:lpwstr>
  </property>
</Properties>
</file>