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7"/>
  </p:notesMasterIdLst>
  <p:sldIdLst>
    <p:sldId id="256" r:id="rId5"/>
    <p:sldId id="261" r:id="rId6"/>
    <p:sldId id="279" r:id="rId8"/>
    <p:sldId id="374" r:id="rId9"/>
    <p:sldId id="366" r:id="rId10"/>
    <p:sldId id="367" r:id="rId11"/>
    <p:sldId id="368" r:id="rId12"/>
    <p:sldId id="369" r:id="rId13"/>
    <p:sldId id="370" r:id="rId14"/>
    <p:sldId id="371" r:id="rId15"/>
    <p:sldId id="373" r:id="rId16"/>
    <p:sldId id="291" r:id="rId17"/>
    <p:sldId id="262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6795C93E-B00A-4E4D-8FEB-5990B0D3D65F}">
          <p14:sldIdLst>
            <p14:sldId id="256"/>
            <p14:sldId id="261"/>
            <p14:sldId id="279"/>
            <p14:sldId id="374"/>
            <p14:sldId id="366"/>
            <p14:sldId id="367"/>
            <p14:sldId id="368"/>
            <p14:sldId id="369"/>
            <p14:sldId id="370"/>
            <p14:sldId id="371"/>
            <p14:sldId id="373"/>
            <p14:sldId id="291"/>
            <p14:sldId id="26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3E80"/>
    <a:srgbClr val="1A315D"/>
    <a:srgbClr val="273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9" d="100"/>
          <a:sy n="89" d="100"/>
        </p:scale>
        <p:origin x="465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2" Type="http://schemas.openxmlformats.org/officeDocument/2006/relationships/tags" Target="tags/tag2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245676-8347-4B9D-9BAA-4572AC39DBA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BA7BC2-2B03-4B73-A4E2-363DBEA736E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529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529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529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8"/>
          <a:stretch>
            <a:fillRect/>
          </a:stretch>
        </p:blipFill>
        <p:spPr>
          <a:xfrm>
            <a:off x="0" y="-1"/>
            <a:ext cx="12188986" cy="6502467"/>
          </a:xfrm>
          <a:prstGeom prst="rect">
            <a:avLst/>
          </a:prstGeom>
        </p:spPr>
      </p:pic>
      <p:sp>
        <p:nvSpPr>
          <p:cNvPr id="11" name="TextBox 4"/>
          <p:cNvSpPr txBox="1"/>
          <p:nvPr userDrawn="1"/>
        </p:nvSpPr>
        <p:spPr>
          <a:xfrm>
            <a:off x="-15657" y="6521255"/>
            <a:ext cx="9358630" cy="587375"/>
          </a:xfrm>
          <a:prstGeom prst="rect">
            <a:avLst/>
          </a:prstGeom>
          <a:noFill/>
        </p:spPr>
        <p:txBody>
          <a:bodyPr wrap="none" lIns="95415" tIns="47707" rIns="95415" bIns="47707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STC</a:t>
            </a:r>
            <a:r>
              <a:rPr lang="zh-CN" altLang="en-US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官网</a:t>
            </a:r>
            <a:r>
              <a:rPr lang="zh-CN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：www.STCAI.com</a:t>
            </a: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   STC</a:t>
            </a:r>
            <a:r>
              <a:rPr lang="zh-CN" altLang="en-US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论坛：</a:t>
            </a:r>
            <a:r>
              <a:rPr lang="zh-CN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www.STCAI</a:t>
            </a: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MCU</a:t>
            </a:r>
            <a:r>
              <a:rPr lang="zh-CN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.com</a:t>
            </a: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 </a:t>
            </a:r>
            <a:r>
              <a:rPr lang="zh-CN" altLang="en-US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有任何疑问都可以在论坛交流</a:t>
            </a:r>
            <a:endParaRPr lang="zh-CN" altLang="zh-CN" sz="1600" b="1" kern="1200" dirty="0">
              <a:solidFill>
                <a:schemeClr val="accent1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endParaRPr lang="zh-CN" altLang="en-US" sz="1600" b="1" dirty="0">
              <a:solidFill>
                <a:schemeClr val="accent1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直角三角形 17"/>
          <p:cNvSpPr/>
          <p:nvPr userDrawn="1"/>
        </p:nvSpPr>
        <p:spPr bwMode="gray">
          <a:xfrm rot="16200000">
            <a:off x="11486986" y="6155999"/>
            <a:ext cx="324000" cy="1080000"/>
          </a:xfrm>
          <a:prstGeom prst="rtTriangle">
            <a:avLst/>
          </a:prstGeom>
          <a:solidFill>
            <a:srgbClr val="1A315D"/>
          </a:solidFill>
          <a:ln w="38100" algn="ctr">
            <a:noFill/>
            <a:round/>
          </a:ln>
        </p:spPr>
        <p:txBody>
          <a:bodyPr wrap="square" lIns="95383" tIns="47692" rIns="95383" bIns="47692" rtlCol="0" anchor="ctr">
            <a:spAutoFit/>
          </a:bodyPr>
          <a:lstStyle/>
          <a:p>
            <a:endParaRPr lang="zh-CN" altLang="en-US" sz="2135" dirty="0">
              <a:solidFill>
                <a:srgbClr val="000000"/>
              </a:solidFill>
            </a:endParaRPr>
          </a:p>
        </p:txBody>
      </p:sp>
      <p:sp>
        <p:nvSpPr>
          <p:cNvPr id="19" name="灯片编号占位符 6"/>
          <p:cNvSpPr txBox="1"/>
          <p:nvPr userDrawn="1"/>
        </p:nvSpPr>
        <p:spPr>
          <a:xfrm>
            <a:off x="11771586" y="6595801"/>
            <a:ext cx="420415" cy="293729"/>
          </a:xfrm>
          <a:prstGeom prst="rect">
            <a:avLst/>
          </a:prstGeom>
        </p:spPr>
        <p:txBody>
          <a:bodyPr lIns="95400" tIns="47700" rIns="95400" bIns="47700"/>
          <a:lstStyle/>
          <a:p>
            <a:pPr algn="ctr">
              <a:defRPr/>
            </a:pPr>
            <a:fld id="{E6F1350C-10FB-4558-A5B1-744FED8D32B5}" type="slidenum">
              <a:rPr lang="en-US" altLang="zh-CN" sz="1200" smtClean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fld>
            <a:endParaRPr lang="en-US" altLang="zh-CN" sz="12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47767" y="476903"/>
            <a:ext cx="580571" cy="555608"/>
          </a:xfrm>
          <a:prstGeom prst="rect">
            <a:avLst/>
          </a:prstGeom>
          <a:solidFill>
            <a:srgbClr val="2E6D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766162" y="476903"/>
            <a:ext cx="170373" cy="555608"/>
          </a:xfrm>
          <a:prstGeom prst="rect">
            <a:avLst/>
          </a:prstGeom>
          <a:solidFill>
            <a:srgbClr val="2E6D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5804" r="15292" b="29794"/>
          <a:stretch>
            <a:fillRect/>
          </a:stretch>
        </p:blipFill>
        <p:spPr>
          <a:xfrm>
            <a:off x="9060380" y="175984"/>
            <a:ext cx="2939775" cy="90868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8"/>
          <a:stretch>
            <a:fillRect/>
          </a:stretch>
        </p:blipFill>
        <p:spPr>
          <a:xfrm>
            <a:off x="0" y="-1"/>
            <a:ext cx="12188986" cy="6502467"/>
          </a:xfrm>
          <a:prstGeom prst="rect">
            <a:avLst/>
          </a:prstGeom>
        </p:spPr>
      </p:pic>
      <p:sp>
        <p:nvSpPr>
          <p:cNvPr id="8" name="标题 3073"/>
          <p:cNvSpPr txBox="1"/>
          <p:nvPr/>
        </p:nvSpPr>
        <p:spPr>
          <a:xfrm>
            <a:off x="141498" y="1425302"/>
            <a:ext cx="14661692" cy="241347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8051U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深度入门到</a:t>
            </a: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</a:t>
            </a:r>
            <a:b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大型实战视频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38898" y="-5263328"/>
            <a:ext cx="13982364" cy="11365354"/>
          </a:xfrm>
          <a:prstGeom prst="rect">
            <a:avLst/>
          </a:prstGeom>
          <a:effectLst/>
        </p:spPr>
      </p:pic>
      <p:sp>
        <p:nvSpPr>
          <p:cNvPr id="11" name="文本框 10"/>
          <p:cNvSpPr txBox="1"/>
          <p:nvPr/>
        </p:nvSpPr>
        <p:spPr>
          <a:xfrm>
            <a:off x="9536893" y="4742586"/>
            <a:ext cx="491270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主讲人：冲哥</a:t>
            </a:r>
            <a:endParaRPr lang="zh-CN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5804" r="15292" b="29794"/>
          <a:stretch>
            <a:fillRect/>
          </a:stretch>
        </p:blipFill>
        <p:spPr>
          <a:xfrm>
            <a:off x="9060380" y="175984"/>
            <a:ext cx="2939775" cy="90868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55770" y="3359785"/>
            <a:ext cx="6608445" cy="37846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r>
              <a:rPr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哪怕梦想让我们拼的遍体鳞伤,这一次我们也要勇往直前</a:t>
            </a:r>
            <a:endParaRPr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427355"/>
            <a:ext cx="749236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内部EEPROM介绍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9730" y="1265555"/>
            <a:ext cx="4764405" cy="15144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8905" y="1265555"/>
            <a:ext cx="6803390" cy="461454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730" y="2881630"/>
            <a:ext cx="4763770" cy="3246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427355"/>
            <a:ext cx="749236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内部EEPROM的简单使用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7700" y="1196340"/>
            <a:ext cx="6571615" cy="21996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chemeClr val="bg1"/>
                </a:solidFill>
                <a:sym typeface="+mn-ea"/>
              </a:rPr>
              <a:t>EEPROM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的基本操作的寄存器一览表：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en-US" altLang="zh-CN">
                <a:solidFill>
                  <a:schemeClr val="bg1"/>
                </a:solidFill>
              </a:rPr>
              <a:t>IAP_DAT		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读写数据</a:t>
            </a:r>
            <a:endParaRPr lang="zh-CN" altLang="en-US">
              <a:solidFill>
                <a:schemeClr val="bg1"/>
              </a:solidFill>
              <a:sym typeface="+mn-ea"/>
            </a:endParaRPr>
          </a:p>
          <a:p>
            <a:r>
              <a:rPr lang="en-US" altLang="zh-CN">
                <a:solidFill>
                  <a:schemeClr val="bg1"/>
                </a:solidFill>
                <a:sym typeface="+mn-ea"/>
              </a:rPr>
              <a:t>IAP_ADDRE/H/L 	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数据地址高中低</a:t>
            </a:r>
            <a:endParaRPr lang="zh-CN" altLang="en-US">
              <a:solidFill>
                <a:schemeClr val="bg1"/>
              </a:solidFill>
              <a:sym typeface="+mn-ea"/>
            </a:endParaRPr>
          </a:p>
          <a:p>
            <a:r>
              <a:rPr lang="en-US" altLang="zh-CN">
                <a:solidFill>
                  <a:schemeClr val="bg1"/>
                </a:solidFill>
                <a:sym typeface="+mn-ea"/>
              </a:rPr>
              <a:t>IAP_CMD 	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命令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 1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读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 2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写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 3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擦除</a:t>
            </a:r>
            <a:endParaRPr lang="zh-CN" altLang="en-US">
              <a:solidFill>
                <a:schemeClr val="bg1"/>
              </a:solidFill>
              <a:sym typeface="+mn-ea"/>
            </a:endParaRPr>
          </a:p>
          <a:p>
            <a:r>
              <a:rPr lang="en-US" altLang="zh-CN">
                <a:solidFill>
                  <a:schemeClr val="bg1"/>
                </a:solidFill>
                <a:sym typeface="+mn-ea"/>
              </a:rPr>
              <a:t>IAP_TRIG 	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触发命令，先后写入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5a a5</a:t>
            </a:r>
            <a:endParaRPr lang="en-US" altLang="zh-CN">
              <a:solidFill>
                <a:schemeClr val="bg1"/>
              </a:solidFill>
              <a:sym typeface="+mn-ea"/>
            </a:endParaRPr>
          </a:p>
          <a:p>
            <a:r>
              <a:rPr lang="en-US" altLang="zh-CN">
                <a:solidFill>
                  <a:schemeClr val="bg1"/>
                </a:solidFill>
                <a:sym typeface="+mn-ea"/>
              </a:rPr>
              <a:t>IAP_CONRE 	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操作，写入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0x80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才能操作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EEPROM</a:t>
            </a:r>
            <a:endParaRPr lang="en-US" altLang="zh-CN">
              <a:solidFill>
                <a:schemeClr val="bg1"/>
              </a:solidFill>
              <a:sym typeface="+mn-ea"/>
            </a:endParaRPr>
          </a:p>
          <a:p>
            <a:r>
              <a:rPr lang="en-US">
                <a:solidFill>
                  <a:schemeClr val="bg1"/>
                </a:solidFill>
                <a:sym typeface="+mn-ea"/>
              </a:rPr>
              <a:t>IAP _TPS 		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等待时间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 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时钟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/1M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（四舍五入）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7700" y="3524250"/>
            <a:ext cx="104425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1:</a:t>
            </a:r>
            <a:r>
              <a:rPr lang="zh-CN" altLang="en-US">
                <a:solidFill>
                  <a:schemeClr val="bg1"/>
                </a:solidFill>
              </a:rPr>
              <a:t>实现手册的</a:t>
            </a:r>
            <a:r>
              <a:rPr lang="en-US" altLang="zh-CN">
                <a:solidFill>
                  <a:schemeClr val="bg1"/>
                </a:solidFill>
              </a:rPr>
              <a:t>EEPROM</a:t>
            </a:r>
            <a:r>
              <a:rPr lang="zh-CN" altLang="en-US">
                <a:solidFill>
                  <a:schemeClr val="bg1"/>
                </a:solidFill>
              </a:rPr>
              <a:t>的基本操作，并用数码管显示当前的数值。并实现每次重新开机数值</a:t>
            </a:r>
            <a:r>
              <a:rPr lang="en-US" altLang="zh-CN">
                <a:solidFill>
                  <a:schemeClr val="bg1"/>
                </a:solidFill>
              </a:rPr>
              <a:t>+1</a:t>
            </a:r>
            <a:r>
              <a:rPr lang="zh-CN" altLang="en-US">
                <a:solidFill>
                  <a:schemeClr val="bg1"/>
                </a:solidFill>
              </a:rPr>
              <a:t>。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21995" y="4486910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rgbClr val="FF0000"/>
                </a:solidFill>
                <a:sym typeface="+mn-ea"/>
              </a:rPr>
              <a:t>当然示例代码里也有三个非常经典的案例！！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4855210"/>
            <a:ext cx="8368030" cy="1243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课后小练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8930" y="1177290"/>
            <a:ext cx="10868025" cy="45034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sz="2400" b="1">
                <a:solidFill>
                  <a:schemeClr val="bg1"/>
                </a:solidFill>
              </a:rPr>
              <a:t>密码锁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en-US" altLang="zh-CN" sz="2400" b="1">
                <a:solidFill>
                  <a:schemeClr val="bg1"/>
                </a:solidFill>
              </a:rPr>
              <a:t>1.</a:t>
            </a:r>
            <a:r>
              <a:rPr lang="zh-CN" altLang="en-US" sz="2400" b="1">
                <a:solidFill>
                  <a:schemeClr val="bg1"/>
                </a:solidFill>
              </a:rPr>
              <a:t>没有输入时，显示</a:t>
            </a:r>
            <a:r>
              <a:rPr lang="en-US" altLang="zh-CN" sz="2400" b="1">
                <a:solidFill>
                  <a:schemeClr val="bg1"/>
                </a:solidFill>
              </a:rPr>
              <a:t>“- - - - - - - -”</a:t>
            </a:r>
            <a:endParaRPr lang="en-US" altLang="zh-CN" sz="2400" b="1">
              <a:solidFill>
                <a:schemeClr val="bg1"/>
              </a:solidFill>
            </a:endParaRPr>
          </a:p>
          <a:p>
            <a:r>
              <a:rPr lang="en-US" altLang="zh-CN" sz="2400" b="1">
                <a:solidFill>
                  <a:schemeClr val="bg1"/>
                </a:solidFill>
              </a:rPr>
              <a:t>2.</a:t>
            </a:r>
            <a:r>
              <a:rPr lang="zh-CN" altLang="en-US" sz="2400" b="1">
                <a:solidFill>
                  <a:schemeClr val="bg1"/>
                </a:solidFill>
              </a:rPr>
              <a:t>有输入时，按下一个按键，开始按顺序写入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 sz="2400" b="1">
                <a:solidFill>
                  <a:schemeClr val="bg1"/>
                </a:solidFill>
              </a:rPr>
              <a:t> </a:t>
            </a:r>
            <a:r>
              <a:rPr lang="en-US" altLang="zh-CN" sz="2400" b="1">
                <a:solidFill>
                  <a:schemeClr val="bg1"/>
                </a:solidFill>
              </a:rPr>
              <a:t>   </a:t>
            </a:r>
            <a:r>
              <a:rPr lang="zh-CN" altLang="en-US" sz="2400" b="1">
                <a:solidFill>
                  <a:schemeClr val="bg1"/>
                </a:solidFill>
              </a:rPr>
              <a:t>例如，第一个按下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，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显示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“1 - - - - - - -”   </a:t>
            </a:r>
            <a:endParaRPr lang="en-US" altLang="zh-CN" sz="2400" b="1">
              <a:solidFill>
                <a:schemeClr val="bg1"/>
              </a:solidFill>
              <a:sym typeface="+mn-ea"/>
            </a:endParaRPr>
          </a:p>
          <a:p>
            <a:r>
              <a:rPr lang="en-US" altLang="zh-CN" sz="2400" b="1">
                <a:solidFill>
                  <a:schemeClr val="bg1"/>
                </a:solidFill>
                <a:sym typeface="+mn-ea"/>
              </a:rPr>
              <a:t>    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例如，第二个按下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3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，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显示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“1 3 - - - - - -”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en-US" altLang="zh-CN" sz="2400" b="1">
                <a:solidFill>
                  <a:schemeClr val="bg1"/>
                </a:solidFill>
              </a:rPr>
              <a:t>3.</a:t>
            </a:r>
            <a:r>
              <a:rPr lang="zh-CN" altLang="en-US" sz="2400" b="1">
                <a:solidFill>
                  <a:schemeClr val="bg1"/>
                </a:solidFill>
              </a:rPr>
              <a:t>当按下的密码为</a:t>
            </a:r>
            <a:r>
              <a:rPr lang="en-US" altLang="zh-CN" sz="2400" b="1">
                <a:solidFill>
                  <a:schemeClr val="bg1"/>
                </a:solidFill>
              </a:rPr>
              <a:t>“ 1 2 3 4 5 6 7 0”</a:t>
            </a:r>
            <a:r>
              <a:rPr lang="zh-CN" altLang="en-US" sz="2400" b="1">
                <a:solidFill>
                  <a:schemeClr val="bg1"/>
                </a:solidFill>
              </a:rPr>
              <a:t>时，数码管显示</a:t>
            </a:r>
            <a:r>
              <a:rPr lang="en-US" altLang="zh-CN" sz="2400" b="1">
                <a:solidFill>
                  <a:schemeClr val="bg1"/>
                </a:solidFill>
              </a:rPr>
              <a:t>open</a:t>
            </a:r>
            <a:r>
              <a:rPr lang="zh-CN" altLang="en-US" sz="2400" b="1">
                <a:solidFill>
                  <a:schemeClr val="bg1"/>
                </a:solidFill>
              </a:rPr>
              <a:t>的字</a:t>
            </a:r>
            <a:r>
              <a:rPr lang="en-US" altLang="zh-CN" sz="2400" b="1">
                <a:solidFill>
                  <a:schemeClr val="bg1"/>
                </a:solidFill>
              </a:rPr>
              <a:t>           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 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   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 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   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 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   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 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  </a:t>
            </a:r>
            <a:r>
              <a:rPr lang="zh-CN" altLang="en-US" sz="2400" b="1">
                <a:solidFill>
                  <a:schemeClr val="bg1"/>
                </a:solidFill>
              </a:rPr>
              <a:t>符，否则，还是显示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“- - - - - - - -”</a:t>
            </a:r>
            <a:endParaRPr lang="en-US" altLang="zh-CN" sz="2400" b="1">
              <a:solidFill>
                <a:schemeClr val="bg1"/>
              </a:solidFill>
              <a:sym typeface="+mn-ea"/>
            </a:endParaRPr>
          </a:p>
          <a:p>
            <a:r>
              <a:rPr lang="en-US" altLang="zh-CN" sz="2400" b="1">
                <a:solidFill>
                  <a:schemeClr val="bg1"/>
                </a:solidFill>
              </a:rPr>
              <a:t>4.</a:t>
            </a:r>
            <a:r>
              <a:rPr lang="zh-CN" altLang="en-US" sz="2400" b="1">
                <a:solidFill>
                  <a:schemeClr val="bg1"/>
                </a:solidFill>
              </a:rPr>
              <a:t>看门狗，超时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秒自动复位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en-US" altLang="zh-CN" sz="2400" b="1">
                <a:solidFill>
                  <a:schemeClr val="bg1"/>
                </a:solidFill>
              </a:rPr>
              <a:t>5.</a:t>
            </a:r>
            <a:r>
              <a:rPr lang="zh-CN" altLang="en-US" sz="2400" b="1">
                <a:solidFill>
                  <a:schemeClr val="bg1"/>
                </a:solidFill>
              </a:rPr>
              <a:t>增加开机版本号，开机显示三秒的</a:t>
            </a:r>
            <a:r>
              <a:rPr lang="en-US" altLang="zh-CN" sz="2400" b="1">
                <a:solidFill>
                  <a:schemeClr val="bg1"/>
                </a:solidFill>
              </a:rPr>
              <a:t>U 1.00 </a:t>
            </a:r>
            <a:r>
              <a:rPr lang="zh-CN" altLang="en-US" sz="2400" b="1">
                <a:solidFill>
                  <a:schemeClr val="bg1"/>
                </a:solidFill>
              </a:rPr>
              <a:t>版本号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en-US" altLang="zh-CN" sz="2400" b="1">
                <a:solidFill>
                  <a:schemeClr val="bg1"/>
                </a:solidFill>
              </a:rPr>
              <a:t>6.</a:t>
            </a:r>
            <a:r>
              <a:rPr lang="zh-CN" altLang="en-US" sz="2400" b="1">
                <a:solidFill>
                  <a:schemeClr val="bg1"/>
                </a:solidFill>
              </a:rPr>
              <a:t>增加手动复位，</a:t>
            </a:r>
            <a:r>
              <a:rPr lang="en-US" altLang="zh-CN" sz="2400" b="1">
                <a:solidFill>
                  <a:schemeClr val="bg1"/>
                </a:solidFill>
              </a:rPr>
              <a:t>P33</a:t>
            </a:r>
            <a:r>
              <a:rPr lang="zh-CN" altLang="en-US" sz="2400" b="1">
                <a:solidFill>
                  <a:schemeClr val="bg1"/>
                </a:solidFill>
              </a:rPr>
              <a:t>按钮按下时重启（方便查看版本号和清除密码）</a:t>
            </a:r>
            <a:endParaRPr lang="en-US" altLang="zh-CN" sz="2400" b="1">
              <a:solidFill>
                <a:schemeClr val="bg1"/>
              </a:solidFill>
            </a:endParaRPr>
          </a:p>
          <a:p>
            <a:endParaRPr lang="en-US" altLang="zh-CN" sz="2400" b="1">
              <a:solidFill>
                <a:srgbClr val="FF0000"/>
              </a:solidFill>
            </a:endParaRPr>
          </a:p>
          <a:p>
            <a:r>
              <a:rPr lang="zh-CN" altLang="en-US" sz="2400" b="1">
                <a:solidFill>
                  <a:srgbClr val="FF0000"/>
                </a:solidFill>
              </a:rPr>
              <a:t>新增：</a:t>
            </a:r>
            <a:endParaRPr lang="zh-CN" altLang="en-US" sz="2400" b="1">
              <a:solidFill>
                <a:srgbClr val="FF0000"/>
              </a:solidFill>
            </a:endParaRPr>
          </a:p>
          <a:p>
            <a:r>
              <a:rPr lang="en-US" altLang="zh-CN" sz="2400" b="1">
                <a:solidFill>
                  <a:srgbClr val="FF0000"/>
                </a:solidFill>
              </a:rPr>
              <a:t>1.</a:t>
            </a:r>
            <a:r>
              <a:rPr lang="zh-CN" altLang="en-US" sz="2400" b="1">
                <a:solidFill>
                  <a:srgbClr val="FF0000"/>
                </a:solidFill>
              </a:rPr>
              <a:t>开锁后长按</a:t>
            </a:r>
            <a:r>
              <a:rPr lang="en-US" altLang="zh-CN" sz="2400" b="1">
                <a:solidFill>
                  <a:srgbClr val="FF0000"/>
                </a:solidFill>
              </a:rPr>
              <a:t>“#” </a:t>
            </a:r>
            <a:r>
              <a:rPr lang="zh-CN" altLang="en-US" sz="2400" b="1">
                <a:solidFill>
                  <a:srgbClr val="FF0000"/>
                </a:solidFill>
              </a:rPr>
              <a:t>持续</a:t>
            </a:r>
            <a:r>
              <a:rPr lang="en-US" altLang="zh-CN" sz="2400" b="1">
                <a:solidFill>
                  <a:srgbClr val="FF0000"/>
                </a:solidFill>
              </a:rPr>
              <a:t>3</a:t>
            </a:r>
            <a:r>
              <a:rPr lang="zh-CN" altLang="en-US" sz="2400" b="1">
                <a:solidFill>
                  <a:srgbClr val="FF0000"/>
                </a:solidFill>
              </a:rPr>
              <a:t>秒后进入管理员模式，可以修改密码，输入完成后再次按下保存，之后需要输入这个修改后的密码才能开锁！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25585" y="1313815"/>
            <a:ext cx="2716530" cy="2496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8"/>
          <a:stretch>
            <a:fillRect/>
          </a:stretch>
        </p:blipFill>
        <p:spPr>
          <a:xfrm>
            <a:off x="0" y="-1"/>
            <a:ext cx="12188986" cy="650246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23149" y="2406912"/>
            <a:ext cx="6900348" cy="769441"/>
          </a:xfrm>
          <a:prstGeom prst="rect">
            <a:avLst/>
          </a:prstGeom>
          <a:noFill/>
          <a:effectLst>
            <a:glow rad="25400">
              <a:srgbClr val="DDEEF3"/>
            </a:glo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rgbClr val="FEFEFE"/>
                </a:solidFill>
                <a:effectLst>
                  <a:glow rad="12700">
                    <a:srgbClr val="DDEEF3"/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感谢您的观看</a:t>
            </a:r>
            <a:endParaRPr lang="zh-CN" altLang="en-US" sz="4400" dirty="0">
              <a:solidFill>
                <a:srgbClr val="FEFEFE"/>
              </a:solidFill>
              <a:effectLst>
                <a:glow rad="12700">
                  <a:srgbClr val="DDEEF3"/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38898" y="-5263328"/>
            <a:ext cx="13982364" cy="11365354"/>
          </a:xfrm>
          <a:prstGeom prst="rect">
            <a:avLst/>
          </a:prstGeom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5804" r="15292" b="29794"/>
          <a:stretch>
            <a:fillRect/>
          </a:stretch>
        </p:blipFill>
        <p:spPr>
          <a:xfrm>
            <a:off x="9060380" y="175984"/>
            <a:ext cx="2939775" cy="90868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499" y="524067"/>
            <a:ext cx="263456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sz="24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摘要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6785" y="1080770"/>
            <a:ext cx="9499600" cy="22409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FLASH和EEPROM是什么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内部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EEPROM介绍</a:t>
            </a:r>
            <a:endParaRPr lang="zh-CN" altLang="en-US" sz="2400" kern="1200" baseline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内部EEPROM的简单使用</a:t>
            </a:r>
            <a:endParaRPr lang="zh-CN" altLang="en-US" sz="2400" kern="1200" baseline="0">
              <a:solidFill>
                <a:schemeClr val="bg1"/>
              </a:solidFill>
              <a:latin typeface="+mn-lt"/>
              <a:ea typeface="+mn-ea"/>
              <a:cs typeface="+mn-cs"/>
              <a:sym typeface="+mn-ea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endParaRPr lang="zh-CN" altLang="en-US" sz="2400">
              <a:solidFill>
                <a:schemeClr val="bg1"/>
              </a:solidFill>
              <a:sym typeface="+mn-ea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427355"/>
            <a:ext cx="749236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FLASH和EEPROM是什么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44335" y="2788285"/>
            <a:ext cx="3983355" cy="7391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sz="2000">
                <a:solidFill>
                  <a:srgbClr val="FF0000"/>
                </a:solidFill>
                <a:sym typeface="+mn-ea"/>
              </a:rPr>
              <a:t>指纹数据关机之后不会丢失</a:t>
            </a:r>
            <a:endParaRPr lang="zh-CN" sz="2000">
              <a:solidFill>
                <a:srgbClr val="FF0000"/>
              </a:solidFill>
              <a:sym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6210" y="1652905"/>
            <a:ext cx="4913630" cy="4308475"/>
          </a:xfrm>
          <a:prstGeom prst="rect">
            <a:avLst/>
          </a:prstGeom>
        </p:spPr>
      </p:pic>
      <p:cxnSp>
        <p:nvCxnSpPr>
          <p:cNvPr id="22" name="直接箭头连接符 21"/>
          <p:cNvCxnSpPr/>
          <p:nvPr/>
        </p:nvCxnSpPr>
        <p:spPr>
          <a:xfrm flipH="1">
            <a:off x="4763135" y="3037840"/>
            <a:ext cx="1905000" cy="617855"/>
          </a:xfrm>
          <a:prstGeom prst="straightConnector1">
            <a:avLst/>
          </a:prstGeom>
          <a:ln w="28575" cmpd="dbl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 flipH="1">
            <a:off x="4636135" y="1581785"/>
            <a:ext cx="1905000" cy="617855"/>
          </a:xfrm>
          <a:prstGeom prst="straightConnector1">
            <a:avLst/>
          </a:prstGeom>
          <a:ln w="28575" cmpd="dbl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6744335" y="1238885"/>
            <a:ext cx="3983355" cy="7391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sz="2000">
                <a:solidFill>
                  <a:srgbClr val="FF0000"/>
                </a:solidFill>
                <a:sym typeface="+mn-ea"/>
              </a:rPr>
              <a:t>密码数据关机之后不会丢失</a:t>
            </a:r>
            <a:endParaRPr lang="zh-CN" sz="2000">
              <a:solidFill>
                <a:srgbClr val="FF0000"/>
              </a:solidFill>
              <a:sym typeface="+mn-ea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8065" y="3429000"/>
            <a:ext cx="1710690" cy="153860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5135" y="3429000"/>
            <a:ext cx="1861820" cy="152273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7082790" y="5074285"/>
            <a:ext cx="4584700" cy="7391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sz="2000">
                <a:solidFill>
                  <a:srgbClr val="FF0000"/>
                </a:solidFill>
                <a:sym typeface="+mn-ea"/>
              </a:rPr>
              <a:t>要想实现数据保存，就得使用</a:t>
            </a:r>
            <a:r>
              <a:rPr lang="en-US" altLang="zh-CN" sz="2000">
                <a:solidFill>
                  <a:srgbClr val="FF0000"/>
                </a:solidFill>
                <a:sym typeface="+mn-ea"/>
              </a:rPr>
              <a:t>FLASH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或者</a:t>
            </a:r>
            <a:r>
              <a:rPr lang="en-US" altLang="zh-CN" sz="2000">
                <a:solidFill>
                  <a:srgbClr val="FF0000"/>
                </a:solidFill>
                <a:sym typeface="+mn-ea"/>
              </a:rPr>
              <a:t>EEPROM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的存储器！</a:t>
            </a:r>
            <a:endParaRPr lang="zh-CN" altLang="en-US" sz="200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1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427355"/>
            <a:ext cx="749236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FLASH和EEPROM是什么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15925" y="5626735"/>
            <a:ext cx="1141031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>
                <a:solidFill>
                  <a:schemeClr val="bg1"/>
                </a:solidFill>
                <a:sym typeface="+mn-ea"/>
              </a:rPr>
              <a:t>通常，单片机里的Flash都用于存放运行代码，在运行过程中不能改；EEPROM是用来保存用户数据，运行过程中可以改变，比如我们在程序运行中需要保存密码等参数，就需要存在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EEPROM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里。但现在单片机没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EEPROM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了，该怎么存储我们的掉电保存数据呢？</a:t>
            </a:r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415925" y="1035050"/>
          <a:ext cx="11410315" cy="45916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210"/>
                <a:gridCol w="4922520"/>
                <a:gridCol w="4934585"/>
              </a:tblGrid>
              <a:tr h="36576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FLASH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EEPROM</a:t>
                      </a:r>
                      <a:endParaRPr lang="en-US" altLang="zh-CN"/>
                    </a:p>
                  </a:txBody>
                  <a:tcPr/>
                </a:tc>
              </a:tr>
              <a:tr h="64008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存储结构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采用块结构，数据按块擦除和写入，块大小通常为几</a:t>
                      </a:r>
                      <a:r>
                        <a:rPr lang="en-US" altLang="zh-CN"/>
                        <a:t>KB</a:t>
                      </a:r>
                      <a:r>
                        <a:rPr lang="zh-CN" altLang="en-US"/>
                        <a:t>到几</a:t>
                      </a:r>
                      <a:r>
                        <a:rPr lang="en-US" altLang="zh-CN"/>
                        <a:t>MB</a:t>
                      </a:r>
                      <a:r>
                        <a:rPr lang="zh-CN" altLang="en-US"/>
                        <a:t>。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以字节为单位进行擦除和写入，灵活性更高</a:t>
                      </a:r>
                      <a:endParaRPr lang="zh-CN" altLang="en-US"/>
                    </a:p>
                  </a:txBody>
                  <a:tcPr/>
                </a:tc>
              </a:tr>
              <a:tr h="64008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擦写方式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必须先擦除整个块才能写入新数据</a:t>
                      </a:r>
                      <a:r>
                        <a:rPr lang="en-US" altLang="zh-CN"/>
                        <a:t>(</a:t>
                      </a:r>
                      <a:r>
                        <a:rPr lang="zh-CN" altLang="en-US"/>
                        <a:t>数据区为</a:t>
                      </a:r>
                      <a:r>
                        <a:rPr lang="en-US" altLang="zh-CN"/>
                        <a:t>1</a:t>
                      </a:r>
                      <a:r>
                        <a:rPr lang="zh-CN" altLang="en-US"/>
                        <a:t>才能写入</a:t>
                      </a:r>
                      <a:r>
                        <a:rPr lang="en-US" altLang="zh-CN"/>
                        <a:t>)</a:t>
                      </a:r>
                      <a:r>
                        <a:rPr lang="zh-CN" altLang="en-US"/>
                        <a:t>，擦除时间较长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可以直接擦除和写入单个字节，无需整块擦除，操作更快</a:t>
                      </a:r>
                      <a:endParaRPr lang="zh-CN" altLang="en-US"/>
                    </a:p>
                  </a:txBody>
                  <a:tcPr/>
                </a:tc>
              </a:tr>
              <a:tr h="64008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擦写寿命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擦写寿命一般为</a:t>
                      </a:r>
                      <a:r>
                        <a:rPr lang="en-US" altLang="zh-CN"/>
                        <a:t>10</a:t>
                      </a:r>
                      <a:r>
                        <a:rPr lang="zh-CN" altLang="en-US"/>
                        <a:t>万到</a:t>
                      </a:r>
                      <a:r>
                        <a:rPr lang="en-US" altLang="zh-CN"/>
                        <a:t>100</a:t>
                      </a:r>
                      <a:r>
                        <a:rPr lang="zh-CN" altLang="en-US"/>
                        <a:t>万次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 </a:t>
                      </a:r>
                      <a:r>
                        <a:rPr lang="zh-CN" altLang="en-US"/>
                        <a:t>擦写寿命通常为</a:t>
                      </a:r>
                      <a:r>
                        <a:rPr lang="en-US" altLang="zh-CN"/>
                        <a:t>10</a:t>
                      </a:r>
                      <a:r>
                        <a:rPr lang="zh-CN" altLang="en-US"/>
                        <a:t>万到</a:t>
                      </a:r>
                      <a:r>
                        <a:rPr lang="en-US" altLang="zh-CN"/>
                        <a:t>100</a:t>
                      </a:r>
                      <a:r>
                        <a:rPr lang="zh-CN" altLang="en-US"/>
                        <a:t>万次，某些型号可达数百万次。</a:t>
                      </a:r>
                      <a:endParaRPr lang="zh-CN" altLang="en-US"/>
                    </a:p>
                  </a:txBody>
                  <a:tcPr/>
                </a:tc>
              </a:tr>
              <a:tr h="64008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容量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容量较大，从几</a:t>
                      </a:r>
                      <a:r>
                        <a:rPr lang="en-US" altLang="zh-CN"/>
                        <a:t>MB</a:t>
                      </a:r>
                      <a:r>
                        <a:rPr lang="zh-CN" altLang="en-US"/>
                        <a:t>到几</a:t>
                      </a:r>
                      <a:r>
                        <a:rPr lang="en-US" altLang="zh-CN"/>
                        <a:t>GB</a:t>
                      </a:r>
                      <a:r>
                        <a:rPr lang="zh-CN" altLang="en-US"/>
                        <a:t>不等，适合存储大量数据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容量较小，通常几</a:t>
                      </a:r>
                      <a:r>
                        <a:rPr lang="en-US" altLang="zh-CN"/>
                        <a:t>KB</a:t>
                      </a:r>
                      <a:r>
                        <a:rPr lang="zh-CN" altLang="en-US"/>
                        <a:t>到几</a:t>
                      </a:r>
                      <a:r>
                        <a:rPr lang="en-US" altLang="zh-CN"/>
                        <a:t>MB</a:t>
                      </a:r>
                      <a:r>
                        <a:rPr lang="zh-CN" altLang="en-US"/>
                        <a:t>，适合存储小量数据</a:t>
                      </a:r>
                      <a:endParaRPr lang="zh-CN" altLang="en-US"/>
                    </a:p>
                  </a:txBody>
                  <a:tcPr/>
                </a:tc>
              </a:tr>
              <a:tr h="64008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速度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写入速度较慢，尤其是擦除操作，读取速度较快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写入速度较快，尤其是小数据量时，读取速度也较快</a:t>
                      </a:r>
                      <a:endParaRPr lang="zh-CN" altLang="en-US"/>
                    </a:p>
                  </a:txBody>
                  <a:tcPr/>
                </a:tc>
              </a:tr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功耗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功耗较高，尤其在擦除和写入时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功耗较低，适合低功耗应用</a:t>
                      </a:r>
                      <a:endParaRPr lang="zh-CN" altLang="en-US"/>
                    </a:p>
                  </a:txBody>
                  <a:tcPr/>
                </a:tc>
              </a:tr>
              <a:tr h="65976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应用场景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常用于大容量存储，如固件、操作系统、多媒体文件等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用于小容量、频繁更新的数据存储，如配置参数、校准数据等</a:t>
                      </a: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427355"/>
            <a:ext cx="749236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FLASH和EEPROM是什么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5160" y="2472055"/>
            <a:ext cx="1103947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  关于 IAP 技术，做过 bootloader 的想必很熟悉 （IAP全称 In Application Programming，即应用编程），和 ISP （全称 In System Programming，即系统编程）不同，ISP 一般都是通过专业的调试器或者下载器对单片机内部的 Flash 存储器进程编程（如JTAG等），而 IAP 技术是从结构上将 Flash 储存器映射分为两个或者多个分区，在一个分区中对其他分区进行编程，这个分区通常称为 bootloader</a:t>
            </a:r>
            <a:r>
              <a:rPr lang="zh-CN" altLang="en-US"/>
              <a:t>。</a:t>
            </a:r>
            <a:endParaRPr lang="zh-CN" altLang="en-US"/>
          </a:p>
          <a:p>
            <a:endParaRPr lang="zh-CN" altLang="en-US"/>
          </a:p>
        </p:txBody>
      </p:sp>
      <p:pic>
        <p:nvPicPr>
          <p:cNvPr id="7" name="图片 6"/>
          <p:cNvPicPr/>
          <p:nvPr/>
        </p:nvPicPr>
        <p:blipFill>
          <a:blip r:embed="rId1"/>
          <a:stretch>
            <a:fillRect/>
          </a:stretch>
        </p:blipFill>
        <p:spPr>
          <a:xfrm>
            <a:off x="2262188" y="1091248"/>
            <a:ext cx="7667624" cy="13239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615" y="3658870"/>
            <a:ext cx="6353175" cy="279146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7150735" y="3658870"/>
            <a:ext cx="4584700" cy="21945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sz="2000">
                <a:solidFill>
                  <a:srgbClr val="FF0000"/>
                </a:solidFill>
                <a:sym typeface="+mn-ea"/>
              </a:rPr>
              <a:t>注意事项：</a:t>
            </a:r>
            <a:endParaRPr lang="zh-CN" sz="2000">
              <a:solidFill>
                <a:srgbClr val="FF0000"/>
              </a:solidFill>
              <a:sym typeface="+mn-ea"/>
            </a:endParaRPr>
          </a:p>
          <a:p>
            <a:r>
              <a:rPr lang="en-US" altLang="zh-CN" sz="2000">
                <a:solidFill>
                  <a:srgbClr val="FF0000"/>
                </a:solidFill>
                <a:sym typeface="+mn-ea"/>
              </a:rPr>
              <a:t>1.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擦除必须整个扇区</a:t>
            </a:r>
            <a:endParaRPr lang="zh-CN" altLang="en-US" sz="2000">
              <a:solidFill>
                <a:srgbClr val="FF0000"/>
              </a:solidFill>
              <a:sym typeface="+mn-ea"/>
            </a:endParaRPr>
          </a:p>
          <a:p>
            <a:r>
              <a:rPr lang="en-US" altLang="zh-CN" sz="2000">
                <a:solidFill>
                  <a:srgbClr val="FF0000"/>
                </a:solidFill>
                <a:sym typeface="+mn-ea"/>
              </a:rPr>
              <a:t>2.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只能往</a:t>
            </a:r>
            <a:r>
              <a:rPr lang="en-US" altLang="zh-CN" sz="2000">
                <a:solidFill>
                  <a:srgbClr val="FF0000"/>
                </a:solidFill>
                <a:sym typeface="+mn-ea"/>
              </a:rPr>
              <a:t>1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写</a:t>
            </a:r>
            <a:r>
              <a:rPr lang="en-US" altLang="zh-CN" sz="2000">
                <a:solidFill>
                  <a:srgbClr val="FF0000"/>
                </a:solidFill>
                <a:sym typeface="+mn-ea"/>
              </a:rPr>
              <a:t>0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，不能往</a:t>
            </a:r>
            <a:r>
              <a:rPr lang="en-US" altLang="zh-CN" sz="2000">
                <a:solidFill>
                  <a:srgbClr val="FF0000"/>
                </a:solidFill>
                <a:sym typeface="+mn-ea"/>
              </a:rPr>
              <a:t>0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写</a:t>
            </a:r>
            <a:r>
              <a:rPr lang="en-US" altLang="zh-CN" sz="2000">
                <a:solidFill>
                  <a:srgbClr val="FF0000"/>
                </a:solidFill>
                <a:sym typeface="+mn-ea"/>
              </a:rPr>
              <a:t>1</a:t>
            </a:r>
            <a:endParaRPr lang="en-US" altLang="zh-CN" sz="2000">
              <a:solidFill>
                <a:srgbClr val="FF0000"/>
              </a:solidFill>
              <a:sym typeface="+mn-ea"/>
            </a:endParaRPr>
          </a:p>
          <a:p>
            <a:r>
              <a:rPr lang="en-US" altLang="zh-CN" sz="2000">
                <a:solidFill>
                  <a:srgbClr val="FF0000"/>
                </a:solidFill>
                <a:sym typeface="+mn-ea"/>
              </a:rPr>
              <a:t>3.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数据必须按扇区写入</a:t>
            </a:r>
            <a:endParaRPr lang="zh-CN" altLang="en-US" sz="2000">
              <a:solidFill>
                <a:srgbClr val="FF0000"/>
              </a:solidFill>
              <a:sym typeface="+mn-ea"/>
            </a:endParaRPr>
          </a:p>
          <a:p>
            <a:r>
              <a:rPr lang="en-US" altLang="zh-CN" sz="2000">
                <a:solidFill>
                  <a:srgbClr val="FF0000"/>
                </a:solidFill>
                <a:sym typeface="+mn-ea"/>
              </a:rPr>
              <a:t>4.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在电源稳定时操作</a:t>
            </a:r>
            <a:endParaRPr lang="zh-CN" altLang="en-US" sz="2000">
              <a:solidFill>
                <a:srgbClr val="FF0000"/>
              </a:solidFill>
              <a:sym typeface="+mn-ea"/>
            </a:endParaRPr>
          </a:p>
          <a:p>
            <a:r>
              <a:rPr lang="en-US" altLang="zh-CN" sz="2000">
                <a:solidFill>
                  <a:srgbClr val="FF0000"/>
                </a:solidFill>
                <a:sym typeface="+mn-ea"/>
              </a:rPr>
              <a:t>5.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避免频繁读写</a:t>
            </a:r>
            <a:endParaRPr lang="zh-CN" altLang="en-US" sz="200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427355"/>
            <a:ext cx="749236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内部EEPROM介绍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895" y="1196340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chemeClr val="bg1"/>
                </a:solidFill>
                <a:sym typeface="+mn-ea"/>
              </a:rPr>
              <a:t>内部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EEPROM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基本知识了解</a:t>
            </a:r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5940" y="1564640"/>
            <a:ext cx="8053070" cy="484060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2409825" y="3234055"/>
            <a:ext cx="4735830" cy="28892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09825" y="4918710"/>
            <a:ext cx="7148830" cy="49212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9558655" y="4986655"/>
            <a:ext cx="2988310" cy="4241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000">
                <a:solidFill>
                  <a:srgbClr val="FF0000"/>
                </a:solidFill>
                <a:sym typeface="+mn-ea"/>
              </a:rPr>
              <a:t>同一时间只能操作</a:t>
            </a:r>
            <a:r>
              <a:rPr lang="en-US" altLang="zh-CN" sz="2000">
                <a:solidFill>
                  <a:srgbClr val="FF0000"/>
                </a:solidFill>
                <a:sym typeface="+mn-ea"/>
              </a:rPr>
              <a:t>1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个！</a:t>
            </a:r>
            <a:endParaRPr lang="zh-CN" altLang="en-US" sz="200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427355"/>
            <a:ext cx="749236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内部EEPROM介绍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8" name="图片 7"/>
          <p:cNvPicPr/>
          <p:nvPr/>
        </p:nvPicPr>
        <p:blipFill>
          <a:blip r:embed="rId1"/>
          <a:stretch>
            <a:fillRect/>
          </a:stretch>
        </p:blipFill>
        <p:spPr>
          <a:xfrm>
            <a:off x="326708" y="1179513"/>
            <a:ext cx="10201275" cy="2314575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2"/>
          <a:stretch>
            <a:fillRect/>
          </a:stretch>
        </p:blipFill>
        <p:spPr>
          <a:xfrm>
            <a:off x="327025" y="3584575"/>
            <a:ext cx="10191750" cy="268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427355"/>
            <a:ext cx="749236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内部EEPROM介绍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590" y="1121410"/>
            <a:ext cx="7645400" cy="2033905"/>
          </a:xfrm>
          <a:prstGeom prst="rect">
            <a:avLst/>
          </a:prstGeom>
        </p:spPr>
      </p:pic>
      <p:pic>
        <p:nvPicPr>
          <p:cNvPr id="13" name="图片 12"/>
          <p:cNvPicPr/>
          <p:nvPr/>
        </p:nvPicPr>
        <p:blipFill>
          <a:blip r:embed="rId2"/>
          <a:stretch>
            <a:fillRect/>
          </a:stretch>
        </p:blipFill>
        <p:spPr>
          <a:xfrm>
            <a:off x="529590" y="3241675"/>
            <a:ext cx="7645400" cy="305308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5534025" y="2834640"/>
            <a:ext cx="2016125" cy="18669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46785" y="5391785"/>
            <a:ext cx="6876415" cy="77851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427355"/>
            <a:ext cx="749236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内部EEPROM介绍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860" y="1184910"/>
            <a:ext cx="5674995" cy="52349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790" y="1184910"/>
            <a:ext cx="5770880" cy="158686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772160" y="2277110"/>
            <a:ext cx="1290955" cy="17907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tags/tag1.xml><?xml version="1.0" encoding="utf-8"?>
<p:tagLst xmlns:p="http://schemas.openxmlformats.org/presentationml/2006/main">
  <p:tag name="TABLE_ENDDRAG_ORIGIN_RECT" val="898*347"/>
  <p:tag name="TABLE_ENDDRAG_RECT" val="32*81*898*347"/>
</p:tagLst>
</file>

<file path=ppt/tags/tag2.xml><?xml version="1.0" encoding="utf-8"?>
<p:tagLst xmlns:p="http://schemas.openxmlformats.org/presentationml/2006/main">
  <p:tag name="commondata" val="eyJoZGlkIjoiZjU5NWVlNzczNTRhM2YxMDI2Y2FiYjU1MjZkNzEzOD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1647</Words>
  <Application>WPS 演示</Application>
  <PresentationFormat>宽屏</PresentationFormat>
  <Paragraphs>133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Calibri</vt:lpstr>
      <vt:lpstr>方正清刻本悦宋简体</vt:lpstr>
      <vt:lpstr>等线</vt:lpstr>
      <vt:lpstr>Arial Unicode MS</vt:lpstr>
      <vt:lpstr>等线 Light</vt:lpstr>
      <vt:lpstr>Office 主题​​</vt:lpstr>
      <vt:lpstr>1_自定义设计方案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大饼 王</dc:creator>
  <cp:lastModifiedBy>露从今夜白</cp:lastModifiedBy>
  <cp:revision>47</cp:revision>
  <dcterms:created xsi:type="dcterms:W3CDTF">2024-11-18T12:08:00Z</dcterms:created>
  <dcterms:modified xsi:type="dcterms:W3CDTF">2025-03-12T13:02:56Z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FE714F422BB243FB80D58AE3EFD12CE2_12</vt:lpwstr>
  </property>
  <property fmtid="{D5CDD505-2E9C-101B-9397-08002B2CF9AE}" pid="3" name="KSOProductBuildVer">
    <vt:lpwstr>2052-12.1.0.20305</vt:lpwstr>
  </property>
</Properties>
</file>