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9" r:id="rId4"/>
  </p:sldMasterIdLst>
  <p:notesMasterIdLst>
    <p:notesMasterId r:id="rId20"/>
  </p:notesMasterIdLst>
  <p:handoutMasterIdLst>
    <p:handoutMasterId r:id="rId118"/>
  </p:handoutMasterIdLst>
  <p:sldIdLst>
    <p:sldId id="2121" r:id="rId5"/>
    <p:sldId id="621" r:id="rId6"/>
    <p:sldId id="305" r:id="rId7"/>
    <p:sldId id="767" r:id="rId8"/>
    <p:sldId id="705" r:id="rId9"/>
    <p:sldId id="258" r:id="rId10"/>
    <p:sldId id="1722" r:id="rId11"/>
    <p:sldId id="563" r:id="rId12"/>
    <p:sldId id="881" r:id="rId13"/>
    <p:sldId id="707" r:id="rId14"/>
    <p:sldId id="733" r:id="rId15"/>
    <p:sldId id="734" r:id="rId16"/>
    <p:sldId id="988" r:id="rId17"/>
    <p:sldId id="743" r:id="rId18"/>
    <p:sldId id="736" r:id="rId19"/>
    <p:sldId id="737" r:id="rId21"/>
    <p:sldId id="739" r:id="rId22"/>
    <p:sldId id="740" r:id="rId23"/>
    <p:sldId id="741" r:id="rId24"/>
    <p:sldId id="742" r:id="rId25"/>
    <p:sldId id="1316" r:id="rId26"/>
    <p:sldId id="708" r:id="rId27"/>
    <p:sldId id="710" r:id="rId28"/>
    <p:sldId id="711" r:id="rId29"/>
    <p:sldId id="712" r:id="rId30"/>
    <p:sldId id="713" r:id="rId31"/>
    <p:sldId id="714" r:id="rId32"/>
    <p:sldId id="1655" r:id="rId33"/>
    <p:sldId id="2659" r:id="rId34"/>
    <p:sldId id="2660" r:id="rId35"/>
    <p:sldId id="2661" r:id="rId36"/>
    <p:sldId id="2227" r:id="rId37"/>
    <p:sldId id="2306" r:id="rId38"/>
    <p:sldId id="2307" r:id="rId39"/>
    <p:sldId id="2308" r:id="rId40"/>
    <p:sldId id="716" r:id="rId41"/>
    <p:sldId id="717" r:id="rId42"/>
    <p:sldId id="718" r:id="rId43"/>
    <p:sldId id="745" r:id="rId44"/>
    <p:sldId id="1374" r:id="rId45"/>
    <p:sldId id="768" r:id="rId46"/>
    <p:sldId id="833" r:id="rId47"/>
    <p:sldId id="805" r:id="rId48"/>
    <p:sldId id="821" r:id="rId49"/>
    <p:sldId id="772" r:id="rId50"/>
    <p:sldId id="827" r:id="rId51"/>
    <p:sldId id="828" r:id="rId52"/>
    <p:sldId id="842" r:id="rId53"/>
    <p:sldId id="1054" r:id="rId54"/>
    <p:sldId id="1420" r:id="rId55"/>
    <p:sldId id="1078" r:id="rId56"/>
    <p:sldId id="1104" r:id="rId57"/>
    <p:sldId id="1107" r:id="rId58"/>
    <p:sldId id="1109" r:id="rId59"/>
    <p:sldId id="1157" r:id="rId60"/>
    <p:sldId id="1161" r:id="rId61"/>
    <p:sldId id="1163" r:id="rId62"/>
    <p:sldId id="764" r:id="rId63"/>
    <p:sldId id="1186" r:id="rId64"/>
    <p:sldId id="1188" r:id="rId65"/>
    <p:sldId id="1929" r:id="rId66"/>
    <p:sldId id="1213" r:id="rId67"/>
    <p:sldId id="1930" r:id="rId68"/>
    <p:sldId id="1931" r:id="rId69"/>
    <p:sldId id="1932" r:id="rId70"/>
    <p:sldId id="1933" r:id="rId71"/>
    <p:sldId id="1934" r:id="rId72"/>
    <p:sldId id="1938" r:id="rId73"/>
    <p:sldId id="1939" r:id="rId74"/>
    <p:sldId id="846" r:id="rId75"/>
    <p:sldId id="1477" r:id="rId76"/>
    <p:sldId id="2861" r:id="rId77"/>
    <p:sldId id="2902" r:id="rId78"/>
    <p:sldId id="2730" r:id="rId79"/>
    <p:sldId id="2729" r:id="rId80"/>
    <p:sldId id="2728" r:id="rId81"/>
    <p:sldId id="2662" r:id="rId82"/>
    <p:sldId id="2903" r:id="rId83"/>
    <p:sldId id="2731" r:id="rId84"/>
    <p:sldId id="2732" r:id="rId85"/>
    <p:sldId id="2733" r:id="rId86"/>
    <p:sldId id="2734" r:id="rId87"/>
    <p:sldId id="2735" r:id="rId88"/>
    <p:sldId id="2986" r:id="rId89"/>
    <p:sldId id="1478" r:id="rId90"/>
    <p:sldId id="1562" r:id="rId91"/>
    <p:sldId id="1597" r:id="rId92"/>
    <p:sldId id="3017" r:id="rId93"/>
    <p:sldId id="852" r:id="rId94"/>
    <p:sldId id="1499" r:id="rId95"/>
    <p:sldId id="1500" r:id="rId96"/>
    <p:sldId id="1455" r:id="rId97"/>
    <p:sldId id="1474" r:id="rId98"/>
    <p:sldId id="1629" r:id="rId99"/>
    <p:sldId id="2809" r:id="rId100"/>
    <p:sldId id="2810" r:id="rId101"/>
    <p:sldId id="2827" r:id="rId102"/>
    <p:sldId id="1503" r:id="rId103"/>
    <p:sldId id="1501" r:id="rId104"/>
    <p:sldId id="1523" r:id="rId105"/>
    <p:sldId id="1561" r:id="rId106"/>
    <p:sldId id="1524" r:id="rId107"/>
    <p:sldId id="1525" r:id="rId108"/>
    <p:sldId id="2101" r:id="rId109"/>
    <p:sldId id="2134" r:id="rId110"/>
    <p:sldId id="1543" r:id="rId111"/>
    <p:sldId id="2845" r:id="rId112"/>
    <p:sldId id="2846" r:id="rId113"/>
    <p:sldId id="1977" r:id="rId114"/>
    <p:sldId id="1502" r:id="rId115"/>
    <p:sldId id="2857" r:id="rId116"/>
    <p:sldId id="2856" r:id="rId117"/>
  </p:sldIdLst>
  <p:sldSz cx="12192000" cy="6858000"/>
  <p:notesSz cx="6858000" cy="9144000"/>
  <p:custDataLst>
    <p:tags r:id="rId1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9ECF6"/>
    <a:srgbClr val="CFD6EC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4.xml"/><Relationship Id="rId98" Type="http://schemas.openxmlformats.org/officeDocument/2006/relationships/slide" Target="slides/slide93.xml"/><Relationship Id="rId97" Type="http://schemas.openxmlformats.org/officeDocument/2006/relationships/slide" Target="slides/slide92.xml"/><Relationship Id="rId96" Type="http://schemas.openxmlformats.org/officeDocument/2006/relationships/slide" Target="slides/slide91.xml"/><Relationship Id="rId95" Type="http://schemas.openxmlformats.org/officeDocument/2006/relationships/slide" Target="slides/slide90.xml"/><Relationship Id="rId94" Type="http://schemas.openxmlformats.org/officeDocument/2006/relationships/slide" Target="slides/slide89.xml"/><Relationship Id="rId93" Type="http://schemas.openxmlformats.org/officeDocument/2006/relationships/slide" Target="slides/slide88.xml"/><Relationship Id="rId92" Type="http://schemas.openxmlformats.org/officeDocument/2006/relationships/slide" Target="slides/slide87.xml"/><Relationship Id="rId91" Type="http://schemas.openxmlformats.org/officeDocument/2006/relationships/slide" Target="slides/slide86.xml"/><Relationship Id="rId90" Type="http://schemas.openxmlformats.org/officeDocument/2006/relationships/slide" Target="slides/slide85.xml"/><Relationship Id="rId9" Type="http://schemas.openxmlformats.org/officeDocument/2006/relationships/slide" Target="slides/slide5.xml"/><Relationship Id="rId89" Type="http://schemas.openxmlformats.org/officeDocument/2006/relationships/slide" Target="slides/slide84.xml"/><Relationship Id="rId88" Type="http://schemas.openxmlformats.org/officeDocument/2006/relationships/slide" Target="slides/slide83.xml"/><Relationship Id="rId87" Type="http://schemas.openxmlformats.org/officeDocument/2006/relationships/slide" Target="slides/slide82.xml"/><Relationship Id="rId86" Type="http://schemas.openxmlformats.org/officeDocument/2006/relationships/slide" Target="slides/slide81.xml"/><Relationship Id="rId85" Type="http://schemas.openxmlformats.org/officeDocument/2006/relationships/slide" Target="slides/slide80.xml"/><Relationship Id="rId84" Type="http://schemas.openxmlformats.org/officeDocument/2006/relationships/slide" Target="slides/slide79.xml"/><Relationship Id="rId83" Type="http://schemas.openxmlformats.org/officeDocument/2006/relationships/slide" Target="slides/slide78.xml"/><Relationship Id="rId82" Type="http://schemas.openxmlformats.org/officeDocument/2006/relationships/slide" Target="slides/slide77.xml"/><Relationship Id="rId81" Type="http://schemas.openxmlformats.org/officeDocument/2006/relationships/slide" Target="slides/slide76.xml"/><Relationship Id="rId80" Type="http://schemas.openxmlformats.org/officeDocument/2006/relationships/slide" Target="slides/slide75.xml"/><Relationship Id="rId8" Type="http://schemas.openxmlformats.org/officeDocument/2006/relationships/slide" Target="slides/slide4.xml"/><Relationship Id="rId79" Type="http://schemas.openxmlformats.org/officeDocument/2006/relationships/slide" Target="slides/slide74.xml"/><Relationship Id="rId78" Type="http://schemas.openxmlformats.org/officeDocument/2006/relationships/slide" Target="slides/slide73.xml"/><Relationship Id="rId77" Type="http://schemas.openxmlformats.org/officeDocument/2006/relationships/slide" Target="slides/slide72.xml"/><Relationship Id="rId76" Type="http://schemas.openxmlformats.org/officeDocument/2006/relationships/slide" Target="slides/slide71.xml"/><Relationship Id="rId75" Type="http://schemas.openxmlformats.org/officeDocument/2006/relationships/slide" Target="slides/slide70.xml"/><Relationship Id="rId74" Type="http://schemas.openxmlformats.org/officeDocument/2006/relationships/slide" Target="slides/slide69.xml"/><Relationship Id="rId73" Type="http://schemas.openxmlformats.org/officeDocument/2006/relationships/slide" Target="slides/slide68.xml"/><Relationship Id="rId72" Type="http://schemas.openxmlformats.org/officeDocument/2006/relationships/slide" Target="slides/slide67.xml"/><Relationship Id="rId71" Type="http://schemas.openxmlformats.org/officeDocument/2006/relationships/slide" Target="slides/slide66.xml"/><Relationship Id="rId70" Type="http://schemas.openxmlformats.org/officeDocument/2006/relationships/slide" Target="slides/slide65.xml"/><Relationship Id="rId7" Type="http://schemas.openxmlformats.org/officeDocument/2006/relationships/slide" Target="slides/slide3.xml"/><Relationship Id="rId69" Type="http://schemas.openxmlformats.org/officeDocument/2006/relationships/slide" Target="slides/slide64.xml"/><Relationship Id="rId68" Type="http://schemas.openxmlformats.org/officeDocument/2006/relationships/slide" Target="slides/slide63.xml"/><Relationship Id="rId67" Type="http://schemas.openxmlformats.org/officeDocument/2006/relationships/slide" Target="slides/slide62.xml"/><Relationship Id="rId66" Type="http://schemas.openxmlformats.org/officeDocument/2006/relationships/slide" Target="slides/slide61.xml"/><Relationship Id="rId65" Type="http://schemas.openxmlformats.org/officeDocument/2006/relationships/slide" Target="slides/slide60.xml"/><Relationship Id="rId64" Type="http://schemas.openxmlformats.org/officeDocument/2006/relationships/slide" Target="slides/slide59.xml"/><Relationship Id="rId63" Type="http://schemas.openxmlformats.org/officeDocument/2006/relationships/slide" Target="slides/slide58.xml"/><Relationship Id="rId62" Type="http://schemas.openxmlformats.org/officeDocument/2006/relationships/slide" Target="slides/slide57.xml"/><Relationship Id="rId61" Type="http://schemas.openxmlformats.org/officeDocument/2006/relationships/slide" Target="slides/slide56.xml"/><Relationship Id="rId60" Type="http://schemas.openxmlformats.org/officeDocument/2006/relationships/slide" Target="slides/slide55.xml"/><Relationship Id="rId6" Type="http://schemas.openxmlformats.org/officeDocument/2006/relationships/slide" Target="slides/slide2.xml"/><Relationship Id="rId59" Type="http://schemas.openxmlformats.org/officeDocument/2006/relationships/slide" Target="slides/slide54.xml"/><Relationship Id="rId58" Type="http://schemas.openxmlformats.org/officeDocument/2006/relationships/slide" Target="slides/slide53.xml"/><Relationship Id="rId57" Type="http://schemas.openxmlformats.org/officeDocument/2006/relationships/slide" Target="slides/slide52.xml"/><Relationship Id="rId56" Type="http://schemas.openxmlformats.org/officeDocument/2006/relationships/slide" Target="slides/slide51.xml"/><Relationship Id="rId55" Type="http://schemas.openxmlformats.org/officeDocument/2006/relationships/slide" Target="slides/slide50.xml"/><Relationship Id="rId54" Type="http://schemas.openxmlformats.org/officeDocument/2006/relationships/slide" Target="slides/slide49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" Type="http://schemas.openxmlformats.org/officeDocument/2006/relationships/slide" Target="slides/slide1.xml"/><Relationship Id="rId49" Type="http://schemas.openxmlformats.org/officeDocument/2006/relationships/slide" Target="slides/slide4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3" Type="http://schemas.openxmlformats.org/officeDocument/2006/relationships/tags" Target="tags/tag715.xml"/><Relationship Id="rId122" Type="http://schemas.openxmlformats.org/officeDocument/2006/relationships/commentAuthors" Target="commentAuthors.xml"/><Relationship Id="rId121" Type="http://schemas.openxmlformats.org/officeDocument/2006/relationships/tableStyles" Target="tableStyles.xml"/><Relationship Id="rId120" Type="http://schemas.openxmlformats.org/officeDocument/2006/relationships/viewProps" Target="viewProps.xml"/><Relationship Id="rId12" Type="http://schemas.openxmlformats.org/officeDocument/2006/relationships/slide" Target="slides/slide8.xml"/><Relationship Id="rId119" Type="http://schemas.openxmlformats.org/officeDocument/2006/relationships/presProps" Target="presProps.xml"/><Relationship Id="rId118" Type="http://schemas.openxmlformats.org/officeDocument/2006/relationships/handoutMaster" Target="handoutMasters/handoutMaster1.xml"/><Relationship Id="rId117" Type="http://schemas.openxmlformats.org/officeDocument/2006/relationships/slide" Target="slides/slide112.xml"/><Relationship Id="rId116" Type="http://schemas.openxmlformats.org/officeDocument/2006/relationships/slide" Target="slides/slide111.xml"/><Relationship Id="rId115" Type="http://schemas.openxmlformats.org/officeDocument/2006/relationships/slide" Target="slides/slide110.xml"/><Relationship Id="rId114" Type="http://schemas.openxmlformats.org/officeDocument/2006/relationships/slide" Target="slides/slide109.xml"/><Relationship Id="rId113" Type="http://schemas.openxmlformats.org/officeDocument/2006/relationships/slide" Target="slides/slide108.xml"/><Relationship Id="rId112" Type="http://schemas.openxmlformats.org/officeDocument/2006/relationships/slide" Target="slides/slide107.xml"/><Relationship Id="rId111" Type="http://schemas.openxmlformats.org/officeDocument/2006/relationships/slide" Target="slides/slide106.xml"/><Relationship Id="rId110" Type="http://schemas.openxmlformats.org/officeDocument/2006/relationships/slide" Target="slides/slide105.xml"/><Relationship Id="rId11" Type="http://schemas.openxmlformats.org/officeDocument/2006/relationships/slide" Target="slides/slide7.xml"/><Relationship Id="rId109" Type="http://schemas.openxmlformats.org/officeDocument/2006/relationships/slide" Target="slides/slide104.xml"/><Relationship Id="rId108" Type="http://schemas.openxmlformats.org/officeDocument/2006/relationships/slide" Target="slides/slide103.xml"/><Relationship Id="rId107" Type="http://schemas.openxmlformats.org/officeDocument/2006/relationships/slide" Target="slides/slide102.xml"/><Relationship Id="rId106" Type="http://schemas.openxmlformats.org/officeDocument/2006/relationships/slide" Target="slides/slide101.xml"/><Relationship Id="rId105" Type="http://schemas.openxmlformats.org/officeDocument/2006/relationships/slide" Target="slides/slide100.xml"/><Relationship Id="rId104" Type="http://schemas.openxmlformats.org/officeDocument/2006/relationships/slide" Target="slides/slide99.xml"/><Relationship Id="rId103" Type="http://schemas.openxmlformats.org/officeDocument/2006/relationships/slide" Target="slides/slide98.xml"/><Relationship Id="rId102" Type="http://schemas.openxmlformats.org/officeDocument/2006/relationships/slide" Target="slides/slide97.xml"/><Relationship Id="rId101" Type="http://schemas.openxmlformats.org/officeDocument/2006/relationships/slide" Target="slides/slide96.xml"/><Relationship Id="rId100" Type="http://schemas.openxmlformats.org/officeDocument/2006/relationships/slide" Target="slides/slide95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02-09T13:19:16.484" idx="3">
    <p:pos x="3328" y="5794"/>
    <p:text>调度方式：
1、抢占式调度
2、时间片轮转调度
调度时机：
1、定时调度（时间关键）
2、临时调度（事件关键）</p:tex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5D7FB6-33A6-4B46-9D9E-B7F8393CCC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6" Type="http://schemas.openxmlformats.org/officeDocument/2006/relationships/tags" Target="../tags/tag14.xml"/><Relationship Id="rId15" Type="http://schemas.openxmlformats.org/officeDocument/2006/relationships/tags" Target="../tags/tag13.xml"/><Relationship Id="rId14" Type="http://schemas.openxmlformats.org/officeDocument/2006/relationships/tags" Target="../tags/tag12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1" Type="http://schemas.openxmlformats.org/officeDocument/2006/relationships/tags" Target="../tags/tag29.xml"/><Relationship Id="rId10" Type="http://schemas.openxmlformats.org/officeDocument/2006/relationships/tags" Target="../tags/tag28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43.xml"/><Relationship Id="rId8" Type="http://schemas.openxmlformats.org/officeDocument/2006/relationships/tags" Target="../tags/tag42.xml"/><Relationship Id="rId7" Type="http://schemas.openxmlformats.org/officeDocument/2006/relationships/tags" Target="../tags/tag4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58.xml"/><Relationship Id="rId8" Type="http://schemas.openxmlformats.org/officeDocument/2006/relationships/tags" Target="../tags/tag57.xml"/><Relationship Id="rId7" Type="http://schemas.openxmlformats.org/officeDocument/2006/relationships/tags" Target="../tags/tag56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0" Type="http://schemas.openxmlformats.org/officeDocument/2006/relationships/tags" Target="../tags/tag5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82.xml"/><Relationship Id="rId8" Type="http://schemas.openxmlformats.org/officeDocument/2006/relationships/tags" Target="../tags/tag81.xml"/><Relationship Id="rId7" Type="http://schemas.openxmlformats.org/officeDocument/2006/relationships/tags" Target="../tags/tag80.xml"/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1" Type="http://schemas.openxmlformats.org/officeDocument/2006/relationships/tags" Target="../tags/tag84.xml"/><Relationship Id="rId10" Type="http://schemas.openxmlformats.org/officeDocument/2006/relationships/tags" Target="../tags/tag83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tags" Target="../tags/tag91.xml"/><Relationship Id="rId7" Type="http://schemas.openxmlformats.org/officeDocument/2006/relationships/tags" Target="../tags/tag90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99.xml"/><Relationship Id="rId8" Type="http://schemas.openxmlformats.org/officeDocument/2006/relationships/tags" Target="../tags/tag98.xml"/><Relationship Id="rId7" Type="http://schemas.openxmlformats.org/officeDocument/2006/relationships/tags" Target="../tags/tag97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07.xml"/><Relationship Id="rId8" Type="http://schemas.openxmlformats.org/officeDocument/2006/relationships/tags" Target="../tags/tag106.xml"/><Relationship Id="rId7" Type="http://schemas.openxmlformats.org/officeDocument/2006/relationships/tags" Target="../tags/tag105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15.xml"/><Relationship Id="rId8" Type="http://schemas.openxmlformats.org/officeDocument/2006/relationships/tags" Target="../tags/tag114.xml"/><Relationship Id="rId7" Type="http://schemas.openxmlformats.org/officeDocument/2006/relationships/tags" Target="../tags/tag113.xml"/><Relationship Id="rId6" Type="http://schemas.openxmlformats.org/officeDocument/2006/relationships/tags" Target="../tags/tag112.xml"/><Relationship Id="rId5" Type="http://schemas.openxmlformats.org/officeDocument/2006/relationships/tags" Target="../tags/tag111.xml"/><Relationship Id="rId4" Type="http://schemas.openxmlformats.org/officeDocument/2006/relationships/tags" Target="../tags/tag110.xml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23.xml"/><Relationship Id="rId8" Type="http://schemas.openxmlformats.org/officeDocument/2006/relationships/tags" Target="../tags/tag122.xml"/><Relationship Id="rId7" Type="http://schemas.openxmlformats.org/officeDocument/2006/relationships/tags" Target="../tags/tag121.xml"/><Relationship Id="rId6" Type="http://schemas.openxmlformats.org/officeDocument/2006/relationships/tags" Target="../tags/tag120.xml"/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31.xml"/><Relationship Id="rId8" Type="http://schemas.openxmlformats.org/officeDocument/2006/relationships/tags" Target="../tags/tag130.xml"/><Relationship Id="rId7" Type="http://schemas.openxmlformats.org/officeDocument/2006/relationships/tags" Target="../tags/tag129.xml"/><Relationship Id="rId6" Type="http://schemas.openxmlformats.org/officeDocument/2006/relationships/tags" Target="../tags/tag128.xml"/><Relationship Id="rId5" Type="http://schemas.openxmlformats.org/officeDocument/2006/relationships/tags" Target="../tags/tag127.xml"/><Relationship Id="rId4" Type="http://schemas.openxmlformats.org/officeDocument/2006/relationships/tags" Target="../tags/tag126.xml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1" Type="http://schemas.openxmlformats.org/officeDocument/2006/relationships/tags" Target="../tags/tag133.xml"/><Relationship Id="rId10" Type="http://schemas.openxmlformats.org/officeDocument/2006/relationships/tags" Target="../tags/tag132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41.xml"/><Relationship Id="rId8" Type="http://schemas.openxmlformats.org/officeDocument/2006/relationships/tags" Target="../tags/tag140.xml"/><Relationship Id="rId7" Type="http://schemas.openxmlformats.org/officeDocument/2006/relationships/tags" Target="../tags/tag139.xml"/><Relationship Id="rId6" Type="http://schemas.openxmlformats.org/officeDocument/2006/relationships/tags" Target="../tags/tag138.xml"/><Relationship Id="rId5" Type="http://schemas.openxmlformats.org/officeDocument/2006/relationships/tags" Target="../tags/tag137.xml"/><Relationship Id="rId4" Type="http://schemas.openxmlformats.org/officeDocument/2006/relationships/tags" Target="../tags/tag136.xml"/><Relationship Id="rId3" Type="http://schemas.openxmlformats.org/officeDocument/2006/relationships/tags" Target="../tags/tag135.xml"/><Relationship Id="rId2" Type="http://schemas.openxmlformats.org/officeDocument/2006/relationships/tags" Target="../tags/tag134.xml"/><Relationship Id="rId13" Type="http://schemas.openxmlformats.org/officeDocument/2006/relationships/tags" Target="../tags/tag145.xml"/><Relationship Id="rId12" Type="http://schemas.openxmlformats.org/officeDocument/2006/relationships/tags" Target="../tags/tag144.xml"/><Relationship Id="rId11" Type="http://schemas.openxmlformats.org/officeDocument/2006/relationships/tags" Target="../tags/tag143.xml"/><Relationship Id="rId10" Type="http://schemas.openxmlformats.org/officeDocument/2006/relationships/tags" Target="../tags/tag142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: 形状 16"/>
          <p:cNvSpPr/>
          <p:nvPr>
            <p:custDataLst>
              <p:tags r:id="rId2"/>
            </p:custDataLst>
          </p:nvPr>
        </p:nvSpPr>
        <p:spPr>
          <a:xfrm rot="20096407">
            <a:off x="1991458" y="4558282"/>
            <a:ext cx="10797331" cy="407869"/>
          </a:xfrm>
          <a:custGeom>
            <a:avLst/>
            <a:gdLst>
              <a:gd name="connsiteX0" fmla="*/ 10797331 w 10797331"/>
              <a:gd name="connsiteY0" fmla="*/ 0 h 407869"/>
              <a:gd name="connsiteX1" fmla="*/ 10768725 w 10797331"/>
              <a:gd name="connsiteY1" fmla="*/ 49370 h 407869"/>
              <a:gd name="connsiteX2" fmla="*/ 7791272 w 10797331"/>
              <a:gd name="connsiteY2" fmla="*/ 49370 h 407869"/>
              <a:gd name="connsiteX3" fmla="*/ 7583976 w 10797331"/>
              <a:gd name="connsiteY3" fmla="*/ 156716 h 407869"/>
              <a:gd name="connsiteX4" fmla="*/ 7369408 w 10797331"/>
              <a:gd name="connsiteY4" fmla="*/ 322541 h 407869"/>
              <a:gd name="connsiteX5" fmla="*/ 7296546 w 10797331"/>
              <a:gd name="connsiteY5" fmla="*/ 407869 h 407869"/>
              <a:gd name="connsiteX6" fmla="*/ 872294 w 10797331"/>
              <a:gd name="connsiteY6" fmla="*/ 407869 h 407869"/>
              <a:gd name="connsiteX7" fmla="*/ 0 w 10797331"/>
              <a:gd name="connsiteY7" fmla="*/ 1 h 407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97331" h="407869">
                <a:moveTo>
                  <a:pt x="10797331" y="0"/>
                </a:moveTo>
                <a:lnTo>
                  <a:pt x="10768725" y="49370"/>
                </a:lnTo>
                <a:lnTo>
                  <a:pt x="7791272" y="49370"/>
                </a:lnTo>
                <a:lnTo>
                  <a:pt x="7583976" y="156716"/>
                </a:lnTo>
                <a:cubicBezTo>
                  <a:pt x="7506140" y="206014"/>
                  <a:pt x="7434144" y="261405"/>
                  <a:pt x="7369408" y="322541"/>
                </a:cubicBezTo>
                <a:lnTo>
                  <a:pt x="7296546" y="407869"/>
                </a:lnTo>
                <a:lnTo>
                  <a:pt x="872294" y="407869"/>
                </a:lnTo>
                <a:lnTo>
                  <a:pt x="0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/>
          <p:cNvSpPr/>
          <p:nvPr>
            <p:custDataLst>
              <p:tags r:id="rId3"/>
            </p:custDataLst>
          </p:nvPr>
        </p:nvSpPr>
        <p:spPr>
          <a:xfrm rot="9393631">
            <a:off x="-521384" y="1732565"/>
            <a:ext cx="10673913" cy="407171"/>
          </a:xfrm>
          <a:custGeom>
            <a:avLst/>
            <a:gdLst>
              <a:gd name="connsiteX0" fmla="*/ 0 w 10673913"/>
              <a:gd name="connsiteY0" fmla="*/ 1 h 407171"/>
              <a:gd name="connsiteX1" fmla="*/ 10673913 w 10673913"/>
              <a:gd name="connsiteY1" fmla="*/ 0 h 407171"/>
              <a:gd name="connsiteX2" fmla="*/ 10652544 w 10673913"/>
              <a:gd name="connsiteY2" fmla="*/ 49286 h 407171"/>
              <a:gd name="connsiteX3" fmla="*/ 7466400 w 10673913"/>
              <a:gd name="connsiteY3" fmla="*/ 49286 h 407171"/>
              <a:gd name="connsiteX4" fmla="*/ 7285887 w 10673913"/>
              <a:gd name="connsiteY4" fmla="*/ 156448 h 407171"/>
              <a:gd name="connsiteX5" fmla="*/ 7099040 w 10673913"/>
              <a:gd name="connsiteY5" fmla="*/ 321988 h 407171"/>
              <a:gd name="connsiteX6" fmla="*/ 7035594 w 10673913"/>
              <a:gd name="connsiteY6" fmla="*/ 407171 h 407171"/>
              <a:gd name="connsiteX7" fmla="*/ 939139 w 10673913"/>
              <a:gd name="connsiteY7" fmla="*/ 407171 h 407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73913" h="407171">
                <a:moveTo>
                  <a:pt x="0" y="1"/>
                </a:moveTo>
                <a:lnTo>
                  <a:pt x="10673913" y="0"/>
                </a:lnTo>
                <a:lnTo>
                  <a:pt x="10652544" y="49286"/>
                </a:lnTo>
                <a:lnTo>
                  <a:pt x="7466400" y="49286"/>
                </a:lnTo>
                <a:lnTo>
                  <a:pt x="7285887" y="156448"/>
                </a:lnTo>
                <a:cubicBezTo>
                  <a:pt x="7218107" y="205661"/>
                  <a:pt x="7155414" y="260957"/>
                  <a:pt x="7099040" y="321988"/>
                </a:cubicBezTo>
                <a:lnTo>
                  <a:pt x="7035594" y="407171"/>
                </a:lnTo>
                <a:lnTo>
                  <a:pt x="939139" y="4071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Freeform 60"/>
          <p:cNvSpPr/>
          <p:nvPr>
            <p:custDataLst>
              <p:tags r:id="rId4"/>
            </p:custDataLst>
          </p:nvPr>
        </p:nvSpPr>
        <p:spPr bwMode="auto">
          <a:xfrm rot="16200000">
            <a:off x="10897708" y="5555360"/>
            <a:ext cx="791131" cy="1797457"/>
          </a:xfrm>
          <a:custGeom>
            <a:avLst/>
            <a:gdLst>
              <a:gd name="T0" fmla="*/ 0 w 1993"/>
              <a:gd name="T1" fmla="*/ 0 h 3650"/>
              <a:gd name="T2" fmla="*/ 0 w 1993"/>
              <a:gd name="T3" fmla="*/ 2389187 h 3650"/>
              <a:gd name="T4" fmla="*/ 1304573 w 1993"/>
              <a:gd name="T5" fmla="*/ 0 h 3650"/>
              <a:gd name="T6" fmla="*/ 0 w 1993"/>
              <a:gd name="T7" fmla="*/ 0 h 36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93" h="3650">
                <a:moveTo>
                  <a:pt x="0" y="0"/>
                </a:moveTo>
                <a:lnTo>
                  <a:pt x="0" y="3650"/>
                </a:lnTo>
                <a:lnTo>
                  <a:pt x="199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20000"/>
              <a:lumOff val="80000"/>
              <a:alpha val="14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任意多边形: 形状 9"/>
          <p:cNvSpPr/>
          <p:nvPr>
            <p:custDataLst>
              <p:tags r:id="rId5"/>
            </p:custDataLst>
          </p:nvPr>
        </p:nvSpPr>
        <p:spPr bwMode="auto">
          <a:xfrm rot="16200000">
            <a:off x="10694421" y="4954998"/>
            <a:ext cx="1384561" cy="1610598"/>
          </a:xfrm>
          <a:custGeom>
            <a:avLst/>
            <a:gdLst>
              <a:gd name="connsiteX0" fmla="*/ 1384561 w 1384561"/>
              <a:gd name="connsiteY0" fmla="*/ 1438008 h 1610598"/>
              <a:gd name="connsiteX1" fmla="*/ 977219 w 1384561"/>
              <a:gd name="connsiteY1" fmla="*/ 1610598 h 1610598"/>
              <a:gd name="connsiteX2" fmla="*/ 0 w 1384561"/>
              <a:gd name="connsiteY2" fmla="*/ 1610598 h 1610598"/>
              <a:gd name="connsiteX3" fmla="*/ 130095 w 1384561"/>
              <a:gd name="connsiteY3" fmla="*/ 1322769 h 1610598"/>
              <a:gd name="connsiteX4" fmla="*/ 649656 w 1384561"/>
              <a:gd name="connsiteY4" fmla="*/ 1135418 h 1610598"/>
              <a:gd name="connsiteX5" fmla="*/ 393863 w 1384561"/>
              <a:gd name="connsiteY5" fmla="*/ 697794 h 1610598"/>
              <a:gd name="connsiteX6" fmla="*/ 707765 w 1384561"/>
              <a:gd name="connsiteY6" fmla="*/ 0 h 1610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84561" h="1610598">
                <a:moveTo>
                  <a:pt x="1384561" y="1438008"/>
                </a:moveTo>
                <a:lnTo>
                  <a:pt x="977219" y="1610598"/>
                </a:lnTo>
                <a:lnTo>
                  <a:pt x="0" y="1610598"/>
                </a:lnTo>
                <a:lnTo>
                  <a:pt x="130095" y="1322769"/>
                </a:lnTo>
                <a:lnTo>
                  <a:pt x="649656" y="1135418"/>
                </a:lnTo>
                <a:lnTo>
                  <a:pt x="393863" y="697794"/>
                </a:lnTo>
                <a:lnTo>
                  <a:pt x="707765" y="0"/>
                </a:lnTo>
                <a:close/>
              </a:path>
            </a:pathLst>
          </a:custGeom>
          <a:solidFill>
            <a:schemeClr val="bg2">
              <a:lumMod val="20000"/>
              <a:lumOff val="80000"/>
              <a:alpha val="14000"/>
            </a:schemeClr>
          </a:solidFill>
          <a:ln>
            <a:noFill/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任意多边形: 形状 10"/>
          <p:cNvSpPr/>
          <p:nvPr>
            <p:custDataLst>
              <p:tags r:id="rId6"/>
            </p:custDataLst>
          </p:nvPr>
        </p:nvSpPr>
        <p:spPr bwMode="auto">
          <a:xfrm rot="5608145">
            <a:off x="276544" y="-371533"/>
            <a:ext cx="1104282" cy="1714754"/>
          </a:xfrm>
          <a:custGeom>
            <a:avLst/>
            <a:gdLst>
              <a:gd name="connsiteX0" fmla="*/ 0 w 1104282"/>
              <a:gd name="connsiteY0" fmla="*/ 0 h 1714754"/>
              <a:gd name="connsiteX1" fmla="*/ 1104282 w 1104282"/>
              <a:gd name="connsiteY1" fmla="*/ 0 h 1714754"/>
              <a:gd name="connsiteX2" fmla="*/ 487110 w 1104282"/>
              <a:gd name="connsiteY2" fmla="*/ 1691526 h 1714754"/>
              <a:gd name="connsiteX3" fmla="*/ 103950 w 1104282"/>
              <a:gd name="connsiteY3" fmla="*/ 1714754 h 1714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4282" h="1714754">
                <a:moveTo>
                  <a:pt x="0" y="0"/>
                </a:moveTo>
                <a:lnTo>
                  <a:pt x="1104282" y="0"/>
                </a:lnTo>
                <a:lnTo>
                  <a:pt x="487110" y="1691526"/>
                </a:lnTo>
                <a:lnTo>
                  <a:pt x="103950" y="1714754"/>
                </a:lnTo>
                <a:close/>
              </a:path>
            </a:pathLst>
          </a:custGeom>
          <a:solidFill>
            <a:schemeClr val="bg2">
              <a:lumMod val="20000"/>
              <a:lumOff val="80000"/>
              <a:alpha val="14000"/>
            </a:schemeClr>
          </a:solidFill>
          <a:ln>
            <a:noFill/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任意多边形: 形状 11"/>
          <p:cNvSpPr/>
          <p:nvPr>
            <p:custDataLst>
              <p:tags r:id="rId7"/>
            </p:custDataLst>
          </p:nvPr>
        </p:nvSpPr>
        <p:spPr bwMode="auto">
          <a:xfrm rot="5608145">
            <a:off x="215709" y="628747"/>
            <a:ext cx="1360921" cy="1881608"/>
          </a:xfrm>
          <a:custGeom>
            <a:avLst/>
            <a:gdLst>
              <a:gd name="connsiteX0" fmla="*/ 0 w 1360921"/>
              <a:gd name="connsiteY0" fmla="*/ 1881608 h 1881608"/>
              <a:gd name="connsiteX1" fmla="*/ 107746 w 1360921"/>
              <a:gd name="connsiteY1" fmla="*/ 1594042 h 1881608"/>
              <a:gd name="connsiteX2" fmla="*/ 626772 w 1360921"/>
              <a:gd name="connsiteY2" fmla="*/ 1368269 h 1881608"/>
              <a:gd name="connsiteX3" fmla="*/ 371243 w 1360921"/>
              <a:gd name="connsiteY3" fmla="*/ 840897 h 1881608"/>
              <a:gd name="connsiteX4" fmla="*/ 684821 w 1360921"/>
              <a:gd name="connsiteY4" fmla="*/ 0 h 1881608"/>
              <a:gd name="connsiteX5" fmla="*/ 1360921 w 1360921"/>
              <a:gd name="connsiteY5" fmla="*/ 1732913 h 1881608"/>
              <a:gd name="connsiteX6" fmla="*/ 1213985 w 1360921"/>
              <a:gd name="connsiteY6" fmla="*/ 1808015 h 1881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60921" h="1881608">
                <a:moveTo>
                  <a:pt x="0" y="1881608"/>
                </a:moveTo>
                <a:lnTo>
                  <a:pt x="107746" y="1594042"/>
                </a:lnTo>
                <a:lnTo>
                  <a:pt x="626772" y="1368269"/>
                </a:lnTo>
                <a:lnTo>
                  <a:pt x="371243" y="840897"/>
                </a:lnTo>
                <a:lnTo>
                  <a:pt x="684821" y="0"/>
                </a:lnTo>
                <a:lnTo>
                  <a:pt x="1360921" y="1732913"/>
                </a:lnTo>
                <a:lnTo>
                  <a:pt x="1213985" y="1808015"/>
                </a:lnTo>
                <a:close/>
              </a:path>
            </a:pathLst>
          </a:custGeom>
          <a:solidFill>
            <a:schemeClr val="bg2">
              <a:lumMod val="20000"/>
              <a:lumOff val="80000"/>
              <a:alpha val="14000"/>
            </a:schemeClr>
          </a:solidFill>
          <a:ln>
            <a:noFill/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 rot="20112519">
            <a:off x="3245293" y="2186538"/>
            <a:ext cx="5571571" cy="2300736"/>
          </a:xfrm>
          <a:prstGeom prst="rect">
            <a:avLst/>
          </a:prstGeom>
        </p:spPr>
      </p:pic>
      <p:sp>
        <p:nvSpPr>
          <p:cNvPr id="14" name="等腰三角形 13"/>
          <p:cNvSpPr/>
          <p:nvPr>
            <p:custDataLst>
              <p:tags r:id="rId10"/>
            </p:custDataLst>
          </p:nvPr>
        </p:nvSpPr>
        <p:spPr>
          <a:xfrm rot="12480991">
            <a:off x="11268" y="835677"/>
            <a:ext cx="906141" cy="114536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>
            <p:custDataLst>
              <p:tags r:id="rId11"/>
            </p:custDataLst>
          </p:nvPr>
        </p:nvSpPr>
        <p:spPr>
          <a:xfrm rot="1687040">
            <a:off x="11379570" y="5224997"/>
            <a:ext cx="819190" cy="114536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2"/>
            </p:custDataLst>
          </p:nvPr>
        </p:nvSpPr>
        <p:spPr>
          <a:xfrm rot="20202127">
            <a:off x="8206" y="2865729"/>
            <a:ext cx="3157901" cy="609398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3"/>
            </p:custDataLst>
          </p:nvPr>
        </p:nvSpPr>
        <p:spPr>
          <a:xfrm rot="20090471">
            <a:off x="9129746" y="3082739"/>
            <a:ext cx="3059555" cy="609398"/>
          </a:xfrm>
        </p:spPr>
        <p:txBody>
          <a:bodyPr>
            <a:normAutofit/>
          </a:bodyPr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编辑副标题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BB3093D1-72EE-42CA-9E76-E99F9AD4F1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BCEC3AD0-02A8-477C-AFB1-6AA423470A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B3093D1-72EE-42CA-9E76-E99F9AD4F1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BCEC3AD0-02A8-477C-AFB1-6AA423470A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0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967485" y="2973058"/>
            <a:ext cx="4716515" cy="805874"/>
          </a:xfrm>
          <a:prstGeom prst="rect">
            <a:avLst/>
          </a:prstGeom>
          <a:gradFill>
            <a:gsLst>
              <a:gs pos="100000">
                <a:schemeClr val="accent1">
                  <a:lumMod val="50000"/>
                </a:schemeClr>
              </a:gs>
              <a:gs pos="79000">
                <a:schemeClr val="accent1">
                  <a:lumMod val="60000"/>
                  <a:lumOff val="40000"/>
                </a:schemeClr>
              </a:gs>
              <a:gs pos="33000">
                <a:schemeClr val="accent1"/>
              </a:gs>
              <a:gs pos="59000">
                <a:schemeClr val="accent1">
                  <a:lumMod val="40000"/>
                  <a:lumOff val="6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任意多边形 30"/>
          <p:cNvSpPr/>
          <p:nvPr>
            <p:custDataLst>
              <p:tags r:id="rId3"/>
            </p:custDataLst>
          </p:nvPr>
        </p:nvSpPr>
        <p:spPr>
          <a:xfrm rot="21177815">
            <a:off x="1631511" y="2913873"/>
            <a:ext cx="3205142" cy="3788873"/>
          </a:xfrm>
          <a:custGeom>
            <a:avLst/>
            <a:gdLst>
              <a:gd name="connsiteX0" fmla="*/ 1989438 w 1989438"/>
              <a:gd name="connsiteY0" fmla="*/ 0 h 2866768"/>
              <a:gd name="connsiteX1" fmla="*/ 0 w 1989438"/>
              <a:gd name="connsiteY1" fmla="*/ 2866768 h 2866768"/>
              <a:gd name="connsiteX2" fmla="*/ 1495168 w 1989438"/>
              <a:gd name="connsiteY2" fmla="*/ 0 h 2866768"/>
              <a:gd name="connsiteX3" fmla="*/ 1989438 w 1989438"/>
              <a:gd name="connsiteY3" fmla="*/ 0 h 2866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9438" h="2866768">
                <a:moveTo>
                  <a:pt x="1989438" y="0"/>
                </a:moveTo>
                <a:lnTo>
                  <a:pt x="0" y="2866768"/>
                </a:lnTo>
                <a:lnTo>
                  <a:pt x="1495168" y="0"/>
                </a:lnTo>
                <a:lnTo>
                  <a:pt x="198943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/>
          <p:cNvSpPr/>
          <p:nvPr>
            <p:custDataLst>
              <p:tags r:id="rId4"/>
            </p:custDataLst>
          </p:nvPr>
        </p:nvSpPr>
        <p:spPr>
          <a:xfrm>
            <a:off x="0" y="186596"/>
            <a:ext cx="3979330" cy="6671405"/>
          </a:xfrm>
          <a:custGeom>
            <a:avLst/>
            <a:gdLst>
              <a:gd name="connsiteX0" fmla="*/ 3979330 w 3979330"/>
              <a:gd name="connsiteY0" fmla="*/ 0 h 6671405"/>
              <a:gd name="connsiteX1" fmla="*/ 3739501 w 3979330"/>
              <a:gd name="connsiteY1" fmla="*/ 2920713 h 6671405"/>
              <a:gd name="connsiteX2" fmla="*/ 1888643 w 3979330"/>
              <a:gd name="connsiteY2" fmla="*/ 6671405 h 6671405"/>
              <a:gd name="connsiteX3" fmla="*/ 0 w 3979330"/>
              <a:gd name="connsiteY3" fmla="*/ 6671405 h 6671405"/>
              <a:gd name="connsiteX4" fmla="*/ 0 w 3979330"/>
              <a:gd name="connsiteY4" fmla="*/ 4898616 h 6671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79330" h="6671405">
                <a:moveTo>
                  <a:pt x="3979330" y="0"/>
                </a:moveTo>
                <a:lnTo>
                  <a:pt x="3739501" y="2920713"/>
                </a:lnTo>
                <a:lnTo>
                  <a:pt x="1888643" y="6671405"/>
                </a:lnTo>
                <a:lnTo>
                  <a:pt x="0" y="6671405"/>
                </a:lnTo>
                <a:lnTo>
                  <a:pt x="0" y="4898616"/>
                </a:lnTo>
                <a:close/>
              </a:path>
            </a:pathLst>
          </a:custGeom>
          <a:solidFill>
            <a:schemeClr val="accent2">
              <a:alpha val="14000"/>
            </a:schemeClr>
          </a:solidFill>
          <a:ln>
            <a:noFill/>
          </a:ln>
        </p:spPr>
        <p:txBody>
          <a:bodyPr wrap="square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967485" y="2920893"/>
            <a:ext cx="4716515" cy="904863"/>
          </a:xfrm>
        </p:spPr>
        <p:txBody>
          <a:bodyPr anchor="ctr" anchorCtr="0">
            <a:normAutofit/>
          </a:bodyPr>
          <a:lstStyle>
            <a:lvl1pPr algn="ctr">
              <a:defRPr sz="4000" b="1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3164113" y="4392480"/>
            <a:ext cx="6618516" cy="1865126"/>
          </a:xfrm>
        </p:spPr>
        <p:txBody>
          <a:bodyPr wrap="square" anchor="ctr" anchorCtr="0">
            <a:normAutofit/>
          </a:bodyPr>
          <a:lstStyle>
            <a:lvl1pPr marL="0" indent="0" algn="ctr">
              <a:buNone/>
              <a:defRPr sz="9600" b="1">
                <a:solidFill>
                  <a:schemeClr val="bg1">
                    <a:alpha val="24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BB3093D1-72EE-42CA-9E76-E99F9AD4F1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BCEC3AD0-02A8-477C-AFB1-6AA423470A8B}" type="slidenum">
              <a:rPr lang="zh-CN" altLang="en-US" smtClean="0"/>
            </a:fld>
            <a:endParaRPr lang="zh-CN" altLang="en-US"/>
          </a:p>
        </p:txBody>
      </p:sp>
      <p:cxnSp>
        <p:nvCxnSpPr>
          <p:cNvPr id="11" name="直接连接符 10"/>
          <p:cNvCxnSpPr/>
          <p:nvPr>
            <p:custDataLst>
              <p:tags r:id="rId10"/>
            </p:custDataLst>
          </p:nvPr>
        </p:nvCxnSpPr>
        <p:spPr>
          <a:xfrm flipV="1">
            <a:off x="5734501" y="3378937"/>
            <a:ext cx="1145951" cy="4389"/>
          </a:xfrm>
          <a:prstGeom prst="line">
            <a:avLst/>
          </a:prstGeom>
          <a:ln>
            <a:solidFill>
              <a:schemeClr val="bg2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11"/>
            </p:custDataLst>
          </p:nvPr>
        </p:nvCxnSpPr>
        <p:spPr>
          <a:xfrm flipH="1">
            <a:off x="4875967" y="3385728"/>
            <a:ext cx="858537" cy="1389472"/>
          </a:xfrm>
          <a:prstGeom prst="line">
            <a:avLst/>
          </a:prstGeom>
          <a:ln>
            <a:solidFill>
              <a:schemeClr val="bg2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8" grpId="0" bldLvl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BB3093D1-72EE-42CA-9E76-E99F9AD4F1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BCEC3AD0-02A8-477C-AFB1-6AA423470A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292553"/>
            <a:ext cx="10515600" cy="1325563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BB3093D1-72EE-42CA-9E76-E99F9AD4F1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BCEC3AD0-02A8-477C-AFB1-6AA423470A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BB3093D1-72EE-42CA-9E76-E99F9AD4F1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BCEC3AD0-02A8-477C-AFB1-6AA423470A8B}" type="slidenum">
              <a:rPr lang="zh-CN" altLang="en-US" smtClean="0"/>
            </a:fld>
            <a:endParaRPr lang="zh-CN" altLang="en-US"/>
          </a:p>
        </p:txBody>
      </p:sp>
      <p:sp>
        <p:nvSpPr>
          <p:cNvPr id="15" name="标题 14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BB3093D1-72EE-42CA-9E76-E99F9AD4F1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BCEC3AD0-02A8-477C-AFB1-6AA423470A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9743382" y="1"/>
            <a:ext cx="2448619" cy="1103086"/>
            <a:chOff x="8167688" y="0"/>
            <a:chExt cx="4024313" cy="1812925"/>
          </a:xfrm>
        </p:grpSpPr>
        <p:sp>
          <p:nvSpPr>
            <p:cNvPr id="9" name="任意多边形: 形状 8"/>
            <p:cNvSpPr/>
            <p:nvPr>
              <p:custDataLst>
                <p:tags r:id="rId3"/>
              </p:custDataLst>
            </p:nvPr>
          </p:nvSpPr>
          <p:spPr>
            <a:xfrm>
              <a:off x="10544176" y="650875"/>
              <a:ext cx="1647825" cy="1162050"/>
            </a:xfrm>
            <a:custGeom>
              <a:avLst/>
              <a:gdLst>
                <a:gd name="connsiteX0" fmla="*/ 0 w 1647825"/>
                <a:gd name="connsiteY0" fmla="*/ 0 h 1162050"/>
                <a:gd name="connsiteX1" fmla="*/ 1647825 w 1647825"/>
                <a:gd name="connsiteY1" fmla="*/ 411956 h 1162050"/>
                <a:gd name="connsiteX2" fmla="*/ 1647825 w 1647825"/>
                <a:gd name="connsiteY2" fmla="*/ 1062264 h 1162050"/>
                <a:gd name="connsiteX3" fmla="*/ 1123950 w 1647825"/>
                <a:gd name="connsiteY3" fmla="*/ 1162050 h 116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7825" h="1162050">
                  <a:moveTo>
                    <a:pt x="0" y="0"/>
                  </a:moveTo>
                  <a:lnTo>
                    <a:pt x="1647825" y="411956"/>
                  </a:lnTo>
                  <a:lnTo>
                    <a:pt x="1647825" y="1062264"/>
                  </a:lnTo>
                  <a:lnTo>
                    <a:pt x="1123950" y="11620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直角三角形 9"/>
            <p:cNvSpPr/>
            <p:nvPr>
              <p:custDataLst>
                <p:tags r:id="rId4"/>
              </p:custDataLst>
            </p:nvPr>
          </p:nvSpPr>
          <p:spPr>
            <a:xfrm flipH="1" flipV="1">
              <a:off x="8167688" y="0"/>
              <a:ext cx="4017417" cy="1116013"/>
            </a:xfrm>
            <a:prstGeom prst="rtTriangle">
              <a:avLst/>
            </a:prstGeom>
            <a:solidFill>
              <a:schemeClr val="accent2">
                <a:alpha val="14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839787" y="457200"/>
            <a:ext cx="4165200" cy="1600200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  <p:custDataLst>
              <p:tags r:id="rId6"/>
            </p:custDataLst>
          </p:nvPr>
        </p:nvSpPr>
        <p:spPr>
          <a:xfrm>
            <a:off x="5184000" y="457200"/>
            <a:ext cx="61704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7"/>
            </p:custDataLst>
          </p:nvPr>
        </p:nvSpPr>
        <p:spPr>
          <a:xfrm>
            <a:off x="839787" y="20574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2"/>
            </p:custDataLst>
          </p:nvPr>
        </p:nvGrpSpPr>
        <p:grpSpPr>
          <a:xfrm>
            <a:off x="9743382" y="1"/>
            <a:ext cx="2448619" cy="1103086"/>
            <a:chOff x="8167688" y="0"/>
            <a:chExt cx="4024313" cy="1812925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>
              <a:off x="10544176" y="650875"/>
              <a:ext cx="1647825" cy="1162050"/>
            </a:xfrm>
            <a:custGeom>
              <a:avLst/>
              <a:gdLst>
                <a:gd name="connsiteX0" fmla="*/ 0 w 1647825"/>
                <a:gd name="connsiteY0" fmla="*/ 0 h 1162050"/>
                <a:gd name="connsiteX1" fmla="*/ 1647825 w 1647825"/>
                <a:gd name="connsiteY1" fmla="*/ 411956 h 1162050"/>
                <a:gd name="connsiteX2" fmla="*/ 1647825 w 1647825"/>
                <a:gd name="connsiteY2" fmla="*/ 1062264 h 1162050"/>
                <a:gd name="connsiteX3" fmla="*/ 1123950 w 1647825"/>
                <a:gd name="connsiteY3" fmla="*/ 1162050 h 116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7825" h="1162050">
                  <a:moveTo>
                    <a:pt x="0" y="0"/>
                  </a:moveTo>
                  <a:lnTo>
                    <a:pt x="1647825" y="411956"/>
                  </a:lnTo>
                  <a:lnTo>
                    <a:pt x="1647825" y="1062264"/>
                  </a:lnTo>
                  <a:lnTo>
                    <a:pt x="1123950" y="11620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直角三角形 8"/>
            <p:cNvSpPr/>
            <p:nvPr>
              <p:custDataLst>
                <p:tags r:id="rId4"/>
              </p:custDataLst>
            </p:nvPr>
          </p:nvSpPr>
          <p:spPr>
            <a:xfrm flipH="1" flipV="1">
              <a:off x="8167688" y="0"/>
              <a:ext cx="4017417" cy="1116013"/>
            </a:xfrm>
            <a:prstGeom prst="rtTriangle">
              <a:avLst/>
            </a:prstGeom>
            <a:solidFill>
              <a:schemeClr val="accent2">
                <a:alpha val="14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5"/>
            </p:custDataLst>
          </p:nvPr>
        </p:nvSpPr>
        <p:spPr>
          <a:xfrm>
            <a:off x="10319656" y="365125"/>
            <a:ext cx="1034143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6"/>
            </p:custDataLst>
          </p:nvPr>
        </p:nvSpPr>
        <p:spPr>
          <a:xfrm>
            <a:off x="838199" y="365125"/>
            <a:ext cx="9365343" cy="5811838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BB3093D1-72EE-42CA-9E76-E99F9AD4F1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BCEC3AD0-02A8-477C-AFB1-6AA423470A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2"/>
            </p:custDataLst>
          </p:nvPr>
        </p:nvGrpSpPr>
        <p:grpSpPr>
          <a:xfrm>
            <a:off x="9743382" y="1"/>
            <a:ext cx="2448619" cy="1103086"/>
            <a:chOff x="8167688" y="0"/>
            <a:chExt cx="4024313" cy="1812925"/>
          </a:xfrm>
        </p:grpSpPr>
        <p:sp>
          <p:nvSpPr>
            <p:cNvPr id="6" name="任意多边形: 形状 5"/>
            <p:cNvSpPr/>
            <p:nvPr>
              <p:custDataLst>
                <p:tags r:id="rId3"/>
              </p:custDataLst>
            </p:nvPr>
          </p:nvSpPr>
          <p:spPr>
            <a:xfrm>
              <a:off x="10544176" y="650875"/>
              <a:ext cx="1647825" cy="1162050"/>
            </a:xfrm>
            <a:custGeom>
              <a:avLst/>
              <a:gdLst>
                <a:gd name="connsiteX0" fmla="*/ 0 w 1647825"/>
                <a:gd name="connsiteY0" fmla="*/ 0 h 1162050"/>
                <a:gd name="connsiteX1" fmla="*/ 1647825 w 1647825"/>
                <a:gd name="connsiteY1" fmla="*/ 411956 h 1162050"/>
                <a:gd name="connsiteX2" fmla="*/ 1647825 w 1647825"/>
                <a:gd name="connsiteY2" fmla="*/ 1062264 h 1162050"/>
                <a:gd name="connsiteX3" fmla="*/ 1123950 w 1647825"/>
                <a:gd name="connsiteY3" fmla="*/ 1162050 h 116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7825" h="1162050">
                  <a:moveTo>
                    <a:pt x="0" y="0"/>
                  </a:moveTo>
                  <a:lnTo>
                    <a:pt x="1647825" y="411956"/>
                  </a:lnTo>
                  <a:lnTo>
                    <a:pt x="1647825" y="1062264"/>
                  </a:lnTo>
                  <a:lnTo>
                    <a:pt x="1123950" y="11620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直角三角形 7"/>
            <p:cNvSpPr/>
            <p:nvPr>
              <p:custDataLst>
                <p:tags r:id="rId4"/>
              </p:custDataLst>
            </p:nvPr>
          </p:nvSpPr>
          <p:spPr>
            <a:xfrm flipH="1" flipV="1">
              <a:off x="8167688" y="0"/>
              <a:ext cx="4017417" cy="1116013"/>
            </a:xfrm>
            <a:prstGeom prst="rtTriangle">
              <a:avLst/>
            </a:prstGeom>
            <a:solidFill>
              <a:schemeClr val="accent2">
                <a:alpha val="14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/>
          <p:cNvSpPr/>
          <p:nvPr>
            <p:custDataLst>
              <p:tags r:id="rId2"/>
            </p:custDataLst>
          </p:nvPr>
        </p:nvSpPr>
        <p:spPr>
          <a:xfrm rot="20096407">
            <a:off x="1991458" y="4558282"/>
            <a:ext cx="10797331" cy="407869"/>
          </a:xfrm>
          <a:custGeom>
            <a:avLst/>
            <a:gdLst>
              <a:gd name="connsiteX0" fmla="*/ 10797331 w 10797331"/>
              <a:gd name="connsiteY0" fmla="*/ 0 h 407869"/>
              <a:gd name="connsiteX1" fmla="*/ 10768725 w 10797331"/>
              <a:gd name="connsiteY1" fmla="*/ 49370 h 407869"/>
              <a:gd name="connsiteX2" fmla="*/ 7791272 w 10797331"/>
              <a:gd name="connsiteY2" fmla="*/ 49370 h 407869"/>
              <a:gd name="connsiteX3" fmla="*/ 7583976 w 10797331"/>
              <a:gd name="connsiteY3" fmla="*/ 156716 h 407869"/>
              <a:gd name="connsiteX4" fmla="*/ 7369408 w 10797331"/>
              <a:gd name="connsiteY4" fmla="*/ 322541 h 407869"/>
              <a:gd name="connsiteX5" fmla="*/ 7296546 w 10797331"/>
              <a:gd name="connsiteY5" fmla="*/ 407869 h 407869"/>
              <a:gd name="connsiteX6" fmla="*/ 872294 w 10797331"/>
              <a:gd name="connsiteY6" fmla="*/ 407869 h 407869"/>
              <a:gd name="connsiteX7" fmla="*/ 0 w 10797331"/>
              <a:gd name="connsiteY7" fmla="*/ 1 h 407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97331" h="407869">
                <a:moveTo>
                  <a:pt x="10797331" y="0"/>
                </a:moveTo>
                <a:lnTo>
                  <a:pt x="10768725" y="49370"/>
                </a:lnTo>
                <a:lnTo>
                  <a:pt x="7791272" y="49370"/>
                </a:lnTo>
                <a:lnTo>
                  <a:pt x="7583976" y="156716"/>
                </a:lnTo>
                <a:cubicBezTo>
                  <a:pt x="7506140" y="206014"/>
                  <a:pt x="7434144" y="261405"/>
                  <a:pt x="7369408" y="322541"/>
                </a:cubicBezTo>
                <a:lnTo>
                  <a:pt x="7296546" y="407869"/>
                </a:lnTo>
                <a:lnTo>
                  <a:pt x="872294" y="407869"/>
                </a:lnTo>
                <a:lnTo>
                  <a:pt x="0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/>
          <p:cNvSpPr/>
          <p:nvPr>
            <p:custDataLst>
              <p:tags r:id="rId3"/>
            </p:custDataLst>
          </p:nvPr>
        </p:nvSpPr>
        <p:spPr>
          <a:xfrm rot="9393631">
            <a:off x="-521384" y="1732565"/>
            <a:ext cx="10673913" cy="407171"/>
          </a:xfrm>
          <a:custGeom>
            <a:avLst/>
            <a:gdLst>
              <a:gd name="connsiteX0" fmla="*/ 0 w 10673913"/>
              <a:gd name="connsiteY0" fmla="*/ 1 h 407171"/>
              <a:gd name="connsiteX1" fmla="*/ 10673913 w 10673913"/>
              <a:gd name="connsiteY1" fmla="*/ 0 h 407171"/>
              <a:gd name="connsiteX2" fmla="*/ 10652544 w 10673913"/>
              <a:gd name="connsiteY2" fmla="*/ 49286 h 407171"/>
              <a:gd name="connsiteX3" fmla="*/ 7466400 w 10673913"/>
              <a:gd name="connsiteY3" fmla="*/ 49286 h 407171"/>
              <a:gd name="connsiteX4" fmla="*/ 7285887 w 10673913"/>
              <a:gd name="connsiteY4" fmla="*/ 156448 h 407171"/>
              <a:gd name="connsiteX5" fmla="*/ 7099040 w 10673913"/>
              <a:gd name="connsiteY5" fmla="*/ 321988 h 407171"/>
              <a:gd name="connsiteX6" fmla="*/ 7035594 w 10673913"/>
              <a:gd name="connsiteY6" fmla="*/ 407171 h 407171"/>
              <a:gd name="connsiteX7" fmla="*/ 939139 w 10673913"/>
              <a:gd name="connsiteY7" fmla="*/ 407171 h 407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73913" h="407171">
                <a:moveTo>
                  <a:pt x="0" y="1"/>
                </a:moveTo>
                <a:lnTo>
                  <a:pt x="10673913" y="0"/>
                </a:lnTo>
                <a:lnTo>
                  <a:pt x="10652544" y="49286"/>
                </a:lnTo>
                <a:lnTo>
                  <a:pt x="7466400" y="49286"/>
                </a:lnTo>
                <a:lnTo>
                  <a:pt x="7285887" y="156448"/>
                </a:lnTo>
                <a:cubicBezTo>
                  <a:pt x="7218107" y="205661"/>
                  <a:pt x="7155414" y="260957"/>
                  <a:pt x="7099040" y="321988"/>
                </a:cubicBezTo>
                <a:lnTo>
                  <a:pt x="7035594" y="407171"/>
                </a:lnTo>
                <a:lnTo>
                  <a:pt x="939139" y="4071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/>
          <p:cNvSpPr/>
          <p:nvPr>
            <p:custDataLst>
              <p:tags r:id="rId4"/>
            </p:custDataLst>
          </p:nvPr>
        </p:nvSpPr>
        <p:spPr bwMode="auto">
          <a:xfrm rot="6409530">
            <a:off x="373726" y="-503103"/>
            <a:ext cx="1411271" cy="2498172"/>
          </a:xfrm>
          <a:custGeom>
            <a:avLst/>
            <a:gdLst>
              <a:gd name="connsiteX0" fmla="*/ 0 w 1411271"/>
              <a:gd name="connsiteY0" fmla="*/ 1492834 h 2498172"/>
              <a:gd name="connsiteX1" fmla="*/ 0 w 1411271"/>
              <a:gd name="connsiteY1" fmla="*/ 0 h 2498172"/>
              <a:gd name="connsiteX2" fmla="*/ 1411271 w 1411271"/>
              <a:gd name="connsiteY2" fmla="*/ 0 h 2498172"/>
              <a:gd name="connsiteX3" fmla="*/ 373250 w 1411271"/>
              <a:gd name="connsiteY3" fmla="*/ 2477236 h 2498172"/>
              <a:gd name="connsiteX4" fmla="*/ 304018 w 1411271"/>
              <a:gd name="connsiteY4" fmla="*/ 2498172 h 2498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1271" h="2498172">
                <a:moveTo>
                  <a:pt x="0" y="1492834"/>
                </a:moveTo>
                <a:lnTo>
                  <a:pt x="0" y="0"/>
                </a:lnTo>
                <a:lnTo>
                  <a:pt x="1411271" y="0"/>
                </a:lnTo>
                <a:lnTo>
                  <a:pt x="373250" y="2477236"/>
                </a:lnTo>
                <a:lnTo>
                  <a:pt x="304018" y="2498172"/>
                </a:lnTo>
                <a:close/>
              </a:path>
            </a:pathLst>
          </a:custGeom>
          <a:solidFill>
            <a:schemeClr val="bg1">
              <a:alpha val="14000"/>
            </a:schemeClr>
          </a:solidFill>
          <a:ln>
            <a:noFill/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任意多边形: 形状 8"/>
          <p:cNvSpPr/>
          <p:nvPr>
            <p:custDataLst>
              <p:tags r:id="rId5"/>
            </p:custDataLst>
          </p:nvPr>
        </p:nvSpPr>
        <p:spPr bwMode="auto">
          <a:xfrm rot="6409530">
            <a:off x="-19088" y="734042"/>
            <a:ext cx="1902036" cy="2523860"/>
          </a:xfrm>
          <a:custGeom>
            <a:avLst/>
            <a:gdLst>
              <a:gd name="connsiteX0" fmla="*/ 0 w 1902036"/>
              <a:gd name="connsiteY0" fmla="*/ 2523860 h 2523860"/>
              <a:gd name="connsiteX1" fmla="*/ 342988 w 1902036"/>
              <a:gd name="connsiteY1" fmla="*/ 1726775 h 2523860"/>
              <a:gd name="connsiteX2" fmla="*/ 988697 w 1902036"/>
              <a:gd name="connsiteY2" fmla="*/ 1482202 h 2523860"/>
              <a:gd name="connsiteX3" fmla="*/ 670799 w 1902036"/>
              <a:gd name="connsiteY3" fmla="*/ 910918 h 2523860"/>
              <a:gd name="connsiteX4" fmla="*/ 1060915 w 1902036"/>
              <a:gd name="connsiteY4" fmla="*/ 0 h 2523860"/>
              <a:gd name="connsiteX5" fmla="*/ 1902036 w 1902036"/>
              <a:gd name="connsiteY5" fmla="*/ 1877210 h 2523860"/>
              <a:gd name="connsiteX6" fmla="*/ 1401022 w 1902036"/>
              <a:gd name="connsiteY6" fmla="*/ 2100186 h 252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02036" h="2523860">
                <a:moveTo>
                  <a:pt x="0" y="2523860"/>
                </a:moveTo>
                <a:lnTo>
                  <a:pt x="342988" y="1726775"/>
                </a:lnTo>
                <a:lnTo>
                  <a:pt x="988697" y="1482202"/>
                </a:lnTo>
                <a:lnTo>
                  <a:pt x="670799" y="910918"/>
                </a:lnTo>
                <a:lnTo>
                  <a:pt x="1060915" y="0"/>
                </a:lnTo>
                <a:lnTo>
                  <a:pt x="1902036" y="1877210"/>
                </a:lnTo>
                <a:lnTo>
                  <a:pt x="1401022" y="2100186"/>
                </a:lnTo>
                <a:close/>
              </a:path>
            </a:pathLst>
          </a:custGeom>
          <a:solidFill>
            <a:schemeClr val="bg1">
              <a:alpha val="14000"/>
            </a:schemeClr>
          </a:solidFill>
          <a:ln>
            <a:noFill/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 rot="20200135">
            <a:off x="1774595" y="2220748"/>
            <a:ext cx="8752173" cy="2215991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90000"/>
              </a:lnSpc>
              <a:buNone/>
              <a:defRPr kumimoji="0" lang="zh-CN" altLang="en-US" sz="11500" b="1" i="0" u="none" strike="noStrike" kern="1200" cap="none" spc="0" normalizeH="0" baseline="0" noProof="1" dirty="0">
                <a:ln w="38100" cmpd="sng">
                  <a:solidFill>
                    <a:schemeClr val="tx2"/>
                  </a:solidFill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4" name="内容占位符 13"/>
          <p:cNvSpPr>
            <a:spLocks noGrp="1"/>
          </p:cNvSpPr>
          <p:nvPr>
            <p:ph sz="quarter" idx="13" hasCustomPrompt="1"/>
            <p:custDataLst>
              <p:tags r:id="rId10"/>
            </p:custDataLst>
          </p:nvPr>
        </p:nvSpPr>
        <p:spPr>
          <a:xfrm rot="20195639">
            <a:off x="11113" y="2868613"/>
            <a:ext cx="3178175" cy="609600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16" name="内容占位符 15"/>
          <p:cNvSpPr>
            <a:spLocks noGrp="1"/>
          </p:cNvSpPr>
          <p:nvPr>
            <p:ph sz="quarter" idx="14" hasCustomPrompt="1"/>
            <p:custDataLst>
              <p:tags r:id="rId11"/>
            </p:custDataLst>
          </p:nvPr>
        </p:nvSpPr>
        <p:spPr>
          <a:xfrm rot="20024516">
            <a:off x="9105900" y="3079750"/>
            <a:ext cx="3074988" cy="609600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800"/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 flipH="1">
            <a:off x="-521384" y="1732565"/>
            <a:ext cx="13310173" cy="3233586"/>
            <a:chOff x="-521384" y="1732565"/>
            <a:chExt cx="13310173" cy="3233586"/>
          </a:xfrm>
        </p:grpSpPr>
        <p:sp>
          <p:nvSpPr>
            <p:cNvPr id="7" name="任意多边形: 形状 6"/>
            <p:cNvSpPr/>
            <p:nvPr>
              <p:custDataLst>
                <p:tags r:id="rId3"/>
              </p:custDataLst>
            </p:nvPr>
          </p:nvSpPr>
          <p:spPr>
            <a:xfrm rot="20096407">
              <a:off x="1991458" y="4558282"/>
              <a:ext cx="10797331" cy="407869"/>
            </a:xfrm>
            <a:custGeom>
              <a:avLst/>
              <a:gdLst>
                <a:gd name="connsiteX0" fmla="*/ 10797331 w 10797331"/>
                <a:gd name="connsiteY0" fmla="*/ 0 h 407869"/>
                <a:gd name="connsiteX1" fmla="*/ 10768725 w 10797331"/>
                <a:gd name="connsiteY1" fmla="*/ 49370 h 407869"/>
                <a:gd name="connsiteX2" fmla="*/ 7791272 w 10797331"/>
                <a:gd name="connsiteY2" fmla="*/ 49370 h 407869"/>
                <a:gd name="connsiteX3" fmla="*/ 7583976 w 10797331"/>
                <a:gd name="connsiteY3" fmla="*/ 156716 h 407869"/>
                <a:gd name="connsiteX4" fmla="*/ 7369408 w 10797331"/>
                <a:gd name="connsiteY4" fmla="*/ 322541 h 407869"/>
                <a:gd name="connsiteX5" fmla="*/ 7296546 w 10797331"/>
                <a:gd name="connsiteY5" fmla="*/ 407869 h 407869"/>
                <a:gd name="connsiteX6" fmla="*/ 872294 w 10797331"/>
                <a:gd name="connsiteY6" fmla="*/ 407869 h 407869"/>
                <a:gd name="connsiteX7" fmla="*/ 0 w 10797331"/>
                <a:gd name="connsiteY7" fmla="*/ 1 h 407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97331" h="407869">
                  <a:moveTo>
                    <a:pt x="10797331" y="0"/>
                  </a:moveTo>
                  <a:lnTo>
                    <a:pt x="10768725" y="49370"/>
                  </a:lnTo>
                  <a:lnTo>
                    <a:pt x="7791272" y="49370"/>
                  </a:lnTo>
                  <a:lnTo>
                    <a:pt x="7583976" y="156716"/>
                  </a:lnTo>
                  <a:cubicBezTo>
                    <a:pt x="7506140" y="206014"/>
                    <a:pt x="7434144" y="261405"/>
                    <a:pt x="7369408" y="322541"/>
                  </a:cubicBezTo>
                  <a:lnTo>
                    <a:pt x="7296546" y="407869"/>
                  </a:lnTo>
                  <a:lnTo>
                    <a:pt x="872294" y="4078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/>
            <p:cNvSpPr/>
            <p:nvPr>
              <p:custDataLst>
                <p:tags r:id="rId4"/>
              </p:custDataLst>
            </p:nvPr>
          </p:nvSpPr>
          <p:spPr>
            <a:xfrm rot="9393631">
              <a:off x="-521384" y="1732565"/>
              <a:ext cx="10673913" cy="407171"/>
            </a:xfrm>
            <a:custGeom>
              <a:avLst/>
              <a:gdLst>
                <a:gd name="connsiteX0" fmla="*/ 0 w 10673913"/>
                <a:gd name="connsiteY0" fmla="*/ 1 h 407171"/>
                <a:gd name="connsiteX1" fmla="*/ 10673913 w 10673913"/>
                <a:gd name="connsiteY1" fmla="*/ 0 h 407171"/>
                <a:gd name="connsiteX2" fmla="*/ 10652544 w 10673913"/>
                <a:gd name="connsiteY2" fmla="*/ 49286 h 407171"/>
                <a:gd name="connsiteX3" fmla="*/ 7466400 w 10673913"/>
                <a:gd name="connsiteY3" fmla="*/ 49286 h 407171"/>
                <a:gd name="connsiteX4" fmla="*/ 7285887 w 10673913"/>
                <a:gd name="connsiteY4" fmla="*/ 156448 h 407171"/>
                <a:gd name="connsiteX5" fmla="*/ 7099040 w 10673913"/>
                <a:gd name="connsiteY5" fmla="*/ 321988 h 407171"/>
                <a:gd name="connsiteX6" fmla="*/ 7035594 w 10673913"/>
                <a:gd name="connsiteY6" fmla="*/ 407171 h 407171"/>
                <a:gd name="connsiteX7" fmla="*/ 939139 w 10673913"/>
                <a:gd name="connsiteY7" fmla="*/ 407171 h 407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673913" h="407171">
                  <a:moveTo>
                    <a:pt x="0" y="1"/>
                  </a:moveTo>
                  <a:lnTo>
                    <a:pt x="10673913" y="0"/>
                  </a:lnTo>
                  <a:lnTo>
                    <a:pt x="10652544" y="49286"/>
                  </a:lnTo>
                  <a:lnTo>
                    <a:pt x="7466400" y="49286"/>
                  </a:lnTo>
                  <a:lnTo>
                    <a:pt x="7285887" y="156448"/>
                  </a:lnTo>
                  <a:cubicBezTo>
                    <a:pt x="7218107" y="205661"/>
                    <a:pt x="7155414" y="260957"/>
                    <a:pt x="7099040" y="321988"/>
                  </a:cubicBezTo>
                  <a:lnTo>
                    <a:pt x="7035594" y="407171"/>
                  </a:lnTo>
                  <a:lnTo>
                    <a:pt x="939139" y="4071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>
            <p:custDataLst>
              <p:tags r:id="rId3"/>
            </p:custDataLst>
          </p:nvPr>
        </p:nvSpPr>
        <p:spPr>
          <a:xfrm rot="12480991">
            <a:off x="30667" y="220825"/>
            <a:ext cx="524267" cy="662675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 userDrawn="1">
            <p:custDataLst>
              <p:tags r:id="rId4"/>
            </p:custDataLst>
          </p:nvPr>
        </p:nvSpPr>
        <p:spPr>
          <a:xfrm rot="9119009" flipV="1">
            <a:off x="11522713" y="6025011"/>
            <a:ext cx="524267" cy="662675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10" name="等腰三角形 9"/>
          <p:cNvSpPr/>
          <p:nvPr userDrawn="1">
            <p:custDataLst>
              <p:tags r:id="rId3"/>
            </p:custDataLst>
          </p:nvPr>
        </p:nvSpPr>
        <p:spPr>
          <a:xfrm rot="12480991">
            <a:off x="-8741" y="223353"/>
            <a:ext cx="906141" cy="114536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11" name="等腰三角形 10"/>
          <p:cNvSpPr/>
          <p:nvPr userDrawn="1">
            <p:custDataLst>
              <p:tags r:id="rId3"/>
            </p:custDataLst>
          </p:nvPr>
        </p:nvSpPr>
        <p:spPr>
          <a:xfrm rot="12480991">
            <a:off x="56535" y="309753"/>
            <a:ext cx="906141" cy="114536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10" name="任意多边形: 形状 9"/>
          <p:cNvSpPr/>
          <p:nvPr userDrawn="1">
            <p:custDataLst>
              <p:tags r:id="rId3"/>
            </p:custDataLst>
          </p:nvPr>
        </p:nvSpPr>
        <p:spPr>
          <a:xfrm rot="10800000">
            <a:off x="2118" y="6450829"/>
            <a:ext cx="12196237" cy="407171"/>
          </a:xfrm>
          <a:custGeom>
            <a:avLst/>
            <a:gdLst>
              <a:gd name="connsiteX0" fmla="*/ 0 w 10673913"/>
              <a:gd name="connsiteY0" fmla="*/ 1 h 407171"/>
              <a:gd name="connsiteX1" fmla="*/ 10673913 w 10673913"/>
              <a:gd name="connsiteY1" fmla="*/ 0 h 407171"/>
              <a:gd name="connsiteX2" fmla="*/ 10652544 w 10673913"/>
              <a:gd name="connsiteY2" fmla="*/ 49286 h 407171"/>
              <a:gd name="connsiteX3" fmla="*/ 7466400 w 10673913"/>
              <a:gd name="connsiteY3" fmla="*/ 49286 h 407171"/>
              <a:gd name="connsiteX4" fmla="*/ 7285887 w 10673913"/>
              <a:gd name="connsiteY4" fmla="*/ 156448 h 407171"/>
              <a:gd name="connsiteX5" fmla="*/ 7099040 w 10673913"/>
              <a:gd name="connsiteY5" fmla="*/ 321988 h 407171"/>
              <a:gd name="connsiteX6" fmla="*/ 7035594 w 10673913"/>
              <a:gd name="connsiteY6" fmla="*/ 407171 h 407171"/>
              <a:gd name="connsiteX7" fmla="*/ 939139 w 10673913"/>
              <a:gd name="connsiteY7" fmla="*/ 407171 h 407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73913" h="407171">
                <a:moveTo>
                  <a:pt x="0" y="1"/>
                </a:moveTo>
                <a:lnTo>
                  <a:pt x="10673913" y="0"/>
                </a:lnTo>
                <a:lnTo>
                  <a:pt x="10652544" y="49286"/>
                </a:lnTo>
                <a:lnTo>
                  <a:pt x="7466400" y="49286"/>
                </a:lnTo>
                <a:lnTo>
                  <a:pt x="7285887" y="156448"/>
                </a:lnTo>
                <a:cubicBezTo>
                  <a:pt x="7218107" y="205661"/>
                  <a:pt x="7155414" y="260957"/>
                  <a:pt x="7099040" y="321988"/>
                </a:cubicBezTo>
                <a:lnTo>
                  <a:pt x="7035594" y="407171"/>
                </a:lnTo>
                <a:lnTo>
                  <a:pt x="939139" y="4071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12" name="任意多边形: 形状 11"/>
          <p:cNvSpPr/>
          <p:nvPr userDrawn="1">
            <p:custDataLst>
              <p:tags r:id="rId3"/>
            </p:custDataLst>
          </p:nvPr>
        </p:nvSpPr>
        <p:spPr>
          <a:xfrm rot="10800000">
            <a:off x="-2" y="512939"/>
            <a:ext cx="12192001" cy="407171"/>
          </a:xfrm>
          <a:custGeom>
            <a:avLst/>
            <a:gdLst>
              <a:gd name="connsiteX0" fmla="*/ 0 w 10673913"/>
              <a:gd name="connsiteY0" fmla="*/ 1 h 407171"/>
              <a:gd name="connsiteX1" fmla="*/ 10673913 w 10673913"/>
              <a:gd name="connsiteY1" fmla="*/ 0 h 407171"/>
              <a:gd name="connsiteX2" fmla="*/ 10652544 w 10673913"/>
              <a:gd name="connsiteY2" fmla="*/ 49286 h 407171"/>
              <a:gd name="connsiteX3" fmla="*/ 7466400 w 10673913"/>
              <a:gd name="connsiteY3" fmla="*/ 49286 h 407171"/>
              <a:gd name="connsiteX4" fmla="*/ 7285887 w 10673913"/>
              <a:gd name="connsiteY4" fmla="*/ 156448 h 407171"/>
              <a:gd name="connsiteX5" fmla="*/ 7099040 w 10673913"/>
              <a:gd name="connsiteY5" fmla="*/ 321988 h 407171"/>
              <a:gd name="connsiteX6" fmla="*/ 7035594 w 10673913"/>
              <a:gd name="connsiteY6" fmla="*/ 407171 h 407171"/>
              <a:gd name="connsiteX7" fmla="*/ 939139 w 10673913"/>
              <a:gd name="connsiteY7" fmla="*/ 407171 h 407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73913" h="407171">
                <a:moveTo>
                  <a:pt x="0" y="1"/>
                </a:moveTo>
                <a:lnTo>
                  <a:pt x="10673913" y="0"/>
                </a:lnTo>
                <a:lnTo>
                  <a:pt x="10652544" y="49286"/>
                </a:lnTo>
                <a:lnTo>
                  <a:pt x="7466400" y="49286"/>
                </a:lnTo>
                <a:lnTo>
                  <a:pt x="7285887" y="156448"/>
                </a:lnTo>
                <a:cubicBezTo>
                  <a:pt x="7218107" y="205661"/>
                  <a:pt x="7155414" y="260957"/>
                  <a:pt x="7099040" y="321988"/>
                </a:cubicBezTo>
                <a:lnTo>
                  <a:pt x="7035594" y="407171"/>
                </a:lnTo>
                <a:lnTo>
                  <a:pt x="939139" y="4071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grpSp>
        <p:nvGrpSpPr>
          <p:cNvPr id="6" name="组合 5"/>
          <p:cNvGrpSpPr/>
          <p:nvPr userDrawn="1">
            <p:custDataLst>
              <p:tags r:id="rId3"/>
            </p:custDataLst>
          </p:nvPr>
        </p:nvGrpSpPr>
        <p:grpSpPr>
          <a:xfrm>
            <a:off x="-102604" y="174460"/>
            <a:ext cx="1881608" cy="1414334"/>
            <a:chOff x="-119127" y="-71033"/>
            <a:chExt cx="1881608" cy="1414334"/>
          </a:xfrm>
        </p:grpSpPr>
        <p:sp>
          <p:nvSpPr>
            <p:cNvPr id="9" name="任意多边形: 形状 8"/>
            <p:cNvSpPr/>
            <p:nvPr userDrawn="1">
              <p:custDataLst>
                <p:tags r:id="rId4"/>
              </p:custDataLst>
            </p:nvPr>
          </p:nvSpPr>
          <p:spPr bwMode="auto">
            <a:xfrm rot="5608145">
              <a:off x="141216" y="-277963"/>
              <a:ext cx="1360921" cy="1881608"/>
            </a:xfrm>
            <a:custGeom>
              <a:avLst/>
              <a:gdLst>
                <a:gd name="connsiteX0" fmla="*/ 0 w 1360921"/>
                <a:gd name="connsiteY0" fmla="*/ 1881608 h 1881608"/>
                <a:gd name="connsiteX1" fmla="*/ 107746 w 1360921"/>
                <a:gd name="connsiteY1" fmla="*/ 1594042 h 1881608"/>
                <a:gd name="connsiteX2" fmla="*/ 626772 w 1360921"/>
                <a:gd name="connsiteY2" fmla="*/ 1368269 h 1881608"/>
                <a:gd name="connsiteX3" fmla="*/ 371243 w 1360921"/>
                <a:gd name="connsiteY3" fmla="*/ 840897 h 1881608"/>
                <a:gd name="connsiteX4" fmla="*/ 684821 w 1360921"/>
                <a:gd name="connsiteY4" fmla="*/ 0 h 1881608"/>
                <a:gd name="connsiteX5" fmla="*/ 1360921 w 1360921"/>
                <a:gd name="connsiteY5" fmla="*/ 1732913 h 1881608"/>
                <a:gd name="connsiteX6" fmla="*/ 1213985 w 1360921"/>
                <a:gd name="connsiteY6" fmla="*/ 1808015 h 1881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0921" h="1881608">
                  <a:moveTo>
                    <a:pt x="0" y="1881608"/>
                  </a:moveTo>
                  <a:lnTo>
                    <a:pt x="107746" y="1594042"/>
                  </a:lnTo>
                  <a:lnTo>
                    <a:pt x="626772" y="1368269"/>
                  </a:lnTo>
                  <a:lnTo>
                    <a:pt x="371243" y="840897"/>
                  </a:lnTo>
                  <a:lnTo>
                    <a:pt x="684821" y="0"/>
                  </a:lnTo>
                  <a:lnTo>
                    <a:pt x="1360921" y="1732913"/>
                  </a:lnTo>
                  <a:lnTo>
                    <a:pt x="1213985" y="1808015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  <a:alpha val="14000"/>
              </a:schemeClr>
            </a:solidFill>
            <a:ln>
              <a:noFill/>
            </a:ln>
          </p:spPr>
          <p:txBody>
            <a:bodyPr wrap="square"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等腰三角形 10"/>
            <p:cNvSpPr/>
            <p:nvPr userDrawn="1">
              <p:custDataLst>
                <p:tags r:id="rId5"/>
              </p:custDataLst>
            </p:nvPr>
          </p:nvSpPr>
          <p:spPr>
            <a:xfrm rot="12480991">
              <a:off x="-63225" y="-71033"/>
              <a:ext cx="906141" cy="114536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 userDrawn="1">
            <p:custDataLst>
              <p:tags r:id="rId6"/>
            </p:custDataLst>
          </p:nvPr>
        </p:nvGrpSpPr>
        <p:grpSpPr>
          <a:xfrm flipH="1">
            <a:off x="10412996" y="5570831"/>
            <a:ext cx="1881608" cy="1414334"/>
            <a:chOff x="-119127" y="-71033"/>
            <a:chExt cx="1881608" cy="1414334"/>
          </a:xfrm>
        </p:grpSpPr>
        <p:sp>
          <p:nvSpPr>
            <p:cNvPr id="13" name="任意多边形: 形状 12"/>
            <p:cNvSpPr/>
            <p:nvPr userDrawn="1">
              <p:custDataLst>
                <p:tags r:id="rId7"/>
              </p:custDataLst>
            </p:nvPr>
          </p:nvSpPr>
          <p:spPr bwMode="auto">
            <a:xfrm rot="5608145">
              <a:off x="141216" y="-277963"/>
              <a:ext cx="1360921" cy="1881608"/>
            </a:xfrm>
            <a:custGeom>
              <a:avLst/>
              <a:gdLst>
                <a:gd name="connsiteX0" fmla="*/ 0 w 1360921"/>
                <a:gd name="connsiteY0" fmla="*/ 1881608 h 1881608"/>
                <a:gd name="connsiteX1" fmla="*/ 107746 w 1360921"/>
                <a:gd name="connsiteY1" fmla="*/ 1594042 h 1881608"/>
                <a:gd name="connsiteX2" fmla="*/ 626772 w 1360921"/>
                <a:gd name="connsiteY2" fmla="*/ 1368269 h 1881608"/>
                <a:gd name="connsiteX3" fmla="*/ 371243 w 1360921"/>
                <a:gd name="connsiteY3" fmla="*/ 840897 h 1881608"/>
                <a:gd name="connsiteX4" fmla="*/ 684821 w 1360921"/>
                <a:gd name="connsiteY4" fmla="*/ 0 h 1881608"/>
                <a:gd name="connsiteX5" fmla="*/ 1360921 w 1360921"/>
                <a:gd name="connsiteY5" fmla="*/ 1732913 h 1881608"/>
                <a:gd name="connsiteX6" fmla="*/ 1213985 w 1360921"/>
                <a:gd name="connsiteY6" fmla="*/ 1808015 h 1881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0921" h="1881608">
                  <a:moveTo>
                    <a:pt x="0" y="1881608"/>
                  </a:moveTo>
                  <a:lnTo>
                    <a:pt x="107746" y="1594042"/>
                  </a:lnTo>
                  <a:lnTo>
                    <a:pt x="626772" y="1368269"/>
                  </a:lnTo>
                  <a:lnTo>
                    <a:pt x="371243" y="840897"/>
                  </a:lnTo>
                  <a:lnTo>
                    <a:pt x="684821" y="0"/>
                  </a:lnTo>
                  <a:lnTo>
                    <a:pt x="1360921" y="1732913"/>
                  </a:lnTo>
                  <a:lnTo>
                    <a:pt x="1213985" y="1808015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  <a:alpha val="14000"/>
              </a:schemeClr>
            </a:solidFill>
            <a:ln>
              <a:noFill/>
            </a:ln>
          </p:spPr>
          <p:txBody>
            <a:bodyPr wrap="square">
              <a:noAutofit/>
            </a:bodyPr>
            <a:lstStyle/>
            <a:p>
              <a:endParaRPr lang="zh-CN" altLang="en-US"/>
            </a:p>
          </p:txBody>
        </p:sp>
        <p:sp>
          <p:nvSpPr>
            <p:cNvPr id="14" name="等腰三角形 13"/>
            <p:cNvSpPr/>
            <p:nvPr userDrawn="1">
              <p:custDataLst>
                <p:tags r:id="rId8"/>
              </p:custDataLst>
            </p:nvPr>
          </p:nvSpPr>
          <p:spPr>
            <a:xfrm rot="12480991">
              <a:off x="-63225" y="-71033"/>
              <a:ext cx="906141" cy="114536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 flipV="1">
            <a:off x="838200" y="4149080"/>
            <a:ext cx="10515600" cy="1696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836984" y="2851240"/>
            <a:ext cx="10515600" cy="1696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3778027" y="1052736"/>
            <a:ext cx="4633513" cy="4634224"/>
            <a:chOff x="4082917" y="940873"/>
            <a:chExt cx="3955398" cy="3955398"/>
          </a:xfrm>
        </p:grpSpPr>
        <p:sp>
          <p:nvSpPr>
            <p:cNvPr id="8" name="Oval 3"/>
            <p:cNvSpPr/>
            <p:nvPr/>
          </p:nvSpPr>
          <p:spPr>
            <a:xfrm>
              <a:off x="4218041" y="1091688"/>
              <a:ext cx="3692380" cy="3692380"/>
            </a:xfrm>
            <a:prstGeom prst="ellipse">
              <a:avLst/>
            </a:prstGeom>
            <a:solidFill>
              <a:schemeClr val="bg2"/>
            </a:solidFill>
            <a:ln w="254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latin typeface="+mn-ea"/>
              </a:endParaRPr>
            </a:p>
          </p:txBody>
        </p:sp>
        <p:sp>
          <p:nvSpPr>
            <p:cNvPr id="9" name="Oval 3"/>
            <p:cNvSpPr/>
            <p:nvPr/>
          </p:nvSpPr>
          <p:spPr>
            <a:xfrm>
              <a:off x="4082917" y="940873"/>
              <a:ext cx="3955398" cy="3955398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latin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3580184" y="2882234"/>
            <a:ext cx="5029200" cy="1263454"/>
          </a:xfrm>
        </p:spPr>
        <p:txBody>
          <a:bodyPr anchor="ctr">
            <a:normAutofit/>
          </a:bodyPr>
          <a:lstStyle>
            <a:lvl1pPr algn="ctr">
              <a:defRPr sz="7200" b="1" i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580184" y="4188158"/>
            <a:ext cx="5029200" cy="57922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1" name="Shape 5235"/>
          <p:cNvSpPr/>
          <p:nvPr/>
        </p:nvSpPr>
        <p:spPr>
          <a:xfrm flipH="1">
            <a:off x="5655001" y="4777849"/>
            <a:ext cx="879563" cy="453211"/>
          </a:xfrm>
          <a:prstGeom prst="triangle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/>
          <a:lstStyle/>
          <a:p>
            <a:pPr defTabSz="483235"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 sz="1600">
              <a:latin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609156" y="1665663"/>
            <a:ext cx="973688" cy="1070870"/>
            <a:chOff x="4248699" y="3555962"/>
            <a:chExt cx="341417" cy="391997"/>
          </a:xfrm>
          <a:solidFill>
            <a:schemeClr val="accent1"/>
          </a:solidFill>
        </p:grpSpPr>
        <p:sp>
          <p:nvSpPr>
            <p:cNvPr id="23" name="Freeform 97"/>
            <p:cNvSpPr>
              <a:spLocks noEditPoints="1"/>
            </p:cNvSpPr>
            <p:nvPr/>
          </p:nvSpPr>
          <p:spPr bwMode="auto">
            <a:xfrm>
              <a:off x="4248699" y="3812476"/>
              <a:ext cx="341417" cy="135483"/>
            </a:xfrm>
            <a:custGeom>
              <a:avLst/>
              <a:gdLst>
                <a:gd name="T0" fmla="*/ 40 w 80"/>
                <a:gd name="T1" fmla="*/ 0 h 32"/>
                <a:gd name="T2" fmla="*/ 0 w 80"/>
                <a:gd name="T3" fmla="*/ 32 h 32"/>
                <a:gd name="T4" fmla="*/ 40 w 80"/>
                <a:gd name="T5" fmla="*/ 32 h 32"/>
                <a:gd name="T6" fmla="*/ 80 w 80"/>
                <a:gd name="T7" fmla="*/ 32 h 32"/>
                <a:gd name="T8" fmla="*/ 40 w 80"/>
                <a:gd name="T9" fmla="*/ 0 h 32"/>
                <a:gd name="T10" fmla="*/ 4 w 80"/>
                <a:gd name="T11" fmla="*/ 28 h 32"/>
                <a:gd name="T12" fmla="*/ 40 w 80"/>
                <a:gd name="T13" fmla="*/ 4 h 32"/>
                <a:gd name="T14" fmla="*/ 76 w 80"/>
                <a:gd name="T15" fmla="*/ 28 h 32"/>
                <a:gd name="T16" fmla="*/ 40 w 80"/>
                <a:gd name="T17" fmla="*/ 28 h 32"/>
                <a:gd name="T18" fmla="*/ 4 w 80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32">
                  <a:moveTo>
                    <a:pt x="40" y="0"/>
                  </a:moveTo>
                  <a:cubicBezTo>
                    <a:pt x="8" y="0"/>
                    <a:pt x="0" y="18"/>
                    <a:pt x="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0" y="18"/>
                    <a:pt x="72" y="0"/>
                    <a:pt x="40" y="0"/>
                  </a:cubicBezTo>
                  <a:close/>
                  <a:moveTo>
                    <a:pt x="4" y="28"/>
                  </a:moveTo>
                  <a:cubicBezTo>
                    <a:pt x="6" y="19"/>
                    <a:pt x="12" y="4"/>
                    <a:pt x="40" y="4"/>
                  </a:cubicBezTo>
                  <a:cubicBezTo>
                    <a:pt x="68" y="4"/>
                    <a:pt x="75" y="19"/>
                    <a:pt x="76" y="28"/>
                  </a:cubicBezTo>
                  <a:cubicBezTo>
                    <a:pt x="40" y="28"/>
                    <a:pt x="40" y="28"/>
                    <a:pt x="40" y="28"/>
                  </a:cubicBezTo>
                  <a:lnTo>
                    <a:pt x="4" y="2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00918" tIns="50459" rIns="100918" bIns="50459" numCol="1" anchor="t" anchorCtr="0" compatLnSpc="1"/>
            <a:lstStyle/>
            <a:p>
              <a:endParaRPr lang="zh-CN" altLang="en-US" sz="1985">
                <a:solidFill>
                  <a:prstClr val="black"/>
                </a:solidFill>
              </a:endParaRPr>
            </a:p>
          </p:txBody>
        </p:sp>
        <p:sp>
          <p:nvSpPr>
            <p:cNvPr id="24" name="Freeform 98"/>
            <p:cNvSpPr>
              <a:spLocks noEditPoints="1"/>
            </p:cNvSpPr>
            <p:nvPr/>
          </p:nvSpPr>
          <p:spPr bwMode="auto">
            <a:xfrm>
              <a:off x="4324570" y="3555962"/>
              <a:ext cx="189676" cy="222192"/>
            </a:xfrm>
            <a:custGeom>
              <a:avLst/>
              <a:gdLst>
                <a:gd name="T0" fmla="*/ 22 w 44"/>
                <a:gd name="T1" fmla="*/ 52 h 52"/>
                <a:gd name="T2" fmla="*/ 44 w 44"/>
                <a:gd name="T3" fmla="*/ 22 h 52"/>
                <a:gd name="T4" fmla="*/ 22 w 44"/>
                <a:gd name="T5" fmla="*/ 0 h 52"/>
                <a:gd name="T6" fmla="*/ 0 w 44"/>
                <a:gd name="T7" fmla="*/ 22 h 52"/>
                <a:gd name="T8" fmla="*/ 22 w 44"/>
                <a:gd name="T9" fmla="*/ 52 h 52"/>
                <a:gd name="T10" fmla="*/ 22 w 44"/>
                <a:gd name="T11" fmla="*/ 4 h 52"/>
                <a:gd name="T12" fmla="*/ 40 w 44"/>
                <a:gd name="T13" fmla="*/ 22 h 52"/>
                <a:gd name="T14" fmla="*/ 22 w 44"/>
                <a:gd name="T15" fmla="*/ 48 h 52"/>
                <a:gd name="T16" fmla="*/ 4 w 44"/>
                <a:gd name="T17" fmla="*/ 22 h 52"/>
                <a:gd name="T18" fmla="*/ 22 w 44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2">
                  <a:moveTo>
                    <a:pt x="22" y="52"/>
                  </a:moveTo>
                  <a:cubicBezTo>
                    <a:pt x="34" y="52"/>
                    <a:pt x="44" y="36"/>
                    <a:pt x="44" y="22"/>
                  </a:cubicBezTo>
                  <a:cubicBezTo>
                    <a:pt x="44" y="8"/>
                    <a:pt x="34" y="0"/>
                    <a:pt x="22" y="0"/>
                  </a:cubicBezTo>
                  <a:cubicBezTo>
                    <a:pt x="10" y="0"/>
                    <a:pt x="0" y="8"/>
                    <a:pt x="0" y="22"/>
                  </a:cubicBezTo>
                  <a:cubicBezTo>
                    <a:pt x="0" y="36"/>
                    <a:pt x="10" y="52"/>
                    <a:pt x="22" y="52"/>
                  </a:cubicBezTo>
                  <a:close/>
                  <a:moveTo>
                    <a:pt x="22" y="4"/>
                  </a:moveTo>
                  <a:cubicBezTo>
                    <a:pt x="31" y="4"/>
                    <a:pt x="40" y="9"/>
                    <a:pt x="40" y="22"/>
                  </a:cubicBezTo>
                  <a:cubicBezTo>
                    <a:pt x="40" y="35"/>
                    <a:pt x="31" y="48"/>
                    <a:pt x="22" y="48"/>
                  </a:cubicBezTo>
                  <a:cubicBezTo>
                    <a:pt x="13" y="48"/>
                    <a:pt x="4" y="35"/>
                    <a:pt x="4" y="22"/>
                  </a:cubicBezTo>
                  <a:cubicBezTo>
                    <a:pt x="4" y="9"/>
                    <a:pt x="13" y="4"/>
                    <a:pt x="22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00918" tIns="50459" rIns="100918" bIns="50459" numCol="1" anchor="t" anchorCtr="0" compatLnSpc="1"/>
            <a:lstStyle/>
            <a:p>
              <a:endParaRPr lang="zh-CN" altLang="en-US" sz="1985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1850" y="1898519"/>
            <a:ext cx="10515600" cy="2690944"/>
          </a:xfrm>
        </p:spPr>
        <p:txBody>
          <a:bodyPr anchor="b">
            <a:normAutofit/>
          </a:bodyPr>
          <a:lstStyle>
            <a:lvl1pPr algn="ctr">
              <a:defRPr sz="6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Freeform 156"/>
          <p:cNvSpPr/>
          <p:nvPr/>
        </p:nvSpPr>
        <p:spPr bwMode="auto">
          <a:xfrm>
            <a:off x="5663555" y="1014544"/>
            <a:ext cx="864890" cy="856987"/>
          </a:xfrm>
          <a:custGeom>
            <a:avLst/>
            <a:gdLst>
              <a:gd name="T0" fmla="*/ 47 w 91"/>
              <a:gd name="T1" fmla="*/ 39 h 98"/>
              <a:gd name="T2" fmla="*/ 44 w 91"/>
              <a:gd name="T3" fmla="*/ 36 h 98"/>
              <a:gd name="T4" fmla="*/ 19 w 91"/>
              <a:gd name="T5" fmla="*/ 62 h 98"/>
              <a:gd name="T6" fmla="*/ 14 w 91"/>
              <a:gd name="T7" fmla="*/ 72 h 98"/>
              <a:gd name="T8" fmla="*/ 19 w 91"/>
              <a:gd name="T9" fmla="*/ 82 h 98"/>
              <a:gd name="T10" fmla="*/ 28 w 91"/>
              <a:gd name="T11" fmla="*/ 86 h 98"/>
              <a:gd name="T12" fmla="*/ 38 w 91"/>
              <a:gd name="T13" fmla="*/ 82 h 98"/>
              <a:gd name="T14" fmla="*/ 84 w 91"/>
              <a:gd name="T15" fmla="*/ 36 h 98"/>
              <a:gd name="T16" fmla="*/ 84 w 91"/>
              <a:gd name="T17" fmla="*/ 8 h 98"/>
              <a:gd name="T18" fmla="*/ 55 w 91"/>
              <a:gd name="T19" fmla="*/ 8 h 98"/>
              <a:gd name="T20" fmla="*/ 10 w 91"/>
              <a:gd name="T21" fmla="*/ 53 h 98"/>
              <a:gd name="T22" fmla="*/ 10 w 91"/>
              <a:gd name="T23" fmla="*/ 53 h 98"/>
              <a:gd name="T24" fmla="*/ 10 w 91"/>
              <a:gd name="T25" fmla="*/ 90 h 98"/>
              <a:gd name="T26" fmla="*/ 28 w 91"/>
              <a:gd name="T27" fmla="*/ 98 h 98"/>
              <a:gd name="T28" fmla="*/ 28 w 91"/>
              <a:gd name="T29" fmla="*/ 98 h 98"/>
              <a:gd name="T30" fmla="*/ 47 w 91"/>
              <a:gd name="T31" fmla="*/ 90 h 98"/>
              <a:gd name="T32" fmla="*/ 47 w 91"/>
              <a:gd name="T33" fmla="*/ 90 h 98"/>
              <a:gd name="T34" fmla="*/ 72 w 91"/>
              <a:gd name="T35" fmla="*/ 65 h 98"/>
              <a:gd name="T36" fmla="*/ 70 w 91"/>
              <a:gd name="T37" fmla="*/ 62 h 98"/>
              <a:gd name="T38" fmla="*/ 44 w 91"/>
              <a:gd name="T39" fmla="*/ 87 h 98"/>
              <a:gd name="T40" fmla="*/ 44 w 91"/>
              <a:gd name="T41" fmla="*/ 87 h 98"/>
              <a:gd name="T42" fmla="*/ 28 w 91"/>
              <a:gd name="T43" fmla="*/ 94 h 98"/>
              <a:gd name="T44" fmla="*/ 28 w 91"/>
              <a:gd name="T45" fmla="*/ 94 h 98"/>
              <a:gd name="T46" fmla="*/ 13 w 91"/>
              <a:gd name="T47" fmla="*/ 87 h 98"/>
              <a:gd name="T48" fmla="*/ 13 w 91"/>
              <a:gd name="T49" fmla="*/ 56 h 98"/>
              <a:gd name="T50" fmla="*/ 13 w 91"/>
              <a:gd name="T51" fmla="*/ 56 h 98"/>
              <a:gd name="T52" fmla="*/ 58 w 91"/>
              <a:gd name="T53" fmla="*/ 11 h 98"/>
              <a:gd name="T54" fmla="*/ 81 w 91"/>
              <a:gd name="T55" fmla="*/ 11 h 98"/>
              <a:gd name="T56" fmla="*/ 81 w 91"/>
              <a:gd name="T57" fmla="*/ 34 h 98"/>
              <a:gd name="T58" fmla="*/ 36 w 91"/>
              <a:gd name="T59" fmla="*/ 79 h 98"/>
              <a:gd name="T60" fmla="*/ 21 w 91"/>
              <a:gd name="T61" fmla="*/ 79 h 98"/>
              <a:gd name="T62" fmla="*/ 18 w 91"/>
              <a:gd name="T63" fmla="*/ 72 h 98"/>
              <a:gd name="T64" fmla="*/ 21 w 91"/>
              <a:gd name="T65" fmla="*/ 65 h 98"/>
              <a:gd name="T66" fmla="*/ 47 w 91"/>
              <a:gd name="T67" fmla="*/ 39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1" h="98">
                <a:moveTo>
                  <a:pt x="47" y="39"/>
                </a:moveTo>
                <a:cubicBezTo>
                  <a:pt x="44" y="36"/>
                  <a:pt x="44" y="36"/>
                  <a:pt x="44" y="36"/>
                </a:cubicBezTo>
                <a:cubicBezTo>
                  <a:pt x="19" y="62"/>
                  <a:pt x="19" y="62"/>
                  <a:pt x="19" y="62"/>
                </a:cubicBezTo>
                <a:cubicBezTo>
                  <a:pt x="16" y="64"/>
                  <a:pt x="14" y="68"/>
                  <a:pt x="14" y="72"/>
                </a:cubicBezTo>
                <a:cubicBezTo>
                  <a:pt x="14" y="75"/>
                  <a:pt x="16" y="79"/>
                  <a:pt x="19" y="82"/>
                </a:cubicBezTo>
                <a:cubicBezTo>
                  <a:pt x="21" y="84"/>
                  <a:pt x="25" y="86"/>
                  <a:pt x="28" y="86"/>
                </a:cubicBezTo>
                <a:cubicBezTo>
                  <a:pt x="32" y="86"/>
                  <a:pt x="36" y="84"/>
                  <a:pt x="38" y="82"/>
                </a:cubicBezTo>
                <a:cubicBezTo>
                  <a:pt x="84" y="36"/>
                  <a:pt x="84" y="36"/>
                  <a:pt x="84" y="36"/>
                </a:cubicBezTo>
                <a:cubicBezTo>
                  <a:pt x="91" y="29"/>
                  <a:pt x="91" y="16"/>
                  <a:pt x="84" y="8"/>
                </a:cubicBezTo>
                <a:cubicBezTo>
                  <a:pt x="76" y="0"/>
                  <a:pt x="63" y="0"/>
                  <a:pt x="55" y="8"/>
                </a:cubicBezTo>
                <a:cubicBezTo>
                  <a:pt x="10" y="53"/>
                  <a:pt x="10" y="53"/>
                  <a:pt x="10" y="53"/>
                </a:cubicBezTo>
                <a:cubicBezTo>
                  <a:pt x="10" y="53"/>
                  <a:pt x="10" y="53"/>
                  <a:pt x="10" y="53"/>
                </a:cubicBezTo>
                <a:cubicBezTo>
                  <a:pt x="0" y="63"/>
                  <a:pt x="0" y="80"/>
                  <a:pt x="10" y="90"/>
                </a:cubicBezTo>
                <a:cubicBezTo>
                  <a:pt x="15" y="95"/>
                  <a:pt x="22" y="98"/>
                  <a:pt x="28" y="98"/>
                </a:cubicBezTo>
                <a:cubicBezTo>
                  <a:pt x="28" y="98"/>
                  <a:pt x="28" y="98"/>
                  <a:pt x="28" y="98"/>
                </a:cubicBezTo>
                <a:cubicBezTo>
                  <a:pt x="35" y="98"/>
                  <a:pt x="42" y="95"/>
                  <a:pt x="47" y="90"/>
                </a:cubicBezTo>
                <a:cubicBezTo>
                  <a:pt x="47" y="90"/>
                  <a:pt x="47" y="90"/>
                  <a:pt x="47" y="90"/>
                </a:cubicBezTo>
                <a:cubicBezTo>
                  <a:pt x="72" y="65"/>
                  <a:pt x="72" y="65"/>
                  <a:pt x="72" y="65"/>
                </a:cubicBezTo>
                <a:cubicBezTo>
                  <a:pt x="70" y="62"/>
                  <a:pt x="70" y="62"/>
                  <a:pt x="70" y="62"/>
                </a:cubicBezTo>
                <a:cubicBezTo>
                  <a:pt x="44" y="87"/>
                  <a:pt x="44" y="87"/>
                  <a:pt x="44" y="87"/>
                </a:cubicBezTo>
                <a:cubicBezTo>
                  <a:pt x="44" y="87"/>
                  <a:pt x="44" y="87"/>
                  <a:pt x="44" y="87"/>
                </a:cubicBezTo>
                <a:cubicBezTo>
                  <a:pt x="40" y="91"/>
                  <a:pt x="34" y="94"/>
                  <a:pt x="28" y="94"/>
                </a:cubicBezTo>
                <a:cubicBezTo>
                  <a:pt x="28" y="94"/>
                  <a:pt x="28" y="94"/>
                  <a:pt x="28" y="94"/>
                </a:cubicBezTo>
                <a:cubicBezTo>
                  <a:pt x="23" y="94"/>
                  <a:pt x="17" y="91"/>
                  <a:pt x="13" y="87"/>
                </a:cubicBezTo>
                <a:cubicBezTo>
                  <a:pt x="4" y="79"/>
                  <a:pt x="4" y="65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58" y="11"/>
                  <a:pt x="58" y="11"/>
                  <a:pt x="58" y="11"/>
                </a:cubicBezTo>
                <a:cubicBezTo>
                  <a:pt x="64" y="5"/>
                  <a:pt x="75" y="5"/>
                  <a:pt x="81" y="11"/>
                </a:cubicBezTo>
                <a:cubicBezTo>
                  <a:pt x="87" y="17"/>
                  <a:pt x="87" y="27"/>
                  <a:pt x="81" y="34"/>
                </a:cubicBezTo>
                <a:cubicBezTo>
                  <a:pt x="36" y="79"/>
                  <a:pt x="36" y="79"/>
                  <a:pt x="36" y="79"/>
                </a:cubicBezTo>
                <a:cubicBezTo>
                  <a:pt x="32" y="83"/>
                  <a:pt x="25" y="83"/>
                  <a:pt x="21" y="79"/>
                </a:cubicBezTo>
                <a:cubicBezTo>
                  <a:pt x="20" y="77"/>
                  <a:pt x="18" y="74"/>
                  <a:pt x="18" y="72"/>
                </a:cubicBezTo>
                <a:cubicBezTo>
                  <a:pt x="18" y="69"/>
                  <a:pt x="20" y="67"/>
                  <a:pt x="21" y="65"/>
                </a:cubicBezTo>
                <a:lnTo>
                  <a:pt x="47" y="3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00918" tIns="50459" rIns="100918" bIns="50459" numCol="1" anchor="t" anchorCtr="0" compatLnSpc="1"/>
          <a:lstStyle/>
          <a:p>
            <a:endParaRPr lang="zh-CN" altLang="en-US" sz="1985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/>
          <p:nvPr/>
        </p:nvSpPr>
        <p:spPr>
          <a:xfrm>
            <a:off x="11434725" y="0"/>
            <a:ext cx="757275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756" tIns="48377" rIns="96756" bIns="48377" rtlCol="0" anchor="ctr"/>
          <a:lstStyle/>
          <a:p>
            <a:pPr algn="ctr">
              <a:lnSpc>
                <a:spcPct val="120000"/>
              </a:lnSpc>
            </a:pPr>
            <a:endParaRPr lang="en-US" sz="3200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378394"/>
            <a:ext cx="2592288" cy="249812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207568" y="933450"/>
            <a:ext cx="8122096" cy="2351529"/>
          </a:xfrm>
        </p:spPr>
        <p:txBody>
          <a:bodyPr anchor="b">
            <a:normAutofit/>
          </a:bodyPr>
          <a:lstStyle>
            <a:lvl1pPr algn="r">
              <a:defRPr sz="120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Straight Connector 84"/>
          <p:cNvCxnSpPr/>
          <p:nvPr/>
        </p:nvCxnSpPr>
        <p:spPr>
          <a:xfrm flipH="1">
            <a:off x="4367808" y="3284979"/>
            <a:ext cx="5544616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占位符 10"/>
          <p:cNvSpPr>
            <a:spLocks noGrp="1"/>
          </p:cNvSpPr>
          <p:nvPr>
            <p:ph type="body" sz="quarter" idx="13" hasCustomPrompt="1"/>
          </p:nvPr>
        </p:nvSpPr>
        <p:spPr>
          <a:xfrm>
            <a:off x="4663616" y="3429000"/>
            <a:ext cx="4953000" cy="64806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457200"/>
            <a:ext cx="61704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7" y="20574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7" Type="http://schemas.openxmlformats.org/officeDocument/2006/relationships/theme" Target="../theme/theme2.xml"/><Relationship Id="rId26" Type="http://schemas.openxmlformats.org/officeDocument/2006/relationships/tags" Target="../tags/tag153.xml"/><Relationship Id="rId25" Type="http://schemas.openxmlformats.org/officeDocument/2006/relationships/tags" Target="../tags/tag152.xml"/><Relationship Id="rId24" Type="http://schemas.openxmlformats.org/officeDocument/2006/relationships/tags" Target="../tags/tag151.xml"/><Relationship Id="rId23" Type="http://schemas.openxmlformats.org/officeDocument/2006/relationships/tags" Target="../tags/tag150.xml"/><Relationship Id="rId22" Type="http://schemas.openxmlformats.org/officeDocument/2006/relationships/tags" Target="../tags/tag149.xml"/><Relationship Id="rId21" Type="http://schemas.openxmlformats.org/officeDocument/2006/relationships/tags" Target="../tags/tag148.xml"/><Relationship Id="rId20" Type="http://schemas.openxmlformats.org/officeDocument/2006/relationships/tags" Target="../tags/tag147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46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8.xml"/><Relationship Id="rId8" Type="http://schemas.openxmlformats.org/officeDocument/2006/relationships/slideLayout" Target="../slideLayouts/slideLayout37.xml"/><Relationship Id="rId7" Type="http://schemas.openxmlformats.org/officeDocument/2006/relationships/slideLayout" Target="../slideLayouts/slideLayout36.xml"/><Relationship Id="rId6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4.xml"/><Relationship Id="rId4" Type="http://schemas.openxmlformats.org/officeDocument/2006/relationships/slideLayout" Target="../slideLayouts/slideLayout33.xml"/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4" Type="http://schemas.openxmlformats.org/officeDocument/2006/relationships/theme" Target="../theme/theme3.xml"/><Relationship Id="rId13" Type="http://schemas.openxmlformats.org/officeDocument/2006/relationships/tags" Target="../tags/tag156.xml"/><Relationship Id="rId12" Type="http://schemas.openxmlformats.org/officeDocument/2006/relationships/tags" Target="../tags/tag155.xml"/><Relationship Id="rId11" Type="http://schemas.openxmlformats.org/officeDocument/2006/relationships/tags" Target="../tags/tag154.xml"/><Relationship Id="rId10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/>
          <p:cNvSpPr/>
          <p:nvPr>
            <p:custDataLst>
              <p:tags r:id="rId19"/>
            </p:custDataLst>
          </p:nvPr>
        </p:nvSpPr>
        <p:spPr>
          <a:xfrm>
            <a:off x="10544176" y="650875"/>
            <a:ext cx="1647825" cy="1162050"/>
          </a:xfrm>
          <a:custGeom>
            <a:avLst/>
            <a:gdLst>
              <a:gd name="connsiteX0" fmla="*/ 0 w 1647825"/>
              <a:gd name="connsiteY0" fmla="*/ 0 h 1162050"/>
              <a:gd name="connsiteX1" fmla="*/ 1647825 w 1647825"/>
              <a:gd name="connsiteY1" fmla="*/ 411956 h 1162050"/>
              <a:gd name="connsiteX2" fmla="*/ 1647825 w 1647825"/>
              <a:gd name="connsiteY2" fmla="*/ 1062264 h 1162050"/>
              <a:gd name="connsiteX3" fmla="*/ 1123950 w 1647825"/>
              <a:gd name="connsiteY3" fmla="*/ 1162050 h 1162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7825" h="1162050">
                <a:moveTo>
                  <a:pt x="0" y="0"/>
                </a:moveTo>
                <a:lnTo>
                  <a:pt x="1647825" y="411956"/>
                </a:lnTo>
                <a:lnTo>
                  <a:pt x="1647825" y="1062264"/>
                </a:lnTo>
                <a:lnTo>
                  <a:pt x="1123950" y="11620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>
            <p:custDataLst>
              <p:tags r:id="rId20"/>
            </p:custDataLst>
          </p:nvPr>
        </p:nvSpPr>
        <p:spPr>
          <a:xfrm flipH="1" flipV="1">
            <a:off x="8167688" y="0"/>
            <a:ext cx="4017417" cy="1116013"/>
          </a:xfrm>
          <a:prstGeom prst="rtTriangle">
            <a:avLst/>
          </a:prstGeom>
          <a:solidFill>
            <a:schemeClr val="bg2">
              <a:lumMod val="20000"/>
              <a:lumOff val="80000"/>
              <a:alpha val="14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BB3093D1-72EE-42CA-9E76-E99F9AD4F1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BCEC3AD0-02A8-477C-AFB1-6AA423470A8B}" type="slidenum">
              <a:rPr lang="zh-CN" altLang="en-US" smtClean="0"/>
            </a:fld>
            <a:endParaRPr lang="zh-CN" altLang="en-US"/>
          </a:p>
        </p:txBody>
      </p:sp>
      <p:sp>
        <p:nvSpPr>
          <p:cNvPr id="9" name="KSO_TEMPLATE" hidden="1"/>
          <p:cNvSpPr/>
          <p:nvPr>
            <p:custDataLst>
              <p:tags r:id="rId2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latinLnBrk="0" hangingPunct="1">
        <a:lnSpc>
          <a:spcPct val="120000"/>
        </a:lnSpc>
        <a:spcBef>
          <a:spcPct val="0"/>
        </a:spcBef>
        <a:buNone/>
        <a:defRPr sz="40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A55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248.xml"/><Relationship Id="rId7" Type="http://schemas.openxmlformats.org/officeDocument/2006/relationships/tags" Target="../tags/tag247.xml"/><Relationship Id="rId6" Type="http://schemas.openxmlformats.org/officeDocument/2006/relationships/tags" Target="../tags/tag246.xml"/><Relationship Id="rId5" Type="http://schemas.openxmlformats.org/officeDocument/2006/relationships/tags" Target="../tags/tag245.xml"/><Relationship Id="rId4" Type="http://schemas.openxmlformats.org/officeDocument/2006/relationships/tags" Target="../tags/tag244.xml"/><Relationship Id="rId3" Type="http://schemas.openxmlformats.org/officeDocument/2006/relationships/tags" Target="../tags/tag243.xml"/><Relationship Id="rId2" Type="http://schemas.openxmlformats.org/officeDocument/2006/relationships/tags" Target="../tags/tag242.xml"/><Relationship Id="rId1" Type="http://schemas.openxmlformats.org/officeDocument/2006/relationships/tags" Target="../tags/tag241.xml"/></Relationships>
</file>

<file path=ppt/slides/_rels/slide10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669.xml"/><Relationship Id="rId6" Type="http://schemas.openxmlformats.org/officeDocument/2006/relationships/tags" Target="../tags/tag668.xml"/><Relationship Id="rId5" Type="http://schemas.openxmlformats.org/officeDocument/2006/relationships/tags" Target="../tags/tag667.xml"/><Relationship Id="rId4" Type="http://schemas.openxmlformats.org/officeDocument/2006/relationships/tags" Target="../tags/tag666.xml"/><Relationship Id="rId3" Type="http://schemas.openxmlformats.org/officeDocument/2006/relationships/tags" Target="../tags/tag665.xml"/><Relationship Id="rId2" Type="http://schemas.openxmlformats.org/officeDocument/2006/relationships/tags" Target="../tags/tag664.xml"/><Relationship Id="rId1" Type="http://schemas.openxmlformats.org/officeDocument/2006/relationships/tags" Target="../tags/tag663.xml"/></Relationships>
</file>

<file path=ppt/slides/_rels/slide10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674.xml"/><Relationship Id="rId4" Type="http://schemas.openxmlformats.org/officeDocument/2006/relationships/tags" Target="../tags/tag673.xml"/><Relationship Id="rId3" Type="http://schemas.openxmlformats.org/officeDocument/2006/relationships/tags" Target="../tags/tag672.xml"/><Relationship Id="rId2" Type="http://schemas.openxmlformats.org/officeDocument/2006/relationships/tags" Target="../tags/tag671.xml"/><Relationship Id="rId1" Type="http://schemas.openxmlformats.org/officeDocument/2006/relationships/tags" Target="../tags/tag670.xml"/></Relationships>
</file>

<file path=ppt/slides/_rels/slide10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681.xml"/><Relationship Id="rId6" Type="http://schemas.openxmlformats.org/officeDocument/2006/relationships/tags" Target="../tags/tag680.xml"/><Relationship Id="rId5" Type="http://schemas.openxmlformats.org/officeDocument/2006/relationships/tags" Target="../tags/tag679.xml"/><Relationship Id="rId4" Type="http://schemas.openxmlformats.org/officeDocument/2006/relationships/tags" Target="../tags/tag678.xml"/><Relationship Id="rId3" Type="http://schemas.openxmlformats.org/officeDocument/2006/relationships/tags" Target="../tags/tag677.xml"/><Relationship Id="rId2" Type="http://schemas.openxmlformats.org/officeDocument/2006/relationships/tags" Target="../tags/tag676.xml"/><Relationship Id="rId1" Type="http://schemas.openxmlformats.org/officeDocument/2006/relationships/tags" Target="../tags/tag675.xml"/></Relationships>
</file>

<file path=ppt/slides/_rels/slide10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689.xml"/><Relationship Id="rId7" Type="http://schemas.openxmlformats.org/officeDocument/2006/relationships/tags" Target="../tags/tag688.xml"/><Relationship Id="rId6" Type="http://schemas.openxmlformats.org/officeDocument/2006/relationships/tags" Target="../tags/tag687.xml"/><Relationship Id="rId5" Type="http://schemas.openxmlformats.org/officeDocument/2006/relationships/tags" Target="../tags/tag686.xml"/><Relationship Id="rId4" Type="http://schemas.openxmlformats.org/officeDocument/2006/relationships/tags" Target="../tags/tag685.xml"/><Relationship Id="rId3" Type="http://schemas.openxmlformats.org/officeDocument/2006/relationships/tags" Target="../tags/tag684.xml"/><Relationship Id="rId2" Type="http://schemas.openxmlformats.org/officeDocument/2006/relationships/tags" Target="../tags/tag683.xml"/><Relationship Id="rId1" Type="http://schemas.openxmlformats.org/officeDocument/2006/relationships/tags" Target="../tags/tag682.xml"/></Relationships>
</file>

<file path=ppt/slides/_rels/slide10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694.xml"/><Relationship Id="rId4" Type="http://schemas.openxmlformats.org/officeDocument/2006/relationships/tags" Target="../tags/tag693.xml"/><Relationship Id="rId3" Type="http://schemas.openxmlformats.org/officeDocument/2006/relationships/tags" Target="../tags/tag692.xml"/><Relationship Id="rId2" Type="http://schemas.openxmlformats.org/officeDocument/2006/relationships/tags" Target="../tags/tag691.xml"/><Relationship Id="rId1" Type="http://schemas.openxmlformats.org/officeDocument/2006/relationships/tags" Target="../tags/tag690.xml"/></Relationships>
</file>

<file path=ppt/slides/_rels/slide10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699.xml"/><Relationship Id="rId4" Type="http://schemas.openxmlformats.org/officeDocument/2006/relationships/tags" Target="../tags/tag698.xml"/><Relationship Id="rId3" Type="http://schemas.openxmlformats.org/officeDocument/2006/relationships/tags" Target="../tags/tag697.xml"/><Relationship Id="rId2" Type="http://schemas.openxmlformats.org/officeDocument/2006/relationships/tags" Target="../tags/tag696.xml"/><Relationship Id="rId1" Type="http://schemas.openxmlformats.org/officeDocument/2006/relationships/tags" Target="../tags/tag695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0.xml"/></Relationships>
</file>

<file path=ppt/slides/_rels/slide10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705.xml"/><Relationship Id="rId4" Type="http://schemas.openxmlformats.org/officeDocument/2006/relationships/tags" Target="../tags/tag704.xml"/><Relationship Id="rId3" Type="http://schemas.openxmlformats.org/officeDocument/2006/relationships/tags" Target="../tags/tag703.xml"/><Relationship Id="rId2" Type="http://schemas.openxmlformats.org/officeDocument/2006/relationships/tags" Target="../tags/tag702.xml"/><Relationship Id="rId1" Type="http://schemas.openxmlformats.org/officeDocument/2006/relationships/tags" Target="../tags/tag701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6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07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57.xml"/><Relationship Id="rId8" Type="http://schemas.openxmlformats.org/officeDocument/2006/relationships/tags" Target="../tags/tag256.xml"/><Relationship Id="rId7" Type="http://schemas.openxmlformats.org/officeDocument/2006/relationships/tags" Target="../tags/tag255.xml"/><Relationship Id="rId6" Type="http://schemas.openxmlformats.org/officeDocument/2006/relationships/tags" Target="../tags/tag254.xml"/><Relationship Id="rId5" Type="http://schemas.openxmlformats.org/officeDocument/2006/relationships/tags" Target="../tags/tag253.xml"/><Relationship Id="rId4" Type="http://schemas.openxmlformats.org/officeDocument/2006/relationships/tags" Target="../tags/tag252.xml"/><Relationship Id="rId3" Type="http://schemas.openxmlformats.org/officeDocument/2006/relationships/tags" Target="../tags/tag251.xml"/><Relationship Id="rId29" Type="http://schemas.openxmlformats.org/officeDocument/2006/relationships/slideLayout" Target="../slideLayouts/slideLayout7.xml"/><Relationship Id="rId28" Type="http://schemas.openxmlformats.org/officeDocument/2006/relationships/tags" Target="../tags/tag276.xml"/><Relationship Id="rId27" Type="http://schemas.openxmlformats.org/officeDocument/2006/relationships/tags" Target="../tags/tag275.xml"/><Relationship Id="rId26" Type="http://schemas.openxmlformats.org/officeDocument/2006/relationships/tags" Target="../tags/tag274.xml"/><Relationship Id="rId25" Type="http://schemas.openxmlformats.org/officeDocument/2006/relationships/tags" Target="../tags/tag273.xml"/><Relationship Id="rId24" Type="http://schemas.openxmlformats.org/officeDocument/2006/relationships/tags" Target="../tags/tag272.xml"/><Relationship Id="rId23" Type="http://schemas.openxmlformats.org/officeDocument/2006/relationships/tags" Target="../tags/tag271.xml"/><Relationship Id="rId22" Type="http://schemas.openxmlformats.org/officeDocument/2006/relationships/tags" Target="../tags/tag270.xml"/><Relationship Id="rId21" Type="http://schemas.openxmlformats.org/officeDocument/2006/relationships/tags" Target="../tags/tag269.xml"/><Relationship Id="rId20" Type="http://schemas.openxmlformats.org/officeDocument/2006/relationships/tags" Target="../tags/tag268.xml"/><Relationship Id="rId2" Type="http://schemas.openxmlformats.org/officeDocument/2006/relationships/tags" Target="../tags/tag250.xml"/><Relationship Id="rId19" Type="http://schemas.openxmlformats.org/officeDocument/2006/relationships/tags" Target="../tags/tag267.xml"/><Relationship Id="rId18" Type="http://schemas.openxmlformats.org/officeDocument/2006/relationships/tags" Target="../tags/tag266.xml"/><Relationship Id="rId17" Type="http://schemas.openxmlformats.org/officeDocument/2006/relationships/tags" Target="../tags/tag265.xml"/><Relationship Id="rId16" Type="http://schemas.openxmlformats.org/officeDocument/2006/relationships/tags" Target="../tags/tag264.xml"/><Relationship Id="rId15" Type="http://schemas.openxmlformats.org/officeDocument/2006/relationships/tags" Target="../tags/tag263.xml"/><Relationship Id="rId14" Type="http://schemas.openxmlformats.org/officeDocument/2006/relationships/tags" Target="../tags/tag262.xml"/><Relationship Id="rId13" Type="http://schemas.openxmlformats.org/officeDocument/2006/relationships/tags" Target="../tags/tag261.xml"/><Relationship Id="rId12" Type="http://schemas.openxmlformats.org/officeDocument/2006/relationships/tags" Target="../tags/tag260.xml"/><Relationship Id="rId11" Type="http://schemas.openxmlformats.org/officeDocument/2006/relationships/tags" Target="../tags/tag259.xml"/><Relationship Id="rId10" Type="http://schemas.openxmlformats.org/officeDocument/2006/relationships/tags" Target="../tags/tag258.xml"/><Relationship Id="rId1" Type="http://schemas.openxmlformats.org/officeDocument/2006/relationships/tags" Target="../tags/tag249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8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9.xml"/></Relationships>
</file>

<file path=ppt/slides/_rels/slide1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714.xml"/><Relationship Id="rId4" Type="http://schemas.openxmlformats.org/officeDocument/2006/relationships/tags" Target="../tags/tag713.xml"/><Relationship Id="rId3" Type="http://schemas.openxmlformats.org/officeDocument/2006/relationships/tags" Target="../tags/tag712.xml"/><Relationship Id="rId2" Type="http://schemas.openxmlformats.org/officeDocument/2006/relationships/tags" Target="../tags/tag711.xml"/><Relationship Id="rId1" Type="http://schemas.openxmlformats.org/officeDocument/2006/relationships/tags" Target="../tags/tag7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284.xml"/><Relationship Id="rId7" Type="http://schemas.openxmlformats.org/officeDocument/2006/relationships/tags" Target="../tags/tag283.xml"/><Relationship Id="rId6" Type="http://schemas.openxmlformats.org/officeDocument/2006/relationships/tags" Target="../tags/tag282.xml"/><Relationship Id="rId5" Type="http://schemas.openxmlformats.org/officeDocument/2006/relationships/tags" Target="../tags/tag281.xml"/><Relationship Id="rId4" Type="http://schemas.openxmlformats.org/officeDocument/2006/relationships/tags" Target="../tags/tag280.xml"/><Relationship Id="rId3" Type="http://schemas.openxmlformats.org/officeDocument/2006/relationships/tags" Target="../tags/tag279.xml"/><Relationship Id="rId2" Type="http://schemas.openxmlformats.org/officeDocument/2006/relationships/tags" Target="../tags/tag278.xml"/><Relationship Id="rId1" Type="http://schemas.openxmlformats.org/officeDocument/2006/relationships/tags" Target="../tags/tag277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293.xml"/><Relationship Id="rId8" Type="http://schemas.openxmlformats.org/officeDocument/2006/relationships/tags" Target="../tags/tag292.xml"/><Relationship Id="rId7" Type="http://schemas.openxmlformats.org/officeDocument/2006/relationships/tags" Target="../tags/tag291.xml"/><Relationship Id="rId6" Type="http://schemas.openxmlformats.org/officeDocument/2006/relationships/tags" Target="../tags/tag290.xml"/><Relationship Id="rId5" Type="http://schemas.openxmlformats.org/officeDocument/2006/relationships/tags" Target="../tags/tag289.xml"/><Relationship Id="rId4" Type="http://schemas.openxmlformats.org/officeDocument/2006/relationships/tags" Target="../tags/tag288.xml"/><Relationship Id="rId3" Type="http://schemas.openxmlformats.org/officeDocument/2006/relationships/tags" Target="../tags/tag287.xml"/><Relationship Id="rId2" Type="http://schemas.openxmlformats.org/officeDocument/2006/relationships/tags" Target="../tags/tag286.xml"/><Relationship Id="rId12" Type="http://schemas.openxmlformats.org/officeDocument/2006/relationships/comments" Target="../comments/comment1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4.xml"/><Relationship Id="rId1" Type="http://schemas.openxmlformats.org/officeDocument/2006/relationships/tags" Target="../tags/tag285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302.xml"/><Relationship Id="rId8" Type="http://schemas.openxmlformats.org/officeDocument/2006/relationships/tags" Target="../tags/tag301.xml"/><Relationship Id="rId7" Type="http://schemas.openxmlformats.org/officeDocument/2006/relationships/tags" Target="../tags/tag300.xml"/><Relationship Id="rId6" Type="http://schemas.openxmlformats.org/officeDocument/2006/relationships/tags" Target="../tags/tag299.xml"/><Relationship Id="rId5" Type="http://schemas.openxmlformats.org/officeDocument/2006/relationships/tags" Target="../tags/tag298.xml"/><Relationship Id="rId4" Type="http://schemas.openxmlformats.org/officeDocument/2006/relationships/tags" Target="../tags/tag297.xml"/><Relationship Id="rId3" Type="http://schemas.openxmlformats.org/officeDocument/2006/relationships/tags" Target="../tags/tag296.xml"/><Relationship Id="rId2" Type="http://schemas.openxmlformats.org/officeDocument/2006/relationships/tags" Target="../tags/tag295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29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162.xml"/><Relationship Id="rId5" Type="http://schemas.openxmlformats.org/officeDocument/2006/relationships/tags" Target="../tags/tag161.xml"/><Relationship Id="rId4" Type="http://schemas.openxmlformats.org/officeDocument/2006/relationships/tags" Target="../tags/tag160.xml"/><Relationship Id="rId3" Type="http://schemas.openxmlformats.org/officeDocument/2006/relationships/tags" Target="../tags/tag159.xml"/><Relationship Id="rId2" Type="http://schemas.openxmlformats.org/officeDocument/2006/relationships/tags" Target="../tags/tag158.xml"/><Relationship Id="rId1" Type="http://schemas.openxmlformats.org/officeDocument/2006/relationships/tags" Target="../tags/tag15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04.xml"/><Relationship Id="rId1" Type="http://schemas.openxmlformats.org/officeDocument/2006/relationships/tags" Target="../tags/tag303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313.xml"/><Relationship Id="rId8" Type="http://schemas.openxmlformats.org/officeDocument/2006/relationships/tags" Target="../tags/tag312.xml"/><Relationship Id="rId7" Type="http://schemas.openxmlformats.org/officeDocument/2006/relationships/tags" Target="../tags/tag311.xml"/><Relationship Id="rId6" Type="http://schemas.openxmlformats.org/officeDocument/2006/relationships/tags" Target="../tags/tag310.xml"/><Relationship Id="rId5" Type="http://schemas.openxmlformats.org/officeDocument/2006/relationships/tags" Target="../tags/tag309.xml"/><Relationship Id="rId4" Type="http://schemas.openxmlformats.org/officeDocument/2006/relationships/tags" Target="../tags/tag308.xml"/><Relationship Id="rId3" Type="http://schemas.openxmlformats.org/officeDocument/2006/relationships/tags" Target="../tags/tag307.xml"/><Relationship Id="rId2" Type="http://schemas.openxmlformats.org/officeDocument/2006/relationships/tags" Target="../tags/tag306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316.xml"/><Relationship Id="rId11" Type="http://schemas.openxmlformats.org/officeDocument/2006/relationships/tags" Target="../tags/tag315.xml"/><Relationship Id="rId10" Type="http://schemas.openxmlformats.org/officeDocument/2006/relationships/tags" Target="../tags/tag314.xml"/><Relationship Id="rId1" Type="http://schemas.openxmlformats.org/officeDocument/2006/relationships/tags" Target="../tags/tag305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325.xml"/><Relationship Id="rId8" Type="http://schemas.openxmlformats.org/officeDocument/2006/relationships/tags" Target="../tags/tag324.xml"/><Relationship Id="rId7" Type="http://schemas.openxmlformats.org/officeDocument/2006/relationships/tags" Target="../tags/tag323.xml"/><Relationship Id="rId6" Type="http://schemas.openxmlformats.org/officeDocument/2006/relationships/tags" Target="../tags/tag322.xml"/><Relationship Id="rId5" Type="http://schemas.openxmlformats.org/officeDocument/2006/relationships/tags" Target="../tags/tag321.xml"/><Relationship Id="rId4" Type="http://schemas.openxmlformats.org/officeDocument/2006/relationships/tags" Target="../tags/tag320.xml"/><Relationship Id="rId3" Type="http://schemas.openxmlformats.org/officeDocument/2006/relationships/tags" Target="../tags/tag319.xml"/><Relationship Id="rId2" Type="http://schemas.openxmlformats.org/officeDocument/2006/relationships/tags" Target="../tags/tag318.xml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326.xml"/><Relationship Id="rId1" Type="http://schemas.openxmlformats.org/officeDocument/2006/relationships/tags" Target="../tags/tag3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28.xml"/><Relationship Id="rId1" Type="http://schemas.openxmlformats.org/officeDocument/2006/relationships/tags" Target="../tags/tag3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30.xml"/><Relationship Id="rId1" Type="http://schemas.openxmlformats.org/officeDocument/2006/relationships/tags" Target="../tags/tag329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71.xml"/><Relationship Id="rId8" Type="http://schemas.openxmlformats.org/officeDocument/2006/relationships/tags" Target="../tags/tag170.xml"/><Relationship Id="rId7" Type="http://schemas.openxmlformats.org/officeDocument/2006/relationships/tags" Target="../tags/tag169.xml"/><Relationship Id="rId6" Type="http://schemas.openxmlformats.org/officeDocument/2006/relationships/tags" Target="../tags/tag168.xml"/><Relationship Id="rId5" Type="http://schemas.openxmlformats.org/officeDocument/2006/relationships/tags" Target="../tags/tag167.xml"/><Relationship Id="rId4" Type="http://schemas.openxmlformats.org/officeDocument/2006/relationships/tags" Target="../tags/tag166.xml"/><Relationship Id="rId3" Type="http://schemas.openxmlformats.org/officeDocument/2006/relationships/tags" Target="../tags/tag165.xml"/><Relationship Id="rId2" Type="http://schemas.openxmlformats.org/officeDocument/2006/relationships/tags" Target="../tags/tag164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163.xm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335.xml"/><Relationship Id="rId4" Type="http://schemas.openxmlformats.org/officeDocument/2006/relationships/tags" Target="../tags/tag334.xml"/><Relationship Id="rId3" Type="http://schemas.openxmlformats.org/officeDocument/2006/relationships/tags" Target="../tags/tag333.xml"/><Relationship Id="rId2" Type="http://schemas.openxmlformats.org/officeDocument/2006/relationships/tags" Target="../tags/tag332.xml"/><Relationship Id="rId1" Type="http://schemas.openxmlformats.org/officeDocument/2006/relationships/tags" Target="../tags/tag331.xml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340.xml"/><Relationship Id="rId4" Type="http://schemas.openxmlformats.org/officeDocument/2006/relationships/tags" Target="../tags/tag339.xml"/><Relationship Id="rId3" Type="http://schemas.openxmlformats.org/officeDocument/2006/relationships/tags" Target="../tags/tag338.xml"/><Relationship Id="rId2" Type="http://schemas.openxmlformats.org/officeDocument/2006/relationships/tags" Target="../tags/tag337.xml"/><Relationship Id="rId1" Type="http://schemas.openxmlformats.org/officeDocument/2006/relationships/tags" Target="../tags/tag33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343.xml"/><Relationship Id="rId2" Type="http://schemas.openxmlformats.org/officeDocument/2006/relationships/tags" Target="../tags/tag342.xml"/><Relationship Id="rId1" Type="http://schemas.openxmlformats.org/officeDocument/2006/relationships/tags" Target="../tags/tag34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174.xml"/><Relationship Id="rId2" Type="http://schemas.openxmlformats.org/officeDocument/2006/relationships/tags" Target="../tags/tag173.xml"/><Relationship Id="rId1" Type="http://schemas.openxmlformats.org/officeDocument/2006/relationships/tags" Target="../tags/tag172.xml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tags" Target="../tags/tag352.xml"/><Relationship Id="rId8" Type="http://schemas.openxmlformats.org/officeDocument/2006/relationships/tags" Target="../tags/tag351.xml"/><Relationship Id="rId7" Type="http://schemas.openxmlformats.org/officeDocument/2006/relationships/tags" Target="../tags/tag350.xml"/><Relationship Id="rId6" Type="http://schemas.openxmlformats.org/officeDocument/2006/relationships/tags" Target="../tags/tag349.xml"/><Relationship Id="rId5" Type="http://schemas.openxmlformats.org/officeDocument/2006/relationships/tags" Target="../tags/tag348.xml"/><Relationship Id="rId4" Type="http://schemas.openxmlformats.org/officeDocument/2006/relationships/tags" Target="../tags/tag347.xml"/><Relationship Id="rId3" Type="http://schemas.openxmlformats.org/officeDocument/2006/relationships/tags" Target="../tags/tag346.xml"/><Relationship Id="rId27" Type="http://schemas.openxmlformats.org/officeDocument/2006/relationships/slideLayout" Target="../slideLayouts/slideLayout7.xml"/><Relationship Id="rId26" Type="http://schemas.openxmlformats.org/officeDocument/2006/relationships/tags" Target="../tags/tag369.xml"/><Relationship Id="rId25" Type="http://schemas.openxmlformats.org/officeDocument/2006/relationships/tags" Target="../tags/tag368.xml"/><Relationship Id="rId24" Type="http://schemas.openxmlformats.org/officeDocument/2006/relationships/tags" Target="../tags/tag367.xml"/><Relationship Id="rId23" Type="http://schemas.openxmlformats.org/officeDocument/2006/relationships/tags" Target="../tags/tag366.xml"/><Relationship Id="rId22" Type="http://schemas.openxmlformats.org/officeDocument/2006/relationships/tags" Target="../tags/tag365.xml"/><Relationship Id="rId21" Type="http://schemas.openxmlformats.org/officeDocument/2006/relationships/tags" Target="../tags/tag364.xml"/><Relationship Id="rId20" Type="http://schemas.openxmlformats.org/officeDocument/2006/relationships/tags" Target="../tags/tag363.xml"/><Relationship Id="rId2" Type="http://schemas.openxmlformats.org/officeDocument/2006/relationships/tags" Target="../tags/tag345.xml"/><Relationship Id="rId19" Type="http://schemas.openxmlformats.org/officeDocument/2006/relationships/tags" Target="../tags/tag362.xml"/><Relationship Id="rId18" Type="http://schemas.openxmlformats.org/officeDocument/2006/relationships/tags" Target="../tags/tag361.xml"/><Relationship Id="rId17" Type="http://schemas.openxmlformats.org/officeDocument/2006/relationships/tags" Target="../tags/tag360.xml"/><Relationship Id="rId16" Type="http://schemas.openxmlformats.org/officeDocument/2006/relationships/tags" Target="../tags/tag359.xml"/><Relationship Id="rId15" Type="http://schemas.openxmlformats.org/officeDocument/2006/relationships/tags" Target="../tags/tag358.xml"/><Relationship Id="rId14" Type="http://schemas.openxmlformats.org/officeDocument/2006/relationships/tags" Target="../tags/tag357.xml"/><Relationship Id="rId13" Type="http://schemas.openxmlformats.org/officeDocument/2006/relationships/tags" Target="../tags/tag356.xml"/><Relationship Id="rId12" Type="http://schemas.openxmlformats.org/officeDocument/2006/relationships/tags" Target="../tags/tag355.xml"/><Relationship Id="rId11" Type="http://schemas.openxmlformats.org/officeDocument/2006/relationships/tags" Target="../tags/tag354.xml"/><Relationship Id="rId10" Type="http://schemas.openxmlformats.org/officeDocument/2006/relationships/tags" Target="../tags/tag353.xml"/><Relationship Id="rId1" Type="http://schemas.openxmlformats.org/officeDocument/2006/relationships/tags" Target="../tags/tag344.xml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377.xml"/><Relationship Id="rId7" Type="http://schemas.openxmlformats.org/officeDocument/2006/relationships/tags" Target="../tags/tag376.xml"/><Relationship Id="rId6" Type="http://schemas.openxmlformats.org/officeDocument/2006/relationships/tags" Target="../tags/tag375.xml"/><Relationship Id="rId5" Type="http://schemas.openxmlformats.org/officeDocument/2006/relationships/tags" Target="../tags/tag374.xml"/><Relationship Id="rId4" Type="http://schemas.openxmlformats.org/officeDocument/2006/relationships/tags" Target="../tags/tag373.xml"/><Relationship Id="rId3" Type="http://schemas.openxmlformats.org/officeDocument/2006/relationships/tags" Target="../tags/tag372.xml"/><Relationship Id="rId2" Type="http://schemas.openxmlformats.org/officeDocument/2006/relationships/tags" Target="../tags/tag371.xml"/><Relationship Id="rId1" Type="http://schemas.openxmlformats.org/officeDocument/2006/relationships/tags" Target="../tags/tag370.xml"/></Relationships>
</file>

<file path=ppt/slides/_rels/slide4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383.xml"/><Relationship Id="rId5" Type="http://schemas.openxmlformats.org/officeDocument/2006/relationships/tags" Target="../tags/tag382.xml"/><Relationship Id="rId4" Type="http://schemas.openxmlformats.org/officeDocument/2006/relationships/tags" Target="../tags/tag381.xml"/><Relationship Id="rId3" Type="http://schemas.openxmlformats.org/officeDocument/2006/relationships/tags" Target="../tags/tag380.xml"/><Relationship Id="rId2" Type="http://schemas.openxmlformats.org/officeDocument/2006/relationships/tags" Target="../tags/tag379.xml"/><Relationship Id="rId1" Type="http://schemas.openxmlformats.org/officeDocument/2006/relationships/tags" Target="../tags/tag378.xml"/></Relationships>
</file>

<file path=ppt/slides/_rels/slide4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389.xml"/><Relationship Id="rId5" Type="http://schemas.openxmlformats.org/officeDocument/2006/relationships/tags" Target="../tags/tag388.xml"/><Relationship Id="rId4" Type="http://schemas.openxmlformats.org/officeDocument/2006/relationships/tags" Target="../tags/tag387.xml"/><Relationship Id="rId3" Type="http://schemas.openxmlformats.org/officeDocument/2006/relationships/tags" Target="../tags/tag386.xml"/><Relationship Id="rId2" Type="http://schemas.openxmlformats.org/officeDocument/2006/relationships/tags" Target="../tags/tag385.xml"/><Relationship Id="rId1" Type="http://schemas.openxmlformats.org/officeDocument/2006/relationships/tags" Target="../tags/tag384.xml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tags" Target="../tags/tag398.xml"/><Relationship Id="rId8" Type="http://schemas.openxmlformats.org/officeDocument/2006/relationships/tags" Target="../tags/tag397.xml"/><Relationship Id="rId7" Type="http://schemas.openxmlformats.org/officeDocument/2006/relationships/tags" Target="../tags/tag396.xml"/><Relationship Id="rId6" Type="http://schemas.openxmlformats.org/officeDocument/2006/relationships/tags" Target="../tags/tag395.xml"/><Relationship Id="rId5" Type="http://schemas.openxmlformats.org/officeDocument/2006/relationships/tags" Target="../tags/tag394.xml"/><Relationship Id="rId4" Type="http://schemas.openxmlformats.org/officeDocument/2006/relationships/tags" Target="../tags/tag393.xml"/><Relationship Id="rId3" Type="http://schemas.openxmlformats.org/officeDocument/2006/relationships/tags" Target="../tags/tag392.xml"/><Relationship Id="rId21" Type="http://schemas.openxmlformats.org/officeDocument/2006/relationships/slideLayout" Target="../slideLayouts/slideLayout7.xml"/><Relationship Id="rId20" Type="http://schemas.openxmlformats.org/officeDocument/2006/relationships/tags" Target="../tags/tag409.xml"/><Relationship Id="rId2" Type="http://schemas.openxmlformats.org/officeDocument/2006/relationships/tags" Target="../tags/tag391.xml"/><Relationship Id="rId19" Type="http://schemas.openxmlformats.org/officeDocument/2006/relationships/tags" Target="../tags/tag408.xml"/><Relationship Id="rId18" Type="http://schemas.openxmlformats.org/officeDocument/2006/relationships/tags" Target="../tags/tag407.xml"/><Relationship Id="rId17" Type="http://schemas.openxmlformats.org/officeDocument/2006/relationships/tags" Target="../tags/tag406.xml"/><Relationship Id="rId16" Type="http://schemas.openxmlformats.org/officeDocument/2006/relationships/tags" Target="../tags/tag405.xml"/><Relationship Id="rId15" Type="http://schemas.openxmlformats.org/officeDocument/2006/relationships/tags" Target="../tags/tag404.xml"/><Relationship Id="rId14" Type="http://schemas.openxmlformats.org/officeDocument/2006/relationships/tags" Target="../tags/tag403.xml"/><Relationship Id="rId13" Type="http://schemas.openxmlformats.org/officeDocument/2006/relationships/tags" Target="../tags/tag402.xml"/><Relationship Id="rId12" Type="http://schemas.openxmlformats.org/officeDocument/2006/relationships/tags" Target="../tags/tag401.xml"/><Relationship Id="rId11" Type="http://schemas.openxmlformats.org/officeDocument/2006/relationships/tags" Target="../tags/tag400.xml"/><Relationship Id="rId10" Type="http://schemas.openxmlformats.org/officeDocument/2006/relationships/tags" Target="../tags/tag399.xml"/><Relationship Id="rId1" Type="http://schemas.openxmlformats.org/officeDocument/2006/relationships/tags" Target="../tags/tag390.xml"/></Relationships>
</file>

<file path=ppt/slides/_rels/slide4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415.xml"/><Relationship Id="rId5" Type="http://schemas.openxmlformats.org/officeDocument/2006/relationships/tags" Target="../tags/tag414.xml"/><Relationship Id="rId4" Type="http://schemas.openxmlformats.org/officeDocument/2006/relationships/tags" Target="../tags/tag413.xml"/><Relationship Id="rId3" Type="http://schemas.openxmlformats.org/officeDocument/2006/relationships/tags" Target="../tags/tag412.xml"/><Relationship Id="rId2" Type="http://schemas.openxmlformats.org/officeDocument/2006/relationships/tags" Target="../tags/tag411.xml"/><Relationship Id="rId1" Type="http://schemas.openxmlformats.org/officeDocument/2006/relationships/tags" Target="../tags/tag410.xml"/></Relationships>
</file>

<file path=ppt/slides/_rels/slide4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421.xml"/><Relationship Id="rId5" Type="http://schemas.openxmlformats.org/officeDocument/2006/relationships/tags" Target="../tags/tag420.xml"/><Relationship Id="rId4" Type="http://schemas.openxmlformats.org/officeDocument/2006/relationships/tags" Target="../tags/tag419.xml"/><Relationship Id="rId3" Type="http://schemas.openxmlformats.org/officeDocument/2006/relationships/tags" Target="../tags/tag418.xml"/><Relationship Id="rId2" Type="http://schemas.openxmlformats.org/officeDocument/2006/relationships/tags" Target="../tags/tag417.xml"/><Relationship Id="rId1" Type="http://schemas.openxmlformats.org/officeDocument/2006/relationships/tags" Target="../tags/tag416.xml"/></Relationships>
</file>

<file path=ppt/slides/_rels/slide4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427.xml"/><Relationship Id="rId5" Type="http://schemas.openxmlformats.org/officeDocument/2006/relationships/tags" Target="../tags/tag426.xml"/><Relationship Id="rId4" Type="http://schemas.openxmlformats.org/officeDocument/2006/relationships/tags" Target="../tags/tag425.xml"/><Relationship Id="rId3" Type="http://schemas.openxmlformats.org/officeDocument/2006/relationships/tags" Target="../tags/tag424.xml"/><Relationship Id="rId2" Type="http://schemas.openxmlformats.org/officeDocument/2006/relationships/tags" Target="../tags/tag423.xml"/><Relationship Id="rId1" Type="http://schemas.openxmlformats.org/officeDocument/2006/relationships/tags" Target="../tags/tag422.xml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435.xml"/><Relationship Id="rId7" Type="http://schemas.openxmlformats.org/officeDocument/2006/relationships/tags" Target="../tags/tag434.xml"/><Relationship Id="rId6" Type="http://schemas.openxmlformats.org/officeDocument/2006/relationships/tags" Target="../tags/tag433.xml"/><Relationship Id="rId5" Type="http://schemas.openxmlformats.org/officeDocument/2006/relationships/tags" Target="../tags/tag432.xml"/><Relationship Id="rId4" Type="http://schemas.openxmlformats.org/officeDocument/2006/relationships/tags" Target="../tags/tag431.xml"/><Relationship Id="rId3" Type="http://schemas.openxmlformats.org/officeDocument/2006/relationships/tags" Target="../tags/tag430.xml"/><Relationship Id="rId2" Type="http://schemas.openxmlformats.org/officeDocument/2006/relationships/tags" Target="../tags/tag429.xml"/><Relationship Id="rId1" Type="http://schemas.openxmlformats.org/officeDocument/2006/relationships/tags" Target="../tags/tag428.xml"/></Relationships>
</file>

<file path=ppt/slides/_rels/slide49.xml.rels><?xml version="1.0" encoding="UTF-8" standalone="yes"?>
<Relationships xmlns="http://schemas.openxmlformats.org/package/2006/relationships"><Relationship Id="rId9" Type="http://schemas.openxmlformats.org/officeDocument/2006/relationships/tags" Target="../tags/tag444.xml"/><Relationship Id="rId8" Type="http://schemas.openxmlformats.org/officeDocument/2006/relationships/tags" Target="../tags/tag443.xml"/><Relationship Id="rId7" Type="http://schemas.openxmlformats.org/officeDocument/2006/relationships/tags" Target="../tags/tag442.xml"/><Relationship Id="rId6" Type="http://schemas.openxmlformats.org/officeDocument/2006/relationships/tags" Target="../tags/tag441.xml"/><Relationship Id="rId5" Type="http://schemas.openxmlformats.org/officeDocument/2006/relationships/tags" Target="../tags/tag440.xml"/><Relationship Id="rId4" Type="http://schemas.openxmlformats.org/officeDocument/2006/relationships/tags" Target="../tags/tag439.xml"/><Relationship Id="rId3" Type="http://schemas.openxmlformats.org/officeDocument/2006/relationships/tags" Target="../tags/tag438.xml"/><Relationship Id="rId2" Type="http://schemas.openxmlformats.org/officeDocument/2006/relationships/tags" Target="../tags/tag437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447.xml"/><Relationship Id="rId11" Type="http://schemas.openxmlformats.org/officeDocument/2006/relationships/tags" Target="../tags/tag446.xml"/><Relationship Id="rId10" Type="http://schemas.openxmlformats.org/officeDocument/2006/relationships/tags" Target="../tags/tag445.xml"/><Relationship Id="rId1" Type="http://schemas.openxmlformats.org/officeDocument/2006/relationships/tags" Target="../tags/tag436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83.xml"/><Relationship Id="rId8" Type="http://schemas.openxmlformats.org/officeDocument/2006/relationships/tags" Target="../tags/tag182.xml"/><Relationship Id="rId7" Type="http://schemas.openxmlformats.org/officeDocument/2006/relationships/tags" Target="../tags/tag181.xml"/><Relationship Id="rId6" Type="http://schemas.openxmlformats.org/officeDocument/2006/relationships/tags" Target="../tags/tag180.xml"/><Relationship Id="rId5" Type="http://schemas.openxmlformats.org/officeDocument/2006/relationships/tags" Target="../tags/tag179.xml"/><Relationship Id="rId4" Type="http://schemas.openxmlformats.org/officeDocument/2006/relationships/tags" Target="../tags/tag178.xml"/><Relationship Id="rId3" Type="http://schemas.openxmlformats.org/officeDocument/2006/relationships/tags" Target="../tags/tag177.xml"/><Relationship Id="rId21" Type="http://schemas.openxmlformats.org/officeDocument/2006/relationships/slideLayout" Target="../slideLayouts/slideLayout7.xml"/><Relationship Id="rId20" Type="http://schemas.openxmlformats.org/officeDocument/2006/relationships/tags" Target="../tags/tag194.xml"/><Relationship Id="rId2" Type="http://schemas.openxmlformats.org/officeDocument/2006/relationships/tags" Target="../tags/tag176.xml"/><Relationship Id="rId19" Type="http://schemas.openxmlformats.org/officeDocument/2006/relationships/tags" Target="../tags/tag193.xml"/><Relationship Id="rId18" Type="http://schemas.openxmlformats.org/officeDocument/2006/relationships/tags" Target="../tags/tag192.xml"/><Relationship Id="rId17" Type="http://schemas.openxmlformats.org/officeDocument/2006/relationships/tags" Target="../tags/tag191.xml"/><Relationship Id="rId16" Type="http://schemas.openxmlformats.org/officeDocument/2006/relationships/tags" Target="../tags/tag190.xml"/><Relationship Id="rId15" Type="http://schemas.openxmlformats.org/officeDocument/2006/relationships/tags" Target="../tags/tag189.xml"/><Relationship Id="rId14" Type="http://schemas.openxmlformats.org/officeDocument/2006/relationships/tags" Target="../tags/tag188.xml"/><Relationship Id="rId13" Type="http://schemas.openxmlformats.org/officeDocument/2006/relationships/tags" Target="../tags/tag187.xml"/><Relationship Id="rId12" Type="http://schemas.openxmlformats.org/officeDocument/2006/relationships/tags" Target="../tags/tag186.xml"/><Relationship Id="rId11" Type="http://schemas.openxmlformats.org/officeDocument/2006/relationships/tags" Target="../tags/tag185.xml"/><Relationship Id="rId10" Type="http://schemas.openxmlformats.org/officeDocument/2006/relationships/tags" Target="../tags/tag184.xml"/><Relationship Id="rId1" Type="http://schemas.openxmlformats.org/officeDocument/2006/relationships/tags" Target="../tags/tag175.xml"/></Relationships>
</file>

<file path=ppt/slides/_rels/slide50.xml.rels><?xml version="1.0" encoding="UTF-8" standalone="yes"?>
<Relationships xmlns="http://schemas.openxmlformats.org/package/2006/relationships"><Relationship Id="rId9" Type="http://schemas.openxmlformats.org/officeDocument/2006/relationships/tags" Target="../tags/tag455.xml"/><Relationship Id="rId8" Type="http://schemas.openxmlformats.org/officeDocument/2006/relationships/tags" Target="../tags/tag454.xml"/><Relationship Id="rId7" Type="http://schemas.openxmlformats.org/officeDocument/2006/relationships/tags" Target="../tags/tag453.xml"/><Relationship Id="rId6" Type="http://schemas.openxmlformats.org/officeDocument/2006/relationships/tags" Target="../tags/tag452.xml"/><Relationship Id="rId5" Type="http://schemas.openxmlformats.org/officeDocument/2006/relationships/tags" Target="../tags/tag451.xml"/><Relationship Id="rId4" Type="http://schemas.openxmlformats.org/officeDocument/2006/relationships/tags" Target="../tags/tag450.xml"/><Relationship Id="rId3" Type="http://schemas.openxmlformats.org/officeDocument/2006/relationships/tags" Target="../tags/tag449.xml"/><Relationship Id="rId2" Type="http://schemas.openxmlformats.org/officeDocument/2006/relationships/tags" Target="../tags/tag448.xml"/><Relationship Id="rId13" Type="http://schemas.openxmlformats.org/officeDocument/2006/relationships/slideLayout" Target="../slideLayouts/slideLayout11.xml"/><Relationship Id="rId12" Type="http://schemas.openxmlformats.org/officeDocument/2006/relationships/tags" Target="../tags/tag458.xml"/><Relationship Id="rId11" Type="http://schemas.openxmlformats.org/officeDocument/2006/relationships/tags" Target="../tags/tag457.xml"/><Relationship Id="rId10" Type="http://schemas.openxmlformats.org/officeDocument/2006/relationships/tags" Target="../tags/tag456.xml"/><Relationship Id="rId1" Type="http://schemas.openxmlformats.org/officeDocument/2006/relationships/image" Target="../media/image4.png"/></Relationships>
</file>

<file path=ppt/slides/_rels/slide5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466.xml"/><Relationship Id="rId7" Type="http://schemas.openxmlformats.org/officeDocument/2006/relationships/tags" Target="../tags/tag465.xml"/><Relationship Id="rId6" Type="http://schemas.openxmlformats.org/officeDocument/2006/relationships/tags" Target="../tags/tag464.xml"/><Relationship Id="rId5" Type="http://schemas.openxmlformats.org/officeDocument/2006/relationships/tags" Target="../tags/tag463.xml"/><Relationship Id="rId4" Type="http://schemas.openxmlformats.org/officeDocument/2006/relationships/tags" Target="../tags/tag462.xml"/><Relationship Id="rId3" Type="http://schemas.openxmlformats.org/officeDocument/2006/relationships/tags" Target="../tags/tag461.xml"/><Relationship Id="rId2" Type="http://schemas.openxmlformats.org/officeDocument/2006/relationships/tags" Target="../tags/tag460.xml"/><Relationship Id="rId1" Type="http://schemas.openxmlformats.org/officeDocument/2006/relationships/tags" Target="../tags/tag459.xml"/></Relationships>
</file>

<file path=ppt/slides/_rels/slide5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474.xml"/><Relationship Id="rId7" Type="http://schemas.openxmlformats.org/officeDocument/2006/relationships/tags" Target="../tags/tag473.xml"/><Relationship Id="rId6" Type="http://schemas.openxmlformats.org/officeDocument/2006/relationships/tags" Target="../tags/tag472.xml"/><Relationship Id="rId5" Type="http://schemas.openxmlformats.org/officeDocument/2006/relationships/tags" Target="../tags/tag471.xml"/><Relationship Id="rId4" Type="http://schemas.openxmlformats.org/officeDocument/2006/relationships/tags" Target="../tags/tag470.xml"/><Relationship Id="rId3" Type="http://schemas.openxmlformats.org/officeDocument/2006/relationships/tags" Target="../tags/tag469.xml"/><Relationship Id="rId2" Type="http://schemas.openxmlformats.org/officeDocument/2006/relationships/tags" Target="../tags/tag468.xml"/><Relationship Id="rId1" Type="http://schemas.openxmlformats.org/officeDocument/2006/relationships/tags" Target="../tags/tag467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479.xml"/><Relationship Id="rId6" Type="http://schemas.openxmlformats.org/officeDocument/2006/relationships/image" Target="../media/image6.png"/><Relationship Id="rId5" Type="http://schemas.openxmlformats.org/officeDocument/2006/relationships/tags" Target="../tags/tag478.xml"/><Relationship Id="rId4" Type="http://schemas.openxmlformats.org/officeDocument/2006/relationships/tags" Target="../tags/tag477.xml"/><Relationship Id="rId3" Type="http://schemas.openxmlformats.org/officeDocument/2006/relationships/tags" Target="../tags/tag476.xml"/><Relationship Id="rId2" Type="http://schemas.openxmlformats.org/officeDocument/2006/relationships/image" Target="../media/image5.png"/><Relationship Id="rId1" Type="http://schemas.openxmlformats.org/officeDocument/2006/relationships/tags" Target="../tags/tag475.xml"/></Relationships>
</file>

<file path=ppt/slides/_rels/slide54.xml.rels><?xml version="1.0" encoding="UTF-8" standalone="yes"?>
<Relationships xmlns="http://schemas.openxmlformats.org/package/2006/relationships"><Relationship Id="rId9" Type="http://schemas.openxmlformats.org/officeDocument/2006/relationships/tags" Target="../tags/tag488.xml"/><Relationship Id="rId8" Type="http://schemas.openxmlformats.org/officeDocument/2006/relationships/tags" Target="../tags/tag487.xml"/><Relationship Id="rId7" Type="http://schemas.openxmlformats.org/officeDocument/2006/relationships/tags" Target="../tags/tag486.xml"/><Relationship Id="rId6" Type="http://schemas.openxmlformats.org/officeDocument/2006/relationships/tags" Target="../tags/tag485.xml"/><Relationship Id="rId5" Type="http://schemas.openxmlformats.org/officeDocument/2006/relationships/tags" Target="../tags/tag484.xml"/><Relationship Id="rId4" Type="http://schemas.openxmlformats.org/officeDocument/2006/relationships/tags" Target="../tags/tag483.xml"/><Relationship Id="rId3" Type="http://schemas.openxmlformats.org/officeDocument/2006/relationships/tags" Target="../tags/tag482.xml"/><Relationship Id="rId2" Type="http://schemas.openxmlformats.org/officeDocument/2006/relationships/tags" Target="../tags/tag481.xml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493.xml"/><Relationship Id="rId13" Type="http://schemas.openxmlformats.org/officeDocument/2006/relationships/tags" Target="../tags/tag492.xml"/><Relationship Id="rId12" Type="http://schemas.openxmlformats.org/officeDocument/2006/relationships/tags" Target="../tags/tag491.xml"/><Relationship Id="rId11" Type="http://schemas.openxmlformats.org/officeDocument/2006/relationships/tags" Target="../tags/tag490.xml"/><Relationship Id="rId10" Type="http://schemas.openxmlformats.org/officeDocument/2006/relationships/tags" Target="../tags/tag489.xml"/><Relationship Id="rId1" Type="http://schemas.openxmlformats.org/officeDocument/2006/relationships/tags" Target="../tags/tag480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494.xml"/></Relationships>
</file>

<file path=ppt/slides/_rels/slide56.xml.rels><?xml version="1.0" encoding="UTF-8" standalone="yes"?>
<Relationships xmlns="http://schemas.openxmlformats.org/package/2006/relationships"><Relationship Id="rId9" Type="http://schemas.openxmlformats.org/officeDocument/2006/relationships/tags" Target="../tags/tag503.xml"/><Relationship Id="rId8" Type="http://schemas.openxmlformats.org/officeDocument/2006/relationships/tags" Target="../tags/tag502.xml"/><Relationship Id="rId7" Type="http://schemas.openxmlformats.org/officeDocument/2006/relationships/tags" Target="../tags/tag501.xml"/><Relationship Id="rId6" Type="http://schemas.openxmlformats.org/officeDocument/2006/relationships/tags" Target="../tags/tag500.xml"/><Relationship Id="rId5" Type="http://schemas.openxmlformats.org/officeDocument/2006/relationships/tags" Target="../tags/tag499.xml"/><Relationship Id="rId4" Type="http://schemas.openxmlformats.org/officeDocument/2006/relationships/tags" Target="../tags/tag498.xml"/><Relationship Id="rId3" Type="http://schemas.openxmlformats.org/officeDocument/2006/relationships/tags" Target="../tags/tag497.xml"/><Relationship Id="rId2" Type="http://schemas.openxmlformats.org/officeDocument/2006/relationships/tags" Target="../tags/tag496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506.xml"/><Relationship Id="rId11" Type="http://schemas.openxmlformats.org/officeDocument/2006/relationships/tags" Target="../tags/tag505.xml"/><Relationship Id="rId10" Type="http://schemas.openxmlformats.org/officeDocument/2006/relationships/tags" Target="../tags/tag504.xml"/><Relationship Id="rId1" Type="http://schemas.openxmlformats.org/officeDocument/2006/relationships/tags" Target="../tags/tag495.xml"/></Relationships>
</file>

<file path=ppt/slides/_rels/slide5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511.xml"/><Relationship Id="rId4" Type="http://schemas.openxmlformats.org/officeDocument/2006/relationships/tags" Target="../tags/tag510.xml"/><Relationship Id="rId3" Type="http://schemas.openxmlformats.org/officeDocument/2006/relationships/tags" Target="../tags/tag509.xml"/><Relationship Id="rId2" Type="http://schemas.openxmlformats.org/officeDocument/2006/relationships/tags" Target="../tags/tag508.xml"/><Relationship Id="rId1" Type="http://schemas.openxmlformats.org/officeDocument/2006/relationships/tags" Target="../tags/tag507.xml"/></Relationships>
</file>

<file path=ppt/slides/_rels/slide58.xml.rels><?xml version="1.0" encoding="UTF-8" standalone="yes"?>
<Relationships xmlns="http://schemas.openxmlformats.org/package/2006/relationships"><Relationship Id="rId9" Type="http://schemas.openxmlformats.org/officeDocument/2006/relationships/tags" Target="../tags/tag520.xml"/><Relationship Id="rId8" Type="http://schemas.openxmlformats.org/officeDocument/2006/relationships/tags" Target="../tags/tag519.xml"/><Relationship Id="rId7" Type="http://schemas.openxmlformats.org/officeDocument/2006/relationships/tags" Target="../tags/tag518.xml"/><Relationship Id="rId6" Type="http://schemas.openxmlformats.org/officeDocument/2006/relationships/tags" Target="../tags/tag517.xml"/><Relationship Id="rId5" Type="http://schemas.openxmlformats.org/officeDocument/2006/relationships/tags" Target="../tags/tag516.xml"/><Relationship Id="rId4" Type="http://schemas.openxmlformats.org/officeDocument/2006/relationships/tags" Target="../tags/tag515.xml"/><Relationship Id="rId33" Type="http://schemas.openxmlformats.org/officeDocument/2006/relationships/slideLayout" Target="../slideLayouts/slideLayout7.xml"/><Relationship Id="rId32" Type="http://schemas.openxmlformats.org/officeDocument/2006/relationships/tags" Target="../tags/tag543.xml"/><Relationship Id="rId31" Type="http://schemas.openxmlformats.org/officeDocument/2006/relationships/tags" Target="../tags/tag542.xml"/><Relationship Id="rId30" Type="http://schemas.openxmlformats.org/officeDocument/2006/relationships/tags" Target="../tags/tag541.xml"/><Relationship Id="rId3" Type="http://schemas.openxmlformats.org/officeDocument/2006/relationships/tags" Target="../tags/tag514.xml"/><Relationship Id="rId29" Type="http://schemas.openxmlformats.org/officeDocument/2006/relationships/tags" Target="../tags/tag540.xml"/><Relationship Id="rId28" Type="http://schemas.openxmlformats.org/officeDocument/2006/relationships/tags" Target="../tags/tag539.xml"/><Relationship Id="rId27" Type="http://schemas.openxmlformats.org/officeDocument/2006/relationships/tags" Target="../tags/tag538.xml"/><Relationship Id="rId26" Type="http://schemas.openxmlformats.org/officeDocument/2006/relationships/tags" Target="../tags/tag537.xml"/><Relationship Id="rId25" Type="http://schemas.openxmlformats.org/officeDocument/2006/relationships/tags" Target="../tags/tag536.xml"/><Relationship Id="rId24" Type="http://schemas.openxmlformats.org/officeDocument/2006/relationships/tags" Target="../tags/tag535.xml"/><Relationship Id="rId23" Type="http://schemas.openxmlformats.org/officeDocument/2006/relationships/tags" Target="../tags/tag534.xml"/><Relationship Id="rId22" Type="http://schemas.openxmlformats.org/officeDocument/2006/relationships/tags" Target="../tags/tag533.xml"/><Relationship Id="rId21" Type="http://schemas.openxmlformats.org/officeDocument/2006/relationships/tags" Target="../tags/tag532.xml"/><Relationship Id="rId20" Type="http://schemas.openxmlformats.org/officeDocument/2006/relationships/tags" Target="../tags/tag531.xml"/><Relationship Id="rId2" Type="http://schemas.openxmlformats.org/officeDocument/2006/relationships/tags" Target="../tags/tag513.xml"/><Relationship Id="rId19" Type="http://schemas.openxmlformats.org/officeDocument/2006/relationships/tags" Target="../tags/tag530.xml"/><Relationship Id="rId18" Type="http://schemas.openxmlformats.org/officeDocument/2006/relationships/tags" Target="../tags/tag529.xml"/><Relationship Id="rId17" Type="http://schemas.openxmlformats.org/officeDocument/2006/relationships/tags" Target="../tags/tag528.xml"/><Relationship Id="rId16" Type="http://schemas.openxmlformats.org/officeDocument/2006/relationships/tags" Target="../tags/tag527.xml"/><Relationship Id="rId15" Type="http://schemas.openxmlformats.org/officeDocument/2006/relationships/tags" Target="../tags/tag526.xml"/><Relationship Id="rId14" Type="http://schemas.openxmlformats.org/officeDocument/2006/relationships/tags" Target="../tags/tag525.xml"/><Relationship Id="rId13" Type="http://schemas.openxmlformats.org/officeDocument/2006/relationships/tags" Target="../tags/tag524.xml"/><Relationship Id="rId12" Type="http://schemas.openxmlformats.org/officeDocument/2006/relationships/tags" Target="../tags/tag523.xml"/><Relationship Id="rId11" Type="http://schemas.openxmlformats.org/officeDocument/2006/relationships/tags" Target="../tags/tag522.xml"/><Relationship Id="rId10" Type="http://schemas.openxmlformats.org/officeDocument/2006/relationships/tags" Target="../tags/tag521.xml"/><Relationship Id="rId1" Type="http://schemas.openxmlformats.org/officeDocument/2006/relationships/tags" Target="../tags/tag512.xml"/></Relationships>
</file>

<file path=ppt/slides/_rels/slide5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547.xml"/><Relationship Id="rId3" Type="http://schemas.openxmlformats.org/officeDocument/2006/relationships/tags" Target="../tags/tag546.xml"/><Relationship Id="rId2" Type="http://schemas.openxmlformats.org/officeDocument/2006/relationships/tags" Target="../tags/tag545.xml"/><Relationship Id="rId1" Type="http://schemas.openxmlformats.org/officeDocument/2006/relationships/tags" Target="../tags/tag544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202.xml"/><Relationship Id="rId7" Type="http://schemas.openxmlformats.org/officeDocument/2006/relationships/tags" Target="../tags/tag201.xml"/><Relationship Id="rId6" Type="http://schemas.openxmlformats.org/officeDocument/2006/relationships/tags" Target="../tags/tag200.xml"/><Relationship Id="rId5" Type="http://schemas.openxmlformats.org/officeDocument/2006/relationships/tags" Target="../tags/tag199.xml"/><Relationship Id="rId4" Type="http://schemas.openxmlformats.org/officeDocument/2006/relationships/tags" Target="../tags/tag198.xml"/><Relationship Id="rId3" Type="http://schemas.openxmlformats.org/officeDocument/2006/relationships/tags" Target="../tags/tag197.xml"/><Relationship Id="rId2" Type="http://schemas.openxmlformats.org/officeDocument/2006/relationships/tags" Target="../tags/tag196.xml"/><Relationship Id="rId1" Type="http://schemas.openxmlformats.org/officeDocument/2006/relationships/tags" Target="../tags/tag195.xml"/></Relationships>
</file>

<file path=ppt/slides/_rels/slide60.xml.rels><?xml version="1.0" encoding="UTF-8" standalone="yes"?>
<Relationships xmlns="http://schemas.openxmlformats.org/package/2006/relationships"><Relationship Id="rId9" Type="http://schemas.openxmlformats.org/officeDocument/2006/relationships/tags" Target="../tags/tag556.xml"/><Relationship Id="rId8" Type="http://schemas.openxmlformats.org/officeDocument/2006/relationships/tags" Target="../tags/tag555.xml"/><Relationship Id="rId7" Type="http://schemas.openxmlformats.org/officeDocument/2006/relationships/tags" Target="../tags/tag554.xml"/><Relationship Id="rId6" Type="http://schemas.openxmlformats.org/officeDocument/2006/relationships/tags" Target="../tags/tag553.xml"/><Relationship Id="rId5" Type="http://schemas.openxmlformats.org/officeDocument/2006/relationships/tags" Target="../tags/tag552.xml"/><Relationship Id="rId4" Type="http://schemas.openxmlformats.org/officeDocument/2006/relationships/tags" Target="../tags/tag551.xml"/><Relationship Id="rId3" Type="http://schemas.openxmlformats.org/officeDocument/2006/relationships/tags" Target="../tags/tag550.xml"/><Relationship Id="rId2" Type="http://schemas.openxmlformats.org/officeDocument/2006/relationships/tags" Target="../tags/tag549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548.xml"/></Relationships>
</file>

<file path=ppt/slides/_rels/slide61.xml.rels><?xml version="1.0" encoding="UTF-8" standalone="yes"?>
<Relationships xmlns="http://schemas.openxmlformats.org/package/2006/relationships"><Relationship Id="rId9" Type="http://schemas.openxmlformats.org/officeDocument/2006/relationships/tags" Target="../tags/tag565.xml"/><Relationship Id="rId8" Type="http://schemas.openxmlformats.org/officeDocument/2006/relationships/tags" Target="../tags/tag564.xml"/><Relationship Id="rId7" Type="http://schemas.openxmlformats.org/officeDocument/2006/relationships/tags" Target="../tags/tag563.xml"/><Relationship Id="rId6" Type="http://schemas.openxmlformats.org/officeDocument/2006/relationships/tags" Target="../tags/tag562.xml"/><Relationship Id="rId5" Type="http://schemas.openxmlformats.org/officeDocument/2006/relationships/tags" Target="../tags/tag561.xml"/><Relationship Id="rId4" Type="http://schemas.openxmlformats.org/officeDocument/2006/relationships/tags" Target="../tags/tag560.xml"/><Relationship Id="rId3" Type="http://schemas.openxmlformats.org/officeDocument/2006/relationships/tags" Target="../tags/tag559.xml"/><Relationship Id="rId23" Type="http://schemas.openxmlformats.org/officeDocument/2006/relationships/slideLayout" Target="../slideLayouts/slideLayout36.xml"/><Relationship Id="rId22" Type="http://schemas.openxmlformats.org/officeDocument/2006/relationships/tags" Target="../tags/tag578.xml"/><Relationship Id="rId21" Type="http://schemas.openxmlformats.org/officeDocument/2006/relationships/tags" Target="../tags/tag577.xml"/><Relationship Id="rId20" Type="http://schemas.openxmlformats.org/officeDocument/2006/relationships/tags" Target="../tags/tag576.xml"/><Relationship Id="rId2" Type="http://schemas.openxmlformats.org/officeDocument/2006/relationships/tags" Target="../tags/tag558.xml"/><Relationship Id="rId19" Type="http://schemas.openxmlformats.org/officeDocument/2006/relationships/tags" Target="../tags/tag575.xml"/><Relationship Id="rId18" Type="http://schemas.openxmlformats.org/officeDocument/2006/relationships/tags" Target="../tags/tag574.xml"/><Relationship Id="rId17" Type="http://schemas.openxmlformats.org/officeDocument/2006/relationships/tags" Target="../tags/tag573.xml"/><Relationship Id="rId16" Type="http://schemas.openxmlformats.org/officeDocument/2006/relationships/tags" Target="../tags/tag572.xml"/><Relationship Id="rId15" Type="http://schemas.openxmlformats.org/officeDocument/2006/relationships/tags" Target="../tags/tag571.xml"/><Relationship Id="rId14" Type="http://schemas.openxmlformats.org/officeDocument/2006/relationships/tags" Target="../tags/tag570.xml"/><Relationship Id="rId13" Type="http://schemas.openxmlformats.org/officeDocument/2006/relationships/tags" Target="../tags/tag569.xml"/><Relationship Id="rId12" Type="http://schemas.openxmlformats.org/officeDocument/2006/relationships/tags" Target="../tags/tag568.xml"/><Relationship Id="rId11" Type="http://schemas.openxmlformats.org/officeDocument/2006/relationships/tags" Target="../tags/tag567.xml"/><Relationship Id="rId10" Type="http://schemas.openxmlformats.org/officeDocument/2006/relationships/tags" Target="../tags/tag566.xml"/><Relationship Id="rId1" Type="http://schemas.openxmlformats.org/officeDocument/2006/relationships/tags" Target="../tags/tag55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579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80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8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82.xml"/></Relationships>
</file>

<file path=ppt/slides/_rels/slide6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588.xml"/><Relationship Id="rId5" Type="http://schemas.openxmlformats.org/officeDocument/2006/relationships/tags" Target="../tags/tag587.xml"/><Relationship Id="rId4" Type="http://schemas.openxmlformats.org/officeDocument/2006/relationships/tags" Target="../tags/tag586.xml"/><Relationship Id="rId3" Type="http://schemas.openxmlformats.org/officeDocument/2006/relationships/tags" Target="../tags/tag585.xml"/><Relationship Id="rId2" Type="http://schemas.openxmlformats.org/officeDocument/2006/relationships/tags" Target="../tags/tag584.xml"/><Relationship Id="rId1" Type="http://schemas.openxmlformats.org/officeDocument/2006/relationships/tags" Target="../tags/tag583.xml"/></Relationships>
</file>

<file path=ppt/slides/_rels/slide6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593.xml"/><Relationship Id="rId4" Type="http://schemas.openxmlformats.org/officeDocument/2006/relationships/tags" Target="../tags/tag592.xml"/><Relationship Id="rId3" Type="http://schemas.openxmlformats.org/officeDocument/2006/relationships/tags" Target="../tags/tag591.xml"/><Relationship Id="rId2" Type="http://schemas.openxmlformats.org/officeDocument/2006/relationships/tags" Target="../tags/tag590.xml"/><Relationship Id="rId1" Type="http://schemas.openxmlformats.org/officeDocument/2006/relationships/tags" Target="../tags/tag589.xml"/></Relationships>
</file>

<file path=ppt/slides/_rels/slide6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598.xml"/><Relationship Id="rId4" Type="http://schemas.openxmlformats.org/officeDocument/2006/relationships/tags" Target="../tags/tag597.xml"/><Relationship Id="rId3" Type="http://schemas.openxmlformats.org/officeDocument/2006/relationships/tags" Target="../tags/tag596.xml"/><Relationship Id="rId2" Type="http://schemas.openxmlformats.org/officeDocument/2006/relationships/tags" Target="../tags/tag595.xml"/><Relationship Id="rId1" Type="http://schemas.openxmlformats.org/officeDocument/2006/relationships/tags" Target="../tags/tag594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99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207.xml"/><Relationship Id="rId4" Type="http://schemas.openxmlformats.org/officeDocument/2006/relationships/tags" Target="../tags/tag206.xml"/><Relationship Id="rId3" Type="http://schemas.openxmlformats.org/officeDocument/2006/relationships/tags" Target="../tags/tag205.xml"/><Relationship Id="rId2" Type="http://schemas.openxmlformats.org/officeDocument/2006/relationships/tags" Target="../tags/tag204.xml"/><Relationship Id="rId1" Type="http://schemas.openxmlformats.org/officeDocument/2006/relationships/tags" Target="../tags/tag203.xml"/></Relationships>
</file>

<file path=ppt/slides/_rels/slide7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602.xml"/><Relationship Id="rId2" Type="http://schemas.openxmlformats.org/officeDocument/2006/relationships/tags" Target="../tags/tag601.xml"/><Relationship Id="rId1" Type="http://schemas.openxmlformats.org/officeDocument/2006/relationships/tags" Target="../tags/tag600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0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04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05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06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0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08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09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10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11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16.xml"/><Relationship Id="rId8" Type="http://schemas.openxmlformats.org/officeDocument/2006/relationships/tags" Target="../tags/tag215.xml"/><Relationship Id="rId7" Type="http://schemas.openxmlformats.org/officeDocument/2006/relationships/tags" Target="../tags/tag214.xml"/><Relationship Id="rId6" Type="http://schemas.openxmlformats.org/officeDocument/2006/relationships/tags" Target="../tags/tag213.xml"/><Relationship Id="rId5" Type="http://schemas.openxmlformats.org/officeDocument/2006/relationships/tags" Target="../tags/tag212.xml"/><Relationship Id="rId4" Type="http://schemas.openxmlformats.org/officeDocument/2006/relationships/tags" Target="../tags/tag211.xml"/><Relationship Id="rId3" Type="http://schemas.openxmlformats.org/officeDocument/2006/relationships/tags" Target="../tags/tag210.xml"/><Relationship Id="rId26" Type="http://schemas.openxmlformats.org/officeDocument/2006/relationships/slideLayout" Target="../slideLayouts/slideLayout7.xml"/><Relationship Id="rId25" Type="http://schemas.openxmlformats.org/officeDocument/2006/relationships/tags" Target="../tags/tag232.xml"/><Relationship Id="rId24" Type="http://schemas.openxmlformats.org/officeDocument/2006/relationships/tags" Target="../tags/tag231.xml"/><Relationship Id="rId23" Type="http://schemas.openxmlformats.org/officeDocument/2006/relationships/tags" Target="../tags/tag230.xml"/><Relationship Id="rId22" Type="http://schemas.openxmlformats.org/officeDocument/2006/relationships/tags" Target="../tags/tag229.xml"/><Relationship Id="rId21" Type="http://schemas.openxmlformats.org/officeDocument/2006/relationships/tags" Target="../tags/tag228.xml"/><Relationship Id="rId20" Type="http://schemas.openxmlformats.org/officeDocument/2006/relationships/tags" Target="../tags/tag227.xml"/><Relationship Id="rId2" Type="http://schemas.openxmlformats.org/officeDocument/2006/relationships/tags" Target="../tags/tag209.xml"/><Relationship Id="rId19" Type="http://schemas.openxmlformats.org/officeDocument/2006/relationships/tags" Target="../tags/tag226.xml"/><Relationship Id="rId18" Type="http://schemas.openxmlformats.org/officeDocument/2006/relationships/tags" Target="../tags/tag225.xml"/><Relationship Id="rId17" Type="http://schemas.openxmlformats.org/officeDocument/2006/relationships/tags" Target="../tags/tag224.xml"/><Relationship Id="rId16" Type="http://schemas.openxmlformats.org/officeDocument/2006/relationships/tags" Target="../tags/tag223.xml"/><Relationship Id="rId15" Type="http://schemas.openxmlformats.org/officeDocument/2006/relationships/tags" Target="../tags/tag222.xml"/><Relationship Id="rId14" Type="http://schemas.openxmlformats.org/officeDocument/2006/relationships/tags" Target="../tags/tag221.xml"/><Relationship Id="rId13" Type="http://schemas.openxmlformats.org/officeDocument/2006/relationships/tags" Target="../tags/tag220.xml"/><Relationship Id="rId12" Type="http://schemas.openxmlformats.org/officeDocument/2006/relationships/tags" Target="../tags/tag219.xml"/><Relationship Id="rId11" Type="http://schemas.openxmlformats.org/officeDocument/2006/relationships/tags" Target="../tags/tag218.xml"/><Relationship Id="rId10" Type="http://schemas.openxmlformats.org/officeDocument/2006/relationships/tags" Target="../tags/tag217.xml"/><Relationship Id="rId1" Type="http://schemas.openxmlformats.org/officeDocument/2006/relationships/tags" Target="../tags/tag208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1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13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14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15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16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17.xml"/></Relationships>
</file>

<file path=ppt/slides/_rels/slide8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20.xml"/><Relationship Id="rId2" Type="http://schemas.openxmlformats.org/officeDocument/2006/relationships/tags" Target="../tags/tag619.xml"/><Relationship Id="rId1" Type="http://schemas.openxmlformats.org/officeDocument/2006/relationships/tags" Target="../tags/tag618.xml"/></Relationships>
</file>

<file path=ppt/slides/_rels/slide8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625.xml"/><Relationship Id="rId4" Type="http://schemas.openxmlformats.org/officeDocument/2006/relationships/tags" Target="../tags/tag624.xml"/><Relationship Id="rId3" Type="http://schemas.openxmlformats.org/officeDocument/2006/relationships/tags" Target="../tags/tag623.xml"/><Relationship Id="rId2" Type="http://schemas.openxmlformats.org/officeDocument/2006/relationships/tags" Target="../tags/tag622.xml"/><Relationship Id="rId1" Type="http://schemas.openxmlformats.org/officeDocument/2006/relationships/tags" Target="../tags/tag62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26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627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240.xml"/><Relationship Id="rId7" Type="http://schemas.openxmlformats.org/officeDocument/2006/relationships/tags" Target="../tags/tag239.xml"/><Relationship Id="rId6" Type="http://schemas.openxmlformats.org/officeDocument/2006/relationships/tags" Target="../tags/tag238.xml"/><Relationship Id="rId5" Type="http://schemas.openxmlformats.org/officeDocument/2006/relationships/tags" Target="../tags/tag237.xml"/><Relationship Id="rId4" Type="http://schemas.openxmlformats.org/officeDocument/2006/relationships/tags" Target="../tags/tag236.xml"/><Relationship Id="rId3" Type="http://schemas.openxmlformats.org/officeDocument/2006/relationships/tags" Target="../tags/tag235.xml"/><Relationship Id="rId2" Type="http://schemas.openxmlformats.org/officeDocument/2006/relationships/tags" Target="../tags/tag234.xml"/><Relationship Id="rId1" Type="http://schemas.openxmlformats.org/officeDocument/2006/relationships/tags" Target="../tags/tag233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628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29.xml"/></Relationships>
</file>

<file path=ppt/slides/_rels/slide9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32.xml"/><Relationship Id="rId2" Type="http://schemas.openxmlformats.org/officeDocument/2006/relationships/tags" Target="../tags/tag631.xml"/><Relationship Id="rId1" Type="http://schemas.openxmlformats.org/officeDocument/2006/relationships/tags" Target="../tags/tag630.xml"/></Relationships>
</file>

<file path=ppt/slides/_rels/slide9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635.xml"/><Relationship Id="rId2" Type="http://schemas.openxmlformats.org/officeDocument/2006/relationships/tags" Target="../tags/tag634.xml"/><Relationship Id="rId1" Type="http://schemas.openxmlformats.org/officeDocument/2006/relationships/tags" Target="../tags/tag633.xml"/></Relationships>
</file>

<file path=ppt/slides/_rels/slide9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640.xml"/><Relationship Id="rId4" Type="http://schemas.openxmlformats.org/officeDocument/2006/relationships/tags" Target="../tags/tag639.xml"/><Relationship Id="rId3" Type="http://schemas.openxmlformats.org/officeDocument/2006/relationships/tags" Target="../tags/tag638.xml"/><Relationship Id="rId2" Type="http://schemas.openxmlformats.org/officeDocument/2006/relationships/tags" Target="../tags/tag637.xml"/><Relationship Id="rId1" Type="http://schemas.openxmlformats.org/officeDocument/2006/relationships/tags" Target="../tags/tag636.xml"/></Relationships>
</file>

<file path=ppt/slides/_rels/slide9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645.xml"/><Relationship Id="rId4" Type="http://schemas.openxmlformats.org/officeDocument/2006/relationships/tags" Target="../tags/tag644.xml"/><Relationship Id="rId3" Type="http://schemas.openxmlformats.org/officeDocument/2006/relationships/tags" Target="../tags/tag643.xml"/><Relationship Id="rId2" Type="http://schemas.openxmlformats.org/officeDocument/2006/relationships/tags" Target="../tags/tag642.xml"/><Relationship Id="rId1" Type="http://schemas.openxmlformats.org/officeDocument/2006/relationships/tags" Target="../tags/tag641.xml"/></Relationships>
</file>

<file path=ppt/slides/_rels/slide9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48.xml"/><Relationship Id="rId2" Type="http://schemas.openxmlformats.org/officeDocument/2006/relationships/tags" Target="../tags/tag647.xml"/><Relationship Id="rId1" Type="http://schemas.openxmlformats.org/officeDocument/2006/relationships/tags" Target="../tags/tag646.xml"/></Relationships>
</file>

<file path=ppt/slides/_rels/slide9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tags" Target="../tags/tag654.xml"/><Relationship Id="rId5" Type="http://schemas.openxmlformats.org/officeDocument/2006/relationships/tags" Target="../tags/tag653.xml"/><Relationship Id="rId4" Type="http://schemas.openxmlformats.org/officeDocument/2006/relationships/tags" Target="../tags/tag652.xml"/><Relationship Id="rId3" Type="http://schemas.openxmlformats.org/officeDocument/2006/relationships/tags" Target="../tags/tag651.xml"/><Relationship Id="rId2" Type="http://schemas.openxmlformats.org/officeDocument/2006/relationships/tags" Target="../tags/tag650.xml"/><Relationship Id="rId1" Type="http://schemas.openxmlformats.org/officeDocument/2006/relationships/tags" Target="../tags/tag649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5.xml"/></Relationships>
</file>

<file path=ppt/slides/_rels/slide9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662.xml"/><Relationship Id="rId6" Type="http://schemas.openxmlformats.org/officeDocument/2006/relationships/tags" Target="../tags/tag661.xml"/><Relationship Id="rId5" Type="http://schemas.openxmlformats.org/officeDocument/2006/relationships/tags" Target="../tags/tag660.xml"/><Relationship Id="rId4" Type="http://schemas.openxmlformats.org/officeDocument/2006/relationships/tags" Target="../tags/tag659.xml"/><Relationship Id="rId3" Type="http://schemas.openxmlformats.org/officeDocument/2006/relationships/tags" Target="../tags/tag658.xml"/><Relationship Id="rId2" Type="http://schemas.openxmlformats.org/officeDocument/2006/relationships/tags" Target="../tags/tag657.xml"/><Relationship Id="rId1" Type="http://schemas.openxmlformats.org/officeDocument/2006/relationships/tags" Target="../tags/tag65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 sz="5400" b="1">
                <a:solidFill>
                  <a:srgbClr val="FF0000"/>
                </a:solidFill>
              </a:rPr>
              <a:t>RTOS</a:t>
            </a:r>
            <a:r>
              <a:rPr lang="zh-CN" altLang="en-US" sz="5400" b="1"/>
              <a:t> </a:t>
            </a:r>
            <a:r>
              <a:rPr lang="zh-CN" altLang="en-US" sz="5400" b="1">
                <a:solidFill>
                  <a:schemeClr val="tx1">
                    <a:lumMod val="75000"/>
                    <a:lumOff val="25000"/>
                  </a:schemeClr>
                </a:solidFill>
              </a:rPr>
              <a:t>原理及应用，</a:t>
            </a:r>
            <a:r>
              <a:rPr lang="zh-CN" altLang="en-US" sz="5400" b="1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</a:rPr>
              <a:t>CosyOS-II</a:t>
            </a:r>
            <a:endParaRPr lang="zh-CN" altLang="en-US" sz="5400" b="1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20000"/>
          </a:bodyPr>
          <a:p>
            <a:pPr algn="l"/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</a:rPr>
              <a:t>    </a:t>
            </a: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===</a:t>
            </a:r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zh-CN" altLang="en-US" b="1">
                <a:solidFill>
                  <a:srgbClr val="0000FF"/>
                </a:solidFill>
              </a:rPr>
              <a:t>零中断延迟</a:t>
            </a:r>
            <a:r>
              <a:rPr lang="en-US" altLang="zh-CN" b="1">
                <a:solidFill>
                  <a:srgbClr val="0000FF"/>
                </a:solidFill>
              </a:rPr>
              <a:t> </a:t>
            </a: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的 RTOS for STC32/STC8，国产原创</a:t>
            </a:r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作者：迟凯峰</a:t>
            </a:r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l"/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                </a:t>
            </a: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大道争锋，尽在  </a:t>
            </a:r>
            <a:r>
              <a:rPr lang="zh-CN" altLang="en-US" b="1" u="sng">
                <a:solidFill>
                  <a:schemeClr val="accent1">
                    <a:lumMod val="75000"/>
                  </a:schemeClr>
                </a:solidFill>
              </a:rPr>
              <a:t>www.STCAIMCU.com</a:t>
            </a:r>
            <a:endParaRPr lang="zh-CN" altLang="en-US" b="1" u="sng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" name="矩形 18"/>
          <p:cNvSpPr/>
          <p:nvPr>
            <p:custDataLst>
              <p:tags r:id="rId1"/>
            </p:custDataLst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8599A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" name="等腰三角形 19"/>
          <p:cNvSpPr/>
          <p:nvPr>
            <p:custDataLst>
              <p:tags r:id="rId2"/>
            </p:custDataLst>
          </p:nvPr>
        </p:nvSpPr>
        <p:spPr>
          <a:xfrm flipV="1">
            <a:off x="5433347" y="0"/>
            <a:ext cx="1325299" cy="736097"/>
          </a:xfrm>
          <a:prstGeom prst="triangle">
            <a:avLst/>
          </a:prstGeom>
          <a:solidFill>
            <a:srgbClr val="5B728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1" name="菱形 20"/>
          <p:cNvSpPr/>
          <p:nvPr>
            <p:custDataLst>
              <p:tags r:id="rId3"/>
            </p:custDataLst>
          </p:nvPr>
        </p:nvSpPr>
        <p:spPr>
          <a:xfrm>
            <a:off x="4397823" y="1560285"/>
            <a:ext cx="3396343" cy="3396343"/>
          </a:xfrm>
          <a:prstGeom prst="diamond">
            <a:avLst/>
          </a:prstGeom>
          <a:solidFill>
            <a:srgbClr val="5B728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>
            <p:custDataLst>
              <p:tags r:id="rId4"/>
            </p:custDataLst>
          </p:nvPr>
        </p:nvSpPr>
        <p:spPr>
          <a:xfrm>
            <a:off x="4905820" y="2046514"/>
            <a:ext cx="2380347" cy="2423884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600" b="1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常见RTOS</a:t>
            </a:r>
            <a:endParaRPr lang="zh-CN" altLang="en-US" sz="3600" b="1" spc="3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464448" y="1264465"/>
            <a:ext cx="3860799" cy="4747698"/>
          </a:xfrm>
          <a:prstGeom prst="rect">
            <a:avLst/>
          </a:prstGeom>
        </p:spPr>
        <p:txBody>
          <a:bodyPr anchor="t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n"/>
            </a:pPr>
            <a:r>
              <a:rPr lang="zh-CN" altLang="en-US" sz="1400" b="1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国外</a:t>
            </a:r>
            <a:endParaRPr lang="zh-CN" altLang="en-US" sz="1400" spc="15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400" b="1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Vxworks</a:t>
            </a:r>
            <a:br>
              <a:rPr lang="zh-CN" altLang="en-US" sz="14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sz="14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美国、WindRiver、1983。</a:t>
            </a:r>
            <a:endParaRPr lang="zh-CN" altLang="en-US" sz="1400" spc="15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1400" b="1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μC/OS-II/III</a:t>
            </a:r>
            <a:br>
              <a:rPr lang="en-US" altLang="zh-CN" sz="14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</a:br>
            <a:r>
              <a:rPr lang="en-US" altLang="zh-CN" sz="14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美国、Jean J.Labrosse、1992</a:t>
            </a:r>
            <a:r>
              <a:rPr lang="zh-CN" altLang="en-US" sz="14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。</a:t>
            </a:r>
            <a:endParaRPr lang="en-US" altLang="zh-CN" sz="1400" spc="15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1400" b="1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FreeRTOS</a:t>
            </a:r>
            <a:br>
              <a:rPr lang="en-US" altLang="zh-CN" sz="14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en-US" altLang="zh-CN" sz="14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美国、Richard Barry、2003</a:t>
            </a:r>
            <a:r>
              <a:rPr lang="zh-CN" altLang="en-US" sz="14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；</a:t>
            </a:r>
            <a:br>
              <a:rPr lang="en-US" altLang="zh-CN" sz="14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en-US" altLang="zh-CN" sz="1400" spc="150">
                <a:solidFill>
                  <a:sysClr val="window" lastClr="FFFFFF"/>
                </a:solidFill>
                <a:sym typeface="+mn-ea"/>
              </a:rPr>
              <a:t>亚马逊、</a:t>
            </a:r>
            <a:r>
              <a:rPr lang="en-US" altLang="zh-CN" sz="14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2018</a:t>
            </a:r>
            <a:r>
              <a:rPr lang="zh-CN" altLang="en-US" sz="14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。</a:t>
            </a:r>
            <a:endParaRPr lang="en-US" altLang="zh-CN" sz="1400" spc="15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1400" b="1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Keil RTX、RTX4/5</a:t>
            </a:r>
            <a:br>
              <a:rPr lang="en-US" altLang="zh-CN" sz="14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en-US" altLang="zh-CN" sz="14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Arm</a:t>
            </a:r>
            <a:r>
              <a:rPr lang="zh-CN" altLang="en-US" sz="14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。</a:t>
            </a:r>
            <a:endParaRPr lang="zh-CN" altLang="en-US" sz="1400" spc="15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5" name="矩形 24"/>
          <p:cNvSpPr/>
          <p:nvPr>
            <p:custDataLst>
              <p:tags r:id="rId6"/>
            </p:custDataLst>
          </p:nvPr>
        </p:nvSpPr>
        <p:spPr>
          <a:xfrm>
            <a:off x="7866753" y="1264465"/>
            <a:ext cx="3860799" cy="4747698"/>
          </a:xfrm>
          <a:prstGeom prst="rect">
            <a:avLst/>
          </a:prstGeom>
        </p:spPr>
        <p:txBody>
          <a:bodyPr anchor="t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n"/>
            </a:pPr>
            <a:r>
              <a:rPr lang="zh-CN" altLang="en-US" sz="1400" b="1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国产</a:t>
            </a:r>
            <a:endParaRPr lang="zh-CN" altLang="en-US" sz="1400" b="1" spc="15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1400" b="1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RT-Thread</a:t>
            </a:r>
            <a:br>
              <a:rPr lang="en-US" altLang="zh-CN" sz="1400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</a:br>
            <a:r>
              <a:rPr lang="en-US" altLang="zh-CN" sz="1400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社区、组件、物联网</a:t>
            </a:r>
            <a:r>
              <a:rPr lang="zh-CN" altLang="en-US" sz="1400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。</a:t>
            </a:r>
            <a:endParaRPr lang="en-US" altLang="zh-CN" sz="1400" spc="15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1400" b="1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Alios Things</a:t>
            </a:r>
            <a:br>
              <a:rPr lang="en-US" altLang="zh-CN" sz="1400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</a:br>
            <a:r>
              <a:rPr lang="en-US" altLang="zh-CN" sz="1400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云端一体、物联网</a:t>
            </a:r>
            <a:r>
              <a:rPr lang="zh-CN" altLang="en-US" sz="1400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。</a:t>
            </a:r>
            <a:endParaRPr lang="en-US" altLang="zh-CN" sz="1400" spc="15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1400" b="1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Huawei LiteOS</a:t>
            </a:r>
            <a:endParaRPr lang="en-US" altLang="zh-CN" sz="1400" b="1" spc="15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1400" b="1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SylixOS / MS-RTOS</a:t>
            </a:r>
            <a:endParaRPr lang="en-US" altLang="zh-CN" sz="1400" b="1" spc="15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1400" b="1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djyos</a:t>
            </a:r>
            <a:r>
              <a:rPr lang="zh-CN" altLang="en-US" sz="1400" b="1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1400" b="1" spc="150">
                <a:solidFill>
                  <a:sysClr val="windowText" lastClr="000000">
                    <a:lumMod val="75000"/>
                    <a:lumOff val="25000"/>
                  </a:sysClr>
                </a:solidFill>
                <a:sym typeface="+mn-ea"/>
              </a:rPr>
              <a:t>都江堰</a:t>
            </a:r>
            <a:r>
              <a:rPr lang="zh-CN" altLang="en-US" sz="1400" b="1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）</a:t>
            </a:r>
            <a:br>
              <a:rPr lang="en-US" altLang="zh-CN" sz="1400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</a:br>
            <a:r>
              <a:rPr lang="en-US" altLang="zh-CN" sz="1400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事件调度</a:t>
            </a:r>
            <a:r>
              <a:rPr lang="zh-CN" altLang="en-US" sz="1400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。</a:t>
            </a:r>
            <a:endParaRPr lang="en-US" altLang="zh-CN" sz="1400" spc="15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1400" b="1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CosyOS</a:t>
            </a:r>
            <a:br>
              <a:rPr lang="en-US" altLang="zh-CN" sz="1400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</a:br>
            <a:r>
              <a:rPr lang="en-US" altLang="zh-CN" sz="1400" spc="150">
                <a:solidFill>
                  <a:sysClr val="windowText" lastClr="000000">
                    <a:lumMod val="75000"/>
                    <a:lumOff val="25000"/>
                  </a:sysClr>
                </a:solidFill>
                <a:sym typeface="+mn-ea"/>
              </a:rPr>
              <a:t>易用性、</a:t>
            </a:r>
            <a:r>
              <a:rPr lang="en-US" altLang="zh-CN" sz="1400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零中断延迟</a:t>
            </a:r>
            <a:r>
              <a:rPr lang="zh-CN" altLang="en-US" sz="1400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。</a:t>
            </a:r>
            <a:endParaRPr lang="zh-CN" altLang="en-US" sz="1400" spc="15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2" name="等腰三角形 21"/>
          <p:cNvSpPr/>
          <p:nvPr>
            <p:custDataLst>
              <p:tags r:id="rId7"/>
            </p:custDataLst>
          </p:nvPr>
        </p:nvSpPr>
        <p:spPr>
          <a:xfrm>
            <a:off x="5433347" y="6121177"/>
            <a:ext cx="1325299" cy="736097"/>
          </a:xfrm>
          <a:prstGeom prst="triangle">
            <a:avLst/>
          </a:prstGeom>
          <a:solidFill>
            <a:srgbClr val="5B728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-49" y="1536700"/>
            <a:ext cx="12192098" cy="5003800"/>
          </a:xfrm>
          <a:prstGeom prst="rect">
            <a:avLst/>
          </a:prstGeom>
          <a:solidFill>
            <a:srgbClr val="4472C4">
              <a:lumMod val="50000"/>
              <a:alpha val="80000"/>
            </a:srgbClr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285750" indent="-285750" algn="ctr">
              <a:buFont typeface="Wingdings" panose="05000000000000000000" charset="0"/>
              <a:buChar char="l"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1528445" y="392430"/>
            <a:ext cx="9634855" cy="78803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>
                <a:solidFill>
                  <a:srgbClr val="0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defRPr>
            </a:lvl1pPr>
          </a:lstStyle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3600" spc="30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</a:rPr>
              <a:t>C51</a:t>
            </a:r>
            <a:r>
              <a:rPr lang="zh-CN" altLang="en-US" sz="3600" spc="30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</a:rPr>
              <a:t>的</a:t>
            </a:r>
            <a:r>
              <a:rPr lang="en-US" altLang="zh-CN" sz="3600" spc="30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</a:rPr>
              <a:t>可重入函数</a:t>
            </a:r>
            <a:endParaRPr lang="en-US" altLang="zh-CN" sz="3600" spc="30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1050925" y="1922145"/>
            <a:ext cx="10100945" cy="4233545"/>
          </a:xfrm>
          <a:prstGeom prst="rect">
            <a:avLst/>
          </a:prstGeom>
          <a:noFill/>
        </p:spPr>
        <p:txBody>
          <a:bodyPr vert="horz" lIns="90000" tIns="46800" rIns="90000" bIns="46800" rtlCol="0" anchor="t" anchorCtr="0">
            <a:noAutofit/>
          </a:bodyPr>
          <a:lstStyle>
            <a:lvl1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微软雅黑" panose="020B0503020204020204" charset="-122"/>
              <a:buAutoNum type="ea1JpnChsDbPeriod"/>
              <a:defRPr sz="1100" u="none" strike="noStrike" cap="none" spc="150" normalizeH="0" baseline="0">
                <a:solidFill>
                  <a:srgbClr val="000000">
                    <a:lumMod val="95000"/>
                    <a:lumOff val="5000"/>
                  </a:srgb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858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285750" lvl="0" indent="-28575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寄存器可重入函数</a:t>
            </a:r>
            <a:b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所有形参和局部变量均分配在寄存器中的可重入函数。</a:t>
            </a:r>
            <a:b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</a:b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、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C51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标准库中的可重入函数均为寄存器可重入函数。</a:t>
            </a:r>
            <a:b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</a:b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、自定义函数成为寄存器可重入函数的必要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条件：C51代码优化等级最低不能低于4级（Register variables），即必须开启寄存器变量优化。</a:t>
            </a:r>
            <a:b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、自定义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函数是否为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寄存器可重入函数的判别方法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：通过查看反汇编代码确认，调用处（传参）、函数入口、形参和局部变量的引用处均需查看，确认是否均为寄存器变量。</a:t>
            </a:r>
            <a:endParaRPr lang="zh-CN" altLang="en-US" sz="16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可重入栈可重入函数</a:t>
            </a:r>
            <a:b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</a:b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采用“reentrant”等关键字声明并定义的函数，未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采用寄存器优先分配原则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，所有形参和局部变量均分配在可重入栈中。</a:t>
            </a:r>
            <a:b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</a:b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弊端：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、栈指针变量为内存变量（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data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中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）；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、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XBPSTACK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在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“C?ADDXBP”存在关中断行为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；</a:t>
            </a:r>
            <a:b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</a:b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         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、未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采用寄存器优先分配原则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。</a:t>
            </a:r>
            <a:endParaRPr lang="zh-CN" altLang="en-US" sz="16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1050925" y="527563"/>
            <a:ext cx="191135" cy="634365"/>
          </a:xfrm>
          <a:prstGeom prst="rect">
            <a:avLst/>
          </a:prstGeom>
          <a:solidFill>
            <a:srgbClr val="5B9BD5">
              <a:lumMod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任意多边形: 形状 7"/>
          <p:cNvSpPr/>
          <p:nvPr>
            <p:custDataLst>
              <p:tags r:id="rId5"/>
            </p:custDataLst>
          </p:nvPr>
        </p:nvSpPr>
        <p:spPr>
          <a:xfrm rot="10800000">
            <a:off x="11688445" y="6003925"/>
            <a:ext cx="285115" cy="347980"/>
          </a:xfrm>
          <a:custGeom>
            <a:avLst/>
            <a:gdLst>
              <a:gd name="connsiteX0" fmla="*/ 58302 w 200540"/>
              <a:gd name="connsiteY0" fmla="*/ 0 h 245089"/>
              <a:gd name="connsiteX1" fmla="*/ 200540 w 200540"/>
              <a:gd name="connsiteY1" fmla="*/ 0 h 245089"/>
              <a:gd name="connsiteX2" fmla="*/ 97518 w 200540"/>
              <a:gd name="connsiteY2" fmla="*/ 245089 h 245089"/>
              <a:gd name="connsiteX3" fmla="*/ 0 w 200540"/>
              <a:gd name="connsiteY3" fmla="*/ 245089 h 245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540" h="245089">
                <a:moveTo>
                  <a:pt x="58302" y="0"/>
                </a:moveTo>
                <a:lnTo>
                  <a:pt x="200540" y="0"/>
                </a:lnTo>
                <a:lnTo>
                  <a:pt x="97518" y="245089"/>
                </a:lnTo>
                <a:lnTo>
                  <a:pt x="0" y="245089"/>
                </a:lnTo>
                <a:close/>
              </a:path>
            </a:pathLst>
          </a:custGeom>
          <a:solidFill>
            <a:srgbClr val="FFFFFF">
              <a:lumMod val="9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" name="任意多边形: 形状 8"/>
          <p:cNvSpPr/>
          <p:nvPr>
            <p:custDataLst>
              <p:tags r:id="rId6"/>
            </p:custDataLst>
          </p:nvPr>
        </p:nvSpPr>
        <p:spPr>
          <a:xfrm rot="10800000">
            <a:off x="11370310" y="6003925"/>
            <a:ext cx="285115" cy="347980"/>
          </a:xfrm>
          <a:custGeom>
            <a:avLst/>
            <a:gdLst>
              <a:gd name="connsiteX0" fmla="*/ 58302 w 200540"/>
              <a:gd name="connsiteY0" fmla="*/ 0 h 245089"/>
              <a:gd name="connsiteX1" fmla="*/ 200540 w 200540"/>
              <a:gd name="connsiteY1" fmla="*/ 0 h 245089"/>
              <a:gd name="connsiteX2" fmla="*/ 97518 w 200540"/>
              <a:gd name="connsiteY2" fmla="*/ 245089 h 245089"/>
              <a:gd name="connsiteX3" fmla="*/ 0 w 200540"/>
              <a:gd name="connsiteY3" fmla="*/ 245089 h 245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540" h="245089">
                <a:moveTo>
                  <a:pt x="58302" y="0"/>
                </a:moveTo>
                <a:lnTo>
                  <a:pt x="200540" y="0"/>
                </a:lnTo>
                <a:lnTo>
                  <a:pt x="97518" y="245089"/>
                </a:lnTo>
                <a:lnTo>
                  <a:pt x="0" y="245089"/>
                </a:lnTo>
                <a:close/>
              </a:path>
            </a:pathLst>
          </a:custGeom>
          <a:solidFill>
            <a:srgbClr val="FFFFFF">
              <a:lumMod val="9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z="3600" b="1"/>
              <a:t>C51的可重入栈</a:t>
            </a:r>
            <a:endParaRPr lang="zh-CN" altLang="en-US" sz="3600" b="1"/>
          </a:p>
        </p:txBody>
      </p:sp>
      <p:sp>
        <p:nvSpPr>
          <p:cNvPr id="21" name="矩形 20"/>
          <p:cNvSpPr/>
          <p:nvPr>
            <p:custDataLst>
              <p:tags r:id="rId2"/>
            </p:custDataLst>
          </p:nvPr>
        </p:nvSpPr>
        <p:spPr>
          <a:xfrm>
            <a:off x="0" y="6692265"/>
            <a:ext cx="12192635" cy="1657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-635" y="0"/>
            <a:ext cx="12193270" cy="1765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正文"/>
          <p:cNvSpPr txBox="1"/>
          <p:nvPr>
            <p:custDataLst>
              <p:tags r:id="rId4"/>
            </p:custDataLst>
          </p:nvPr>
        </p:nvSpPr>
        <p:spPr>
          <a:xfrm>
            <a:off x="1232853" y="1510030"/>
            <a:ext cx="9725660" cy="786765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Autofit/>
          </a:bodyPr>
          <a:lstStyle>
            <a:lvl1pPr marL="228600" marR="0" lvl="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ctr">
              <a:buNone/>
            </a:pPr>
            <a:r>
              <a:rPr lang="zh-CN" altLang="en-US" sz="16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使用关键字</a:t>
            </a:r>
            <a:r>
              <a:rPr lang="en-US" altLang="zh-CN" sz="16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“reentrant”</a:t>
            </a:r>
            <a:r>
              <a:rPr lang="zh-CN" altLang="en-US" sz="16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声明并定义的函数，</a:t>
            </a:r>
            <a:r>
              <a:rPr lang="zh-CN" altLang="en-US" sz="1600" spc="130" dirty="0">
                <a:ln>
                  <a:noFill/>
                  <a:prstDash val="sysDot"/>
                </a:ln>
                <a:sym typeface="+mn-ea"/>
              </a:rPr>
              <a:t>使用哪个可重入栈，是由当前的内存模型来决定的；</a:t>
            </a:r>
            <a:br>
              <a:rPr lang="zh-CN" altLang="en-US" sz="16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</a:br>
            <a:r>
              <a:rPr lang="zh-CN" altLang="en-US" sz="16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使用</a:t>
            </a:r>
            <a:r>
              <a:rPr lang="en-US" altLang="zh-CN" sz="16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“small reentrant”</a:t>
            </a:r>
            <a:r>
              <a:rPr lang="zh-CN" altLang="en-US" sz="16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等关键字声明并定义的函数，</a:t>
            </a:r>
            <a:r>
              <a:rPr lang="zh-CN" altLang="en-US" sz="1600" spc="130" dirty="0">
                <a:ln>
                  <a:noFill/>
                  <a:prstDash val="sysDot"/>
                </a:ln>
                <a:sym typeface="+mn-ea"/>
              </a:rPr>
              <a:t>使用哪个可重入栈，是由关键字来决定</a:t>
            </a:r>
            <a:r>
              <a:rPr lang="zh-CN" altLang="en-US" sz="1600" spc="130" dirty="0">
                <a:ln>
                  <a:noFill/>
                  <a:prstDash val="sysDot"/>
                </a:ln>
                <a:sym typeface="+mn-ea"/>
              </a:rPr>
              <a:t>的。</a:t>
            </a:r>
            <a:endParaRPr lang="zh-CN" altLang="en-US" sz="1600" spc="130" dirty="0">
              <a:ln>
                <a:noFill/>
                <a:prstDash val="sysDot"/>
              </a:ln>
              <a:sym typeface="+mn-ea"/>
            </a:endParaRPr>
          </a:p>
        </p:txBody>
      </p:sp>
      <p:graphicFrame>
        <p:nvGraphicFramePr>
          <p:cNvPr id="4" name="内容占位符 3"/>
          <p:cNvGraphicFramePr/>
          <p:nvPr>
            <p:ph idx="1"/>
          </p:nvPr>
        </p:nvGraphicFramePr>
        <p:xfrm>
          <a:off x="1187768" y="2539365"/>
          <a:ext cx="9816465" cy="33902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50745"/>
                <a:gridCol w="1836420"/>
                <a:gridCol w="2738120"/>
                <a:gridCol w="3091180"/>
              </a:tblGrid>
              <a:tr h="88455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2100"/>
                        <a:t>C51</a:t>
                      </a:r>
                      <a:r>
                        <a:rPr lang="zh-CN" altLang="en-US" sz="2100"/>
                        <a:t>可重入栈</a:t>
                      </a:r>
                      <a:endParaRPr lang="zh-CN" altLang="en-US" sz="2100"/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100"/>
                        <a:t>栈指针</a:t>
                      </a:r>
                      <a:endParaRPr lang="zh-CN" altLang="en-US" sz="2100"/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100"/>
                        <a:t>内存模型</a:t>
                      </a:r>
                      <a:endParaRPr lang="zh-CN" altLang="en-US" sz="2100"/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100"/>
                        <a:t>关键字</a:t>
                      </a:r>
                      <a:endParaRPr lang="zh-CN" altLang="en-US" sz="2100"/>
                    </a:p>
                  </a:txBody>
                  <a:tcPr marL="215900" marR="215900" marT="133350" marB="133350" anchor="ctr"/>
                </a:tc>
              </a:tr>
              <a:tr h="83502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b="1" spc="130"/>
                        <a:t>IBPSTACK</a:t>
                      </a:r>
                      <a:endParaRPr lang="zh-CN" altLang="en-US" sz="1900" b="1" spc="130"/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b="1" spc="130"/>
                        <a:t>?C_IBP</a:t>
                      </a:r>
                      <a:endParaRPr lang="zh-CN" altLang="en-US" sz="1900" b="1" spc="130"/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spc="130"/>
                        <a:t>SMALL model</a:t>
                      </a:r>
                      <a:endParaRPr lang="zh-CN" altLang="en-US" sz="1900" spc="130"/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b="1" spc="130">
                          <a:solidFill>
                            <a:srgbClr val="002060"/>
                          </a:solidFill>
                        </a:rPr>
                        <a:t>small reentrant</a:t>
                      </a:r>
                      <a:endParaRPr lang="zh-CN" altLang="en-US" sz="1900" b="1" spc="130">
                        <a:solidFill>
                          <a:srgbClr val="002060"/>
                        </a:solidFill>
                      </a:endParaRPr>
                    </a:p>
                  </a:txBody>
                  <a:tcPr marL="215900" marR="215900" marT="133350" marB="133350" anchor="ctr"/>
                </a:tc>
              </a:tr>
              <a:tr h="835660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b="1" spc="130"/>
                        <a:t>PBPSTACK</a:t>
                      </a:r>
                      <a:endParaRPr lang="zh-CN" altLang="en-US" sz="1900" b="1" spc="130"/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b="1" spc="130"/>
                        <a:t>?C_PBP</a:t>
                      </a:r>
                      <a:endParaRPr lang="zh-CN" altLang="en-US" sz="1900" b="1" spc="130"/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spc="130"/>
                        <a:t>COMPACT model</a:t>
                      </a:r>
                      <a:endParaRPr lang="zh-CN" altLang="en-US" sz="1900" spc="130"/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b="1" spc="130">
                          <a:solidFill>
                            <a:srgbClr val="002060"/>
                          </a:solidFill>
                        </a:rPr>
                        <a:t>compact reentrant</a:t>
                      </a:r>
                      <a:endParaRPr lang="zh-CN" altLang="en-US" sz="1900" b="1" spc="130">
                        <a:solidFill>
                          <a:srgbClr val="002060"/>
                        </a:solidFill>
                      </a:endParaRPr>
                    </a:p>
                  </a:txBody>
                  <a:tcPr marL="215900" marR="215900" marT="133350" marB="133350" anchor="ctr"/>
                </a:tc>
              </a:tr>
              <a:tr h="83502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b="1" spc="130"/>
                        <a:t>XBPSTACK</a:t>
                      </a:r>
                      <a:endParaRPr lang="zh-CN" altLang="en-US" sz="1900" b="1" spc="130"/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b="1" spc="130"/>
                        <a:t>?C_XBP</a:t>
                      </a:r>
                      <a:endParaRPr lang="zh-CN" altLang="en-US" sz="1900" b="1" spc="130"/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spc="130"/>
                        <a:t>LARGE model</a:t>
                      </a:r>
                      <a:endParaRPr lang="zh-CN" altLang="en-US" sz="1900" spc="130"/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b="1" spc="130">
                          <a:solidFill>
                            <a:srgbClr val="002060"/>
                          </a:solidFill>
                        </a:rPr>
                        <a:t>large reentrant</a:t>
                      </a:r>
                      <a:endParaRPr lang="zh-CN" altLang="en-US" sz="1900" b="1" spc="130">
                        <a:solidFill>
                          <a:srgbClr val="002060"/>
                        </a:solidFill>
                      </a:endParaRPr>
                    </a:p>
                  </a:txBody>
                  <a:tcPr marL="215900" marR="215900" marT="133350" marB="133350" anchor="ctr"/>
                </a:tc>
              </a:tr>
            </a:tbl>
          </a:graphicData>
        </a:graphic>
      </p:graphicFrame>
    </p:spTree>
    <p:custDataLst>
      <p:tags r:id="rId5"/>
    </p:custDataLst>
  </p:cSld>
  <p:clrMapOvr>
    <a:masterClrMapping/>
  </p:clrMapOvr>
  <p:transition/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-49" y="1536700"/>
            <a:ext cx="12192098" cy="5003800"/>
          </a:xfrm>
          <a:prstGeom prst="rect">
            <a:avLst/>
          </a:prstGeom>
          <a:solidFill>
            <a:srgbClr val="4472C4">
              <a:lumMod val="50000"/>
              <a:alpha val="80000"/>
            </a:srgbClr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285750" indent="-285750" algn="ctr">
              <a:buFont typeface="Wingdings" panose="05000000000000000000" charset="0"/>
              <a:buChar char="l"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1528445" y="392430"/>
            <a:ext cx="9634855" cy="78803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>
                <a:solidFill>
                  <a:srgbClr val="0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defRPr>
            </a:lvl1pPr>
          </a:lstStyle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en-US" altLang="zh-CN" sz="3600" spc="30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</a:rPr>
              <a:t>C251的可重入函数</a:t>
            </a:r>
            <a:endParaRPr lang="en-US" altLang="zh-CN" sz="3600" spc="30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1050925" y="1922145"/>
            <a:ext cx="10100945" cy="4233545"/>
          </a:xfrm>
          <a:prstGeom prst="rect">
            <a:avLst/>
          </a:prstGeom>
          <a:noFill/>
        </p:spPr>
        <p:txBody>
          <a:bodyPr vert="horz" lIns="90000" tIns="46800" rIns="90000" bIns="46800" rtlCol="0" anchor="t" anchorCtr="0">
            <a:noAutofit/>
          </a:bodyPr>
          <a:lstStyle>
            <a:lvl1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微软雅黑" panose="020B0503020204020204" charset="-122"/>
              <a:buAutoNum type="ea1JpnChsDbPeriod"/>
              <a:defRPr sz="1100" u="none" strike="noStrike" cap="none" spc="150" normalizeH="0" baseline="0">
                <a:solidFill>
                  <a:srgbClr val="000000">
                    <a:lumMod val="95000"/>
                    <a:lumOff val="5000"/>
                  </a:srgb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858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285750" indent="-28575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C251 Version 1</a:t>
            </a:r>
            <a:b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C251 Version 1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的可重入栈，与C51是相同的，仍为模拟栈，但取消了PBPSTACK。</a:t>
            </a:r>
            <a:endParaRPr lang="zh-CN" altLang="en-US" sz="16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285750" indent="-28575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C251 Version 2</a:t>
            </a:r>
            <a:b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</a:b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自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 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C251 Version 2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 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开始，可重入栈采用与MDK-Arm相同的方式，即硬件栈、继承调用者栈，并同时采用寄存器优先分配原则。</a:t>
            </a:r>
            <a:endParaRPr lang="zh-CN" altLang="en-US" sz="16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可重入函数实现方案</a:t>
            </a:r>
            <a:b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1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、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生成全局可重入函数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CosyOS推荐方案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）</a:t>
            </a:r>
            <a:b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</a:b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C251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标签页，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“Generate reentrant functions”打勾，所有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自定义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函数都允许使用可重入栈，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并试图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生成可重入函数。</a:t>
            </a:r>
            <a:b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</a:b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、寄存器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可重入函数 + 可重入栈可重入函数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reentrant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）</a:t>
            </a:r>
            <a:b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</a:b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自定义函数成为寄存器可重入函数的必要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条件：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C251代码优化等级最低不能低于3级（Register variables），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即必须开启寄存器变量优化。</a:t>
            </a:r>
            <a:b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</a:b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自定义函数是否为寄存器可重入函数的判别方法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：与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C51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同理。</a:t>
            </a:r>
            <a:endParaRPr lang="zh-CN" altLang="en-US" sz="16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1050925" y="527563"/>
            <a:ext cx="191135" cy="634365"/>
          </a:xfrm>
          <a:prstGeom prst="rect">
            <a:avLst/>
          </a:prstGeom>
          <a:solidFill>
            <a:srgbClr val="5B9BD5">
              <a:lumMod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" name="任意多边形: 形状 7"/>
          <p:cNvSpPr/>
          <p:nvPr>
            <p:custDataLst>
              <p:tags r:id="rId5"/>
            </p:custDataLst>
          </p:nvPr>
        </p:nvSpPr>
        <p:spPr>
          <a:xfrm rot="10800000">
            <a:off x="11688445" y="6003925"/>
            <a:ext cx="285115" cy="347980"/>
          </a:xfrm>
          <a:custGeom>
            <a:avLst/>
            <a:gdLst>
              <a:gd name="connsiteX0" fmla="*/ 58302 w 200540"/>
              <a:gd name="connsiteY0" fmla="*/ 0 h 245089"/>
              <a:gd name="connsiteX1" fmla="*/ 200540 w 200540"/>
              <a:gd name="connsiteY1" fmla="*/ 0 h 245089"/>
              <a:gd name="connsiteX2" fmla="*/ 97518 w 200540"/>
              <a:gd name="connsiteY2" fmla="*/ 245089 h 245089"/>
              <a:gd name="connsiteX3" fmla="*/ 0 w 200540"/>
              <a:gd name="connsiteY3" fmla="*/ 245089 h 245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540" h="245089">
                <a:moveTo>
                  <a:pt x="58302" y="0"/>
                </a:moveTo>
                <a:lnTo>
                  <a:pt x="200540" y="0"/>
                </a:lnTo>
                <a:lnTo>
                  <a:pt x="97518" y="245089"/>
                </a:lnTo>
                <a:lnTo>
                  <a:pt x="0" y="245089"/>
                </a:lnTo>
                <a:close/>
              </a:path>
            </a:pathLst>
          </a:custGeom>
          <a:solidFill>
            <a:srgbClr val="FFFFFF">
              <a:lumMod val="9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" name="任意多边形: 形状 8"/>
          <p:cNvSpPr/>
          <p:nvPr>
            <p:custDataLst>
              <p:tags r:id="rId6"/>
            </p:custDataLst>
          </p:nvPr>
        </p:nvSpPr>
        <p:spPr>
          <a:xfrm rot="10800000">
            <a:off x="11370310" y="6003925"/>
            <a:ext cx="285115" cy="347980"/>
          </a:xfrm>
          <a:custGeom>
            <a:avLst/>
            <a:gdLst>
              <a:gd name="connsiteX0" fmla="*/ 58302 w 200540"/>
              <a:gd name="connsiteY0" fmla="*/ 0 h 245089"/>
              <a:gd name="connsiteX1" fmla="*/ 200540 w 200540"/>
              <a:gd name="connsiteY1" fmla="*/ 0 h 245089"/>
              <a:gd name="connsiteX2" fmla="*/ 97518 w 200540"/>
              <a:gd name="connsiteY2" fmla="*/ 245089 h 245089"/>
              <a:gd name="connsiteX3" fmla="*/ 0 w 200540"/>
              <a:gd name="connsiteY3" fmla="*/ 245089 h 245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540" h="245089">
                <a:moveTo>
                  <a:pt x="58302" y="0"/>
                </a:moveTo>
                <a:lnTo>
                  <a:pt x="200540" y="0"/>
                </a:lnTo>
                <a:lnTo>
                  <a:pt x="97518" y="245089"/>
                </a:lnTo>
                <a:lnTo>
                  <a:pt x="0" y="245089"/>
                </a:lnTo>
                <a:close/>
              </a:path>
            </a:pathLst>
          </a:custGeom>
          <a:solidFill>
            <a:srgbClr val="FFFFFF">
              <a:lumMod val="9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矩形 17"/>
          <p:cNvSpPr/>
          <p:nvPr>
            <p:custDataLst>
              <p:tags r:id="rId1"/>
            </p:custDataLst>
          </p:nvPr>
        </p:nvSpPr>
        <p:spPr>
          <a:xfrm>
            <a:off x="0" y="1474788"/>
            <a:ext cx="12192000" cy="3908425"/>
          </a:xfrm>
          <a:prstGeom prst="rect">
            <a:avLst/>
          </a:prstGeom>
          <a:solidFill>
            <a:srgbClr val="3D5A7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2"/>
            </p:custDataLst>
          </p:nvPr>
        </p:nvSpPr>
        <p:spPr>
          <a:xfrm>
            <a:off x="1378585" y="1"/>
            <a:ext cx="3308350" cy="5384164"/>
          </a:xfrm>
          <a:prstGeom prst="rect">
            <a:avLst/>
          </a:prstGeom>
          <a:solidFill>
            <a:srgbClr val="3D5A7B">
              <a:alpha val="1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lnSpc>
                <a:spcPct val="120000"/>
              </a:lnSpc>
            </a:pPr>
            <a:endParaRPr lang="zh-CN" altLang="en-US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21" name="直接连接符 20"/>
          <p:cNvCxnSpPr/>
          <p:nvPr>
            <p:custDataLst>
              <p:tags r:id="rId3"/>
            </p:custDataLst>
          </p:nvPr>
        </p:nvCxnSpPr>
        <p:spPr>
          <a:xfrm flipH="1">
            <a:off x="9289143" y="1177834"/>
            <a:ext cx="2902856" cy="0"/>
          </a:xfrm>
          <a:prstGeom prst="line">
            <a:avLst/>
          </a:prstGeom>
          <a:noFill/>
          <a:ln w="38100" cap="flat" cmpd="sng" algn="ctr">
            <a:solidFill>
              <a:srgbClr val="7C9BBE">
                <a:lumMod val="40000"/>
                <a:lumOff val="60000"/>
              </a:srgbClr>
            </a:solidFill>
            <a:prstDash val="solid"/>
            <a:miter lim="800000"/>
          </a:ln>
          <a:effectLst/>
        </p:spPr>
      </p:cxnSp>
      <p:cxnSp>
        <p:nvCxnSpPr>
          <p:cNvPr id="22" name="直接连接符 21"/>
          <p:cNvCxnSpPr/>
          <p:nvPr>
            <p:custDataLst>
              <p:tags r:id="rId4"/>
            </p:custDataLst>
          </p:nvPr>
        </p:nvCxnSpPr>
        <p:spPr>
          <a:xfrm flipH="1">
            <a:off x="9956800" y="1018177"/>
            <a:ext cx="2235199" cy="0"/>
          </a:xfrm>
          <a:prstGeom prst="line">
            <a:avLst/>
          </a:prstGeom>
          <a:noFill/>
          <a:ln w="38100" cap="flat" cmpd="sng" algn="ctr">
            <a:solidFill>
              <a:srgbClr val="7C9BBE">
                <a:lumMod val="40000"/>
                <a:lumOff val="60000"/>
              </a:srgbClr>
            </a:solidFill>
            <a:prstDash val="solid"/>
            <a:miter lim="800000"/>
          </a:ln>
          <a:effectLst/>
        </p:spPr>
      </p:cxnSp>
      <p:cxnSp>
        <p:nvCxnSpPr>
          <p:cNvPr id="23" name="直接连接符 22"/>
          <p:cNvCxnSpPr/>
          <p:nvPr>
            <p:custDataLst>
              <p:tags r:id="rId5"/>
            </p:custDataLst>
          </p:nvPr>
        </p:nvCxnSpPr>
        <p:spPr>
          <a:xfrm flipH="1">
            <a:off x="10638971" y="858520"/>
            <a:ext cx="1553029" cy="0"/>
          </a:xfrm>
          <a:prstGeom prst="line">
            <a:avLst/>
          </a:prstGeom>
          <a:noFill/>
          <a:ln w="38100" cap="flat" cmpd="sng" algn="ctr">
            <a:solidFill>
              <a:srgbClr val="7C9BBE">
                <a:lumMod val="40000"/>
                <a:lumOff val="60000"/>
              </a:srgbClr>
            </a:solidFill>
            <a:prstDash val="solid"/>
            <a:miter lim="800000"/>
          </a:ln>
          <a:effectLst/>
        </p:spPr>
      </p:cxnSp>
      <p:sp>
        <p:nvSpPr>
          <p:cNvPr id="29" name="文本框 28"/>
          <p:cNvSpPr txBox="1"/>
          <p:nvPr>
            <p:custDataLst>
              <p:tags r:id="rId6"/>
            </p:custDataLst>
          </p:nvPr>
        </p:nvSpPr>
        <p:spPr>
          <a:xfrm>
            <a:off x="1377950" y="1891030"/>
            <a:ext cx="3309620" cy="3076575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/>
          </a:bodyPr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3600" b="1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MDK-Arm的可重入函数</a:t>
            </a:r>
            <a:endParaRPr lang="en-US" altLang="zh-CN" sz="3600" b="1" spc="3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7"/>
            </p:custDataLst>
          </p:nvPr>
        </p:nvSpPr>
        <p:spPr>
          <a:xfrm>
            <a:off x="5573394" y="1890712"/>
            <a:ext cx="5501005" cy="3076575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/>
          </a:bodyPr>
          <a:p>
            <a:pPr marL="0" lvl="0" indent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0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所有函数都将使用可重入栈，</a:t>
            </a:r>
            <a:r>
              <a:rPr lang="zh-CN" altLang="en-US" sz="20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并试图</a:t>
            </a:r>
            <a:r>
              <a:rPr lang="zh-CN" altLang="en-US" sz="20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生成可重入函数。可重入栈为硬件栈、继承调用者栈，并同时采用寄存器优先分配原则。</a:t>
            </a:r>
            <a:endParaRPr lang="zh-CN" altLang="en-US" sz="2000" spc="15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0" lvl="0" indent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Arm C/C++</a:t>
            </a:r>
            <a:r>
              <a:rPr lang="zh-CN" altLang="en-US" sz="20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标准库</a:t>
            </a:r>
            <a:r>
              <a:rPr lang="zh-CN" altLang="en-US" sz="20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中，大部分常用库函数均为可重入函数，是线程安全</a:t>
            </a:r>
            <a:r>
              <a:rPr lang="zh-CN" altLang="en-US" sz="20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的。</a:t>
            </a:r>
            <a:endParaRPr lang="zh-CN" altLang="en-US" sz="2000" spc="15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z="4000" b="1"/>
              <a:t>C51</a:t>
            </a:r>
            <a:r>
              <a:rPr lang="en-US" altLang="zh-CN" sz="4000" b="1"/>
              <a:t> </a:t>
            </a:r>
            <a:r>
              <a:rPr lang="zh-CN" altLang="en-US" sz="4000" b="1"/>
              <a:t>/</a:t>
            </a:r>
            <a:r>
              <a:rPr lang="en-US" altLang="zh-CN" sz="4000" b="1"/>
              <a:t> </a:t>
            </a:r>
            <a:r>
              <a:rPr lang="zh-CN" altLang="en-US" sz="4000" b="1"/>
              <a:t>C251 standard library</a:t>
            </a:r>
            <a:r>
              <a:rPr lang="en-US" altLang="zh-CN" sz="4000" b="1"/>
              <a:t> functions</a:t>
            </a:r>
            <a:endParaRPr lang="en-US" altLang="zh-CN" sz="4000" b="1"/>
          </a:p>
        </p:txBody>
      </p:sp>
      <p:sp>
        <p:nvSpPr>
          <p:cNvPr id="21" name="矩形 20"/>
          <p:cNvSpPr/>
          <p:nvPr>
            <p:custDataLst>
              <p:tags r:id="rId2"/>
            </p:custDataLst>
          </p:nvPr>
        </p:nvSpPr>
        <p:spPr>
          <a:xfrm>
            <a:off x="0" y="6692265"/>
            <a:ext cx="12192635" cy="1657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-635" y="0"/>
            <a:ext cx="12193270" cy="1765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正文"/>
          <p:cNvSpPr txBox="1"/>
          <p:nvPr>
            <p:custDataLst>
              <p:tags r:id="rId4"/>
            </p:custDataLst>
          </p:nvPr>
        </p:nvSpPr>
        <p:spPr>
          <a:xfrm>
            <a:off x="1232853" y="1510030"/>
            <a:ext cx="9725660" cy="786765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ctr">
              <a:buNone/>
            </a:pPr>
            <a:r>
              <a:rPr lang="zh-CN" altLang="en-US" sz="1400" b="1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固有可重入</a:t>
            </a: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实际上包括了</a:t>
            </a:r>
            <a:r>
              <a:rPr lang="zh-CN" altLang="en-US" sz="1400" b="1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不会重入（内联）</a:t>
            </a: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和</a:t>
            </a:r>
            <a:r>
              <a:rPr lang="zh-CN" altLang="en-US" sz="1400" b="1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可重入（调用）</a:t>
            </a: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两种情况，均在intrins.h中</a:t>
            </a: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声明。</a:t>
            </a:r>
            <a:endParaRPr lang="zh-CN" altLang="en-US" sz="1400" spc="130" dirty="0">
              <a:ln>
                <a:noFill/>
                <a:prstDash val="sysDot"/>
              </a:ln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  <a:p>
            <a:pPr marL="0" indent="0" algn="ctr">
              <a:buNone/>
            </a:pPr>
            <a:r>
              <a:rPr lang="zh-CN" altLang="en-US" sz="1400" b="1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本征可重入</a:t>
            </a: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是指函数的框架是可重入的，但在实际应用时仍需注意所访问资源是否会重入、是否可</a:t>
            </a: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重入。</a:t>
            </a:r>
            <a:endParaRPr lang="zh-CN" altLang="en-US" sz="1400" spc="130" dirty="0">
              <a:ln>
                <a:noFill/>
                <a:prstDash val="sysDot"/>
              </a:ln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</p:txBody>
      </p:sp>
      <p:graphicFrame>
        <p:nvGraphicFramePr>
          <p:cNvPr id="4" name="内容占位符 3"/>
          <p:cNvGraphicFramePr/>
          <p:nvPr>
            <p:ph idx="1"/>
          </p:nvPr>
        </p:nvGraphicFramePr>
        <p:xfrm>
          <a:off x="1187768" y="2539365"/>
          <a:ext cx="9816465" cy="33902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34435"/>
                <a:gridCol w="6082030"/>
              </a:tblGrid>
              <a:tr h="88455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1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类别</a:t>
                      </a:r>
                      <a:endParaRPr lang="zh-CN" altLang="en-US" sz="21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1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Attributes</a:t>
                      </a:r>
                      <a:endParaRPr lang="zh-CN" altLang="en-US" sz="21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/>
                </a:tc>
              </a:tr>
              <a:tr h="83502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b="0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固有可重入</a:t>
                      </a:r>
                      <a:endParaRPr lang="zh-CN" altLang="en-US" sz="1900" b="0" spc="13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b="0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intrinsic</a:t>
                      </a:r>
                      <a:r>
                        <a:rPr lang="en-US" altLang="zh-CN" sz="1900" b="0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,</a:t>
                      </a:r>
                      <a:r>
                        <a:rPr lang="zh-CN" altLang="en-US" sz="1900" b="0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 reentrant</a:t>
                      </a:r>
                      <a:endParaRPr lang="zh-CN" altLang="en-US" sz="1900" b="0" spc="13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/>
                </a:tc>
              </a:tr>
              <a:tr h="835660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b="0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本征可重入</a:t>
                      </a:r>
                      <a:endParaRPr lang="zh-CN" altLang="en-US" sz="1900" b="0" spc="13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b="0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reentrant</a:t>
                      </a:r>
                      <a:endParaRPr lang="zh-CN" altLang="en-US" sz="1900" b="0" spc="13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/>
                </a:tc>
              </a:tr>
              <a:tr h="83502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b="0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不可重入</a:t>
                      </a:r>
                      <a:endParaRPr lang="zh-CN" altLang="en-US" sz="1900" b="0" spc="13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b="0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（</a:t>
                      </a:r>
                      <a:r>
                        <a:rPr lang="en-US" altLang="zh-CN" sz="1900" b="0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null</a:t>
                      </a:r>
                      <a:r>
                        <a:rPr lang="zh-CN" altLang="en-US" sz="1900" b="0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）</a:t>
                      </a:r>
                      <a:endParaRPr lang="zh-CN" altLang="en-US" sz="1900" b="0" spc="13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/>
                </a:tc>
              </a:tr>
            </a:tbl>
          </a:graphicData>
        </a:graphic>
      </p:graphicFrame>
    </p:spTree>
    <p:custDataLst>
      <p:tags r:id="rId5"/>
    </p:custDataLst>
  </p:cSld>
  <p:clrMapOvr>
    <a:masterClrMapping/>
  </p:clrMapOvr>
  <p:transition/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z="4000" b="1"/>
              <a:t>A</a:t>
            </a:r>
            <a:r>
              <a:rPr lang="en-US" altLang="zh-CN" sz="4000" b="1"/>
              <a:t>RM</a:t>
            </a:r>
            <a:r>
              <a:rPr lang="zh-CN" altLang="en-US" sz="4000" b="1"/>
              <a:t> C and C++ library functions</a:t>
            </a:r>
            <a:endParaRPr lang="zh-CN" altLang="en-US" sz="4000" b="1"/>
          </a:p>
        </p:txBody>
      </p:sp>
      <p:sp>
        <p:nvSpPr>
          <p:cNvPr id="21" name="矩形 20"/>
          <p:cNvSpPr/>
          <p:nvPr>
            <p:custDataLst>
              <p:tags r:id="rId2"/>
            </p:custDataLst>
          </p:nvPr>
        </p:nvSpPr>
        <p:spPr>
          <a:xfrm>
            <a:off x="0" y="6692265"/>
            <a:ext cx="12192635" cy="1657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-635" y="0"/>
            <a:ext cx="12193270" cy="1765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正文"/>
          <p:cNvSpPr txBox="1"/>
          <p:nvPr>
            <p:custDataLst>
              <p:tags r:id="rId4"/>
            </p:custDataLst>
          </p:nvPr>
        </p:nvSpPr>
        <p:spPr>
          <a:xfrm>
            <a:off x="1232853" y="1510030"/>
            <a:ext cx="9725660" cy="786765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ctr">
              <a:buNone/>
            </a:pPr>
            <a:r>
              <a:rPr lang="en-US" altLang="zh-CN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ARM C/C++</a:t>
            </a: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库中，重点提及的是</a:t>
            </a:r>
            <a:r>
              <a:rPr lang="en-US" altLang="zh-CN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“</a:t>
            </a: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线程安全</a:t>
            </a:r>
            <a:r>
              <a:rPr lang="en-US" altLang="zh-CN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”</a:t>
            </a: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的概念，它与函数的</a:t>
            </a:r>
            <a:r>
              <a:rPr lang="en-US" altLang="zh-CN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“</a:t>
            </a: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重入</a:t>
            </a:r>
            <a:r>
              <a:rPr lang="en-US" altLang="zh-CN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”</a:t>
            </a: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属性存在</a:t>
            </a: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着紧密的</a:t>
            </a: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联系。</a:t>
            </a:r>
            <a:endParaRPr lang="zh-CN" altLang="en-US" sz="1400" spc="130" dirty="0">
              <a:ln>
                <a:noFill/>
                <a:prstDash val="sysDot"/>
              </a:ln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</p:txBody>
      </p:sp>
      <p:graphicFrame>
        <p:nvGraphicFramePr>
          <p:cNvPr id="4" name="内容占位符 3"/>
          <p:cNvGraphicFramePr/>
          <p:nvPr>
            <p:ph idx="1"/>
          </p:nvPr>
        </p:nvGraphicFramePr>
        <p:xfrm>
          <a:off x="1187768" y="2539365"/>
          <a:ext cx="9816465" cy="33902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25265"/>
                <a:gridCol w="3815715"/>
                <a:gridCol w="1975485"/>
              </a:tblGrid>
              <a:tr h="633730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C51</a:t>
                      </a:r>
                      <a:r>
                        <a:rPr lang="en-US" altLang="zh-CN" sz="14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zh-CN" altLang="en-US" sz="14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/</a:t>
                      </a:r>
                      <a:r>
                        <a:rPr lang="en-US" altLang="zh-CN" sz="14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zh-CN" altLang="en-US" sz="14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C251</a:t>
                      </a:r>
                      <a:r>
                        <a:rPr lang="en-US" altLang="zh-CN" sz="14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zh-CN" altLang="en-US" sz="14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standard</a:t>
                      </a:r>
                      <a:r>
                        <a:rPr lang="en-US" altLang="zh-CN" sz="14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zh-CN" altLang="en-US" sz="14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library</a:t>
                      </a:r>
                      <a:endParaRPr lang="zh-CN" altLang="en-US" sz="1400" b="1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4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ARM C and C++ </a:t>
                      </a:r>
                      <a:r>
                        <a:rPr lang="zh-CN" altLang="en-US" sz="14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library</a:t>
                      </a:r>
                      <a:endParaRPr lang="zh-CN" altLang="en-US" sz="1400" b="1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example</a:t>
                      </a:r>
                      <a:endParaRPr lang="zh-CN" altLang="en-US" sz="1400" b="1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/>
                </a:tc>
              </a:tr>
              <a:tr h="55181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2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固有可重入</a:t>
                      </a:r>
                      <a:endParaRPr lang="zh-CN" altLang="en-US" sz="12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2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intrinsic reentrant</a:t>
                      </a:r>
                      <a:endParaRPr lang="zh-CN" altLang="en-US" sz="12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25400" marB="2540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2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固有线程安全</a:t>
                      </a:r>
                      <a:endParaRPr lang="zh-CN" altLang="en-US" sz="12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2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thread-safe</a:t>
                      </a:r>
                      <a:endParaRPr lang="zh-CN" altLang="en-US" sz="12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25400" marB="2540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2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内联：空操作</a:t>
                      </a:r>
                      <a:r>
                        <a:rPr lang="en-US" altLang="zh-CN" sz="12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()</a:t>
                      </a:r>
                      <a:endParaRPr lang="en-US" altLang="zh-CN" sz="12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2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调用：</a:t>
                      </a:r>
                      <a:r>
                        <a:rPr lang="en-US" altLang="zh-CN" sz="12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alloca()</a:t>
                      </a:r>
                      <a:endParaRPr lang="en-US" altLang="zh-CN" sz="12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/>
                </a:tc>
              </a:tr>
              <a:tr h="551180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2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本征可重入</a:t>
                      </a:r>
                      <a:endParaRPr lang="zh-CN" altLang="en-US" sz="12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2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reentrant</a:t>
                      </a:r>
                      <a:endParaRPr lang="zh-CN" altLang="en-US" sz="12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25400" marB="2540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2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本征线程安全</a:t>
                      </a:r>
                      <a:endParaRPr lang="zh-CN" altLang="en-US" sz="12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2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inherently thread-safe</a:t>
                      </a:r>
                      <a:endParaRPr lang="zh-CN" altLang="en-US" sz="12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25400" marB="2540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2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memcpy()</a:t>
                      </a:r>
                      <a:endParaRPr lang="en-US" altLang="zh-CN" sz="12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/>
                </a:tc>
              </a:tr>
              <a:tr h="551180">
                <a:tc rowSpan="3"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2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不可重入</a:t>
                      </a:r>
                      <a:endParaRPr lang="zh-CN" altLang="en-US" sz="12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2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non-</a:t>
                      </a:r>
                      <a:r>
                        <a:rPr lang="zh-CN" altLang="en-US" sz="12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reentrant</a:t>
                      </a:r>
                      <a:endParaRPr lang="zh-CN" altLang="en-US" sz="12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25400" marB="2540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2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互斥线程安全：thread-safe if the _mutex_* functions are implemented</a:t>
                      </a:r>
                      <a:endParaRPr lang="zh-CN" altLang="en-US" sz="12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25400" marB="2540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2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malloc()</a:t>
                      </a:r>
                      <a:endParaRPr lang="en-US" altLang="zh-CN" sz="12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/>
                </a:tc>
              </a:tr>
              <a:tr h="551180">
                <a:tc vMerge="1"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2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其它条件的线程安全</a:t>
                      </a:r>
                      <a:endParaRPr lang="en-US" altLang="zh-CN" sz="12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25400" marB="2540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2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/>
                </a:tc>
              </a:tr>
              <a:tr h="551180">
                <a:tc vMerge="1"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2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从不线程安全</a:t>
                      </a:r>
                      <a:endParaRPr lang="zh-CN" altLang="en-US" sz="12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2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never thread-safe</a:t>
                      </a:r>
                      <a:endParaRPr lang="zh-CN" altLang="en-US" sz="12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25400" marB="2540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2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/>
                </a:tc>
              </a:tr>
            </a:tbl>
          </a:graphicData>
        </a:graphic>
      </p:graphicFrame>
    </p:spTree>
    <p:custDataLst>
      <p:tags r:id="rId5"/>
    </p:custDataLst>
  </p:cSld>
  <p:clrMapOvr>
    <a:masterClrMapping/>
  </p:clrMapOvr>
  <p:transition/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4000" b="1">
                <a:sym typeface="+mn-ea"/>
              </a:rPr>
              <a:t>CosyOS-II </a:t>
            </a:r>
            <a:r>
              <a:rPr lang="zh-CN" altLang="en-US" sz="4000" b="1">
                <a:sym typeface="+mn-ea"/>
              </a:rPr>
              <a:t>调用</a:t>
            </a:r>
            <a:r>
              <a:rPr lang="zh-CN" altLang="en-US" sz="4000" b="1"/>
              <a:t>函数注意事项</a:t>
            </a:r>
            <a:endParaRPr lang="zh-CN" altLang="en-US" sz="40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marL="0" indent="0">
              <a:buNone/>
            </a:pPr>
            <a:r>
              <a:rPr lang="zh-CN" altLang="en-US" sz="1600"/>
              <a:t>在</a:t>
            </a:r>
            <a:r>
              <a:rPr lang="en-US" altLang="zh-CN" sz="1600"/>
              <a:t>CosyOS</a:t>
            </a:r>
            <a:r>
              <a:rPr lang="zh-CN" altLang="en-US" sz="1600"/>
              <a:t>下，无论是标准库函数还是自定义函数，用户在调用时都应注意以下事项。</a:t>
            </a:r>
            <a:endParaRPr lang="en-US" altLang="zh-CN" sz="1600"/>
          </a:p>
          <a:p>
            <a:pPr marL="0" indent="0">
              <a:buNone/>
            </a:pPr>
            <a:r>
              <a:rPr lang="en-US" altLang="zh-CN" sz="1600"/>
              <a:t>1</a:t>
            </a:r>
            <a:r>
              <a:rPr lang="zh-CN" altLang="en-US" sz="1600"/>
              <a:t>、在</a:t>
            </a:r>
            <a:r>
              <a:rPr lang="en-US" altLang="zh-CN" sz="1600"/>
              <a:t>C51</a:t>
            </a:r>
            <a:r>
              <a:rPr lang="zh-CN" altLang="en-US" sz="1600"/>
              <a:t>下，</a:t>
            </a:r>
            <a:r>
              <a:rPr lang="en-US" altLang="zh-CN" sz="1600"/>
              <a:t>CosyOS</a:t>
            </a:r>
            <a:r>
              <a:rPr lang="zh-CN" altLang="en-US" sz="1600"/>
              <a:t>拒绝使用可重入栈，也不建议用户使用可重入栈。</a:t>
            </a:r>
            <a:endParaRPr lang="zh-CN" altLang="en-US" sz="1600"/>
          </a:p>
          <a:p>
            <a:pPr marL="0" indent="0">
              <a:buNone/>
            </a:pPr>
            <a:r>
              <a:rPr lang="en-US" altLang="zh-CN" sz="1600"/>
              <a:t>2</a:t>
            </a:r>
            <a:r>
              <a:rPr lang="zh-CN" altLang="en-US" sz="1600"/>
              <a:t>、在</a:t>
            </a:r>
            <a:r>
              <a:rPr lang="en-US" altLang="zh-CN" sz="1600"/>
              <a:t>C251</a:t>
            </a:r>
            <a:r>
              <a:rPr lang="zh-CN" altLang="en-US" sz="1600"/>
              <a:t>下，</a:t>
            </a:r>
            <a:r>
              <a:rPr lang="en-US" altLang="zh-CN" sz="1600"/>
              <a:t>CosyOS</a:t>
            </a:r>
            <a:r>
              <a:rPr lang="en-US" altLang="zh-CN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推荐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生成全局可重入函数，提高易用性</a:t>
            </a:r>
            <a:r>
              <a:rPr lang="en-US" altLang="zh-CN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。</a:t>
            </a:r>
            <a:endParaRPr lang="en-US" altLang="zh-CN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1600">
                <a:solidFill>
                  <a:srgbClr val="000000">
                    <a:lumMod val="95000"/>
                    <a:lumOff val="5000"/>
                  </a:srgbClr>
                </a:solidFill>
                <a:ea typeface="微软雅黑" panose="020B0503020204020204" charset="-122"/>
                <a:cs typeface="+mn-lt"/>
                <a:sym typeface="+mn-ea"/>
              </a:rPr>
              <a:t>3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、对于本征可重入函数，用户仍需考虑该函数所访问的资源是否有重入的可能，是否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需要实行互斥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访问。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4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、对于不可重入函数，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可采用下述方法来实现线程安全：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342900" indent="-342900">
              <a:buFont typeface="+mj-ea"/>
              <a:buAutoNum type="circleNumDbPlain"/>
            </a:pPr>
            <a:r>
              <a:rPr lang="zh-CN" altLang="en-US" sz="1600" b="1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等效替换法</a:t>
            </a:r>
            <a:endParaRPr lang="zh-CN" altLang="en-US" sz="1600" b="1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342900" indent="-342900">
              <a:buFont typeface="+mj-ea"/>
              <a:buAutoNum type="circleNumDbPlain"/>
            </a:pPr>
            <a:r>
              <a:rPr lang="zh-CN" altLang="en-US" sz="1600" b="1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可重入版本</a:t>
            </a:r>
            <a:endParaRPr lang="zh-CN" altLang="en-US" sz="1600" b="1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342900" indent="-342900">
              <a:buFont typeface="+mj-ea"/>
              <a:buAutoNum type="circleNumDbPlain"/>
            </a:pPr>
            <a:r>
              <a:rPr lang="zh-CN" altLang="en-US" sz="1600" b="1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副本函数</a:t>
            </a:r>
            <a:endParaRPr lang="zh-CN" altLang="en-US" sz="1600" b="1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342900" indent="-342900">
              <a:buFont typeface="+mj-ea"/>
              <a:buAutoNum type="circleNumDbPlain"/>
            </a:pPr>
            <a:r>
              <a:rPr lang="zh-CN" altLang="en-US" sz="1600" b="1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本地代码</a:t>
            </a:r>
            <a:endParaRPr lang="zh-CN" altLang="en-US" sz="1600" b="1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342900" indent="-342900">
              <a:buFont typeface="+mj-ea"/>
              <a:buAutoNum type="circleNumDbPlain"/>
            </a:pPr>
            <a:r>
              <a:rPr lang="zh-CN" altLang="en-US" sz="1600" b="1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互斥函数</a:t>
            </a:r>
            <a:endParaRPr lang="zh-CN" altLang="en-US" sz="1600" b="1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z="4000" b="1"/>
              <a:t>等效替换法</a:t>
            </a:r>
            <a:endParaRPr lang="zh-CN" altLang="en-US" sz="4000" b="1"/>
          </a:p>
        </p:txBody>
      </p:sp>
      <p:sp>
        <p:nvSpPr>
          <p:cNvPr id="21" name="矩形 20"/>
          <p:cNvSpPr/>
          <p:nvPr>
            <p:custDataLst>
              <p:tags r:id="rId2"/>
            </p:custDataLst>
          </p:nvPr>
        </p:nvSpPr>
        <p:spPr>
          <a:xfrm>
            <a:off x="0" y="6692265"/>
            <a:ext cx="12192635" cy="1657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-635" y="0"/>
            <a:ext cx="12193270" cy="1765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正文"/>
          <p:cNvSpPr txBox="1"/>
          <p:nvPr>
            <p:custDataLst>
              <p:tags r:id="rId4"/>
            </p:custDataLst>
          </p:nvPr>
        </p:nvSpPr>
        <p:spPr>
          <a:xfrm>
            <a:off x="1232853" y="1510030"/>
            <a:ext cx="9725660" cy="786765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ctr">
              <a:buNone/>
            </a:pPr>
            <a:r>
              <a:rPr lang="zh-CN" altLang="en-US" sz="1400">
                <a:solidFill>
                  <a:srgbClr val="000000">
                    <a:lumMod val="95000"/>
                    <a:lumOff val="5000"/>
                  </a:srgbClr>
                </a:solidFill>
                <a:sym typeface="+mn-ea"/>
              </a:rPr>
              <a:t>对于不可重入的标准库函数，可考虑替换为其它可重入的库函数，实现相同的功能。</a:t>
            </a:r>
            <a:endParaRPr lang="zh-CN" altLang="en-US" sz="1400">
              <a:solidFill>
                <a:srgbClr val="000000">
                  <a:lumMod val="95000"/>
                  <a:lumOff val="5000"/>
                </a:srgbClr>
              </a:solidFill>
              <a:sym typeface="+mn-ea"/>
            </a:endParaRPr>
          </a:p>
          <a:p>
            <a:pPr marL="0" indent="0" algn="ctr">
              <a:buNone/>
            </a:pPr>
            <a:r>
              <a:rPr lang="zh-CN" altLang="en-US" sz="1400">
                <a:solidFill>
                  <a:srgbClr val="000000">
                    <a:lumMod val="95000"/>
                    <a:lumOff val="5000"/>
                  </a:srgbClr>
                </a:solidFill>
                <a:sym typeface="+mn-ea"/>
              </a:rPr>
              <a:t>下表给出了部分常用</a:t>
            </a:r>
            <a:r>
              <a:rPr lang="en-US" altLang="zh-CN" sz="1400">
                <a:solidFill>
                  <a:srgbClr val="000000">
                    <a:lumMod val="95000"/>
                    <a:lumOff val="5000"/>
                  </a:srgbClr>
                </a:solidFill>
                <a:sym typeface="+mn-ea"/>
              </a:rPr>
              <a:t>C51</a:t>
            </a:r>
            <a:r>
              <a:rPr lang="zh-CN" altLang="en-US" sz="1400">
                <a:solidFill>
                  <a:srgbClr val="000000">
                    <a:lumMod val="95000"/>
                    <a:lumOff val="5000"/>
                  </a:srgbClr>
                </a:solidFill>
                <a:sym typeface="+mn-ea"/>
              </a:rPr>
              <a:t>不可重入库函数的替换示例，仅是起一个抛砖引玉的</a:t>
            </a:r>
            <a:r>
              <a:rPr lang="zh-CN" altLang="en-US" sz="1400">
                <a:solidFill>
                  <a:srgbClr val="000000">
                    <a:lumMod val="95000"/>
                    <a:lumOff val="5000"/>
                  </a:srgbClr>
                </a:solidFill>
                <a:sym typeface="+mn-ea"/>
              </a:rPr>
              <a:t>作用。</a:t>
            </a:r>
            <a:endParaRPr lang="zh-CN" altLang="en-US" sz="1400">
              <a:solidFill>
                <a:srgbClr val="000000">
                  <a:lumMod val="95000"/>
                  <a:lumOff val="5000"/>
                </a:srgbClr>
              </a:solidFill>
              <a:sym typeface="+mn-ea"/>
            </a:endParaRPr>
          </a:p>
        </p:txBody>
      </p:sp>
      <p:graphicFrame>
        <p:nvGraphicFramePr>
          <p:cNvPr id="4" name="内容占位符 3"/>
          <p:cNvGraphicFramePr/>
          <p:nvPr>
            <p:ph idx="1"/>
          </p:nvPr>
        </p:nvGraphicFramePr>
        <p:xfrm>
          <a:off x="1187768" y="2539365"/>
          <a:ext cx="9816465" cy="33902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97250"/>
                <a:gridCol w="4091305"/>
                <a:gridCol w="2327910"/>
              </a:tblGrid>
              <a:tr h="53911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b="1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C51 </a:t>
                      </a:r>
                      <a:r>
                        <a:rPr lang="zh-CN" altLang="en-US" sz="1700" b="1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non-reentrant</a:t>
                      </a:r>
                      <a:endParaRPr lang="zh-CN" altLang="en-US" sz="1700" b="1" spc="13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b="1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C51 </a:t>
                      </a:r>
                      <a:r>
                        <a:rPr lang="zh-CN" altLang="en-US" sz="1700" b="1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reentrant</a:t>
                      </a:r>
                      <a:endParaRPr lang="zh-CN" altLang="en-US" sz="1700" b="1" spc="13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700" b="1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替换条件</a:t>
                      </a:r>
                      <a:endParaRPr lang="zh-CN" altLang="en-US" sz="1700" b="1" spc="13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/>
                </a:tc>
              </a:tr>
              <a:tr h="78295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00" b="1" spc="120">
                          <a:solidFill>
                            <a:srgbClr val="00206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strncmp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(</a:t>
                      </a:r>
                      <a:r>
                        <a:rPr lang="en-US" altLang="zh-CN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s1, s2, n</a:t>
                      </a:r>
                      <a:r>
                        <a:rPr lang="en-US" altLang="zh-CN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)</a:t>
                      </a:r>
                      <a:endParaRPr lang="zh-CN" altLang="en-US" sz="1500" b="1" spc="120">
                        <a:solidFill>
                          <a:schemeClr val="accent2">
                            <a:lumMod val="5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00" b="1" spc="120">
                          <a:solidFill>
                            <a:srgbClr val="00206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memcmp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(</a:t>
                      </a:r>
                      <a:r>
                        <a:rPr lang="en-US" altLang="zh-CN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s1, s2, n</a:t>
                      </a:r>
                      <a:r>
                        <a:rPr lang="en-US" altLang="zh-CN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)</a:t>
                      </a:r>
                      <a:endParaRPr lang="zh-CN" altLang="en-US" sz="1500" b="1" spc="120">
                        <a:solidFill>
                          <a:schemeClr val="accent2">
                            <a:lumMod val="5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/>
                </a:tc>
                <a:tc>
                  <a:txBody>
                    <a:bodyPr/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00" b="1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确保</a:t>
                      </a:r>
                      <a:r>
                        <a:rPr lang="zh-CN" altLang="en-US" sz="15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其中一个字符串的有效长度至少为n</a:t>
                      </a:r>
                      <a:endParaRPr lang="zh-CN" altLang="en-US" sz="15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107950" marB="107950" anchor="ctr"/>
                </a:tc>
              </a:tr>
              <a:tr h="78295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00" b="1" spc="120">
                          <a:solidFill>
                            <a:srgbClr val="00206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strncpy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(</a:t>
                      </a:r>
                      <a:r>
                        <a:rPr lang="en-US" altLang="zh-CN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s1, s2, n</a:t>
                      </a:r>
                      <a:r>
                        <a:rPr lang="en-US" altLang="zh-CN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)</a:t>
                      </a:r>
                      <a:endParaRPr lang="zh-CN" altLang="en-US" sz="1500" b="1" spc="120">
                        <a:solidFill>
                          <a:schemeClr val="accent2">
                            <a:lumMod val="5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00" b="1" spc="120">
                          <a:solidFill>
                            <a:srgbClr val="00206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memcpy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(</a:t>
                      </a:r>
                      <a:r>
                        <a:rPr lang="en-US" altLang="zh-CN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s1, s2, n</a:t>
                      </a:r>
                      <a:r>
                        <a:rPr lang="en-US" altLang="zh-CN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)</a:t>
                      </a:r>
                      <a:endParaRPr lang="zh-CN" altLang="en-US" sz="1500" b="1" spc="120">
                        <a:solidFill>
                          <a:schemeClr val="accent2">
                            <a:lumMod val="5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/>
                </a:tc>
                <a:tc>
                  <a:txBody>
                    <a:bodyPr/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00" b="1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推荐</a:t>
                      </a:r>
                      <a:r>
                        <a:rPr lang="zh-CN" altLang="en-US" sz="15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s2的有效长度至少为n</a:t>
                      </a:r>
                      <a:endParaRPr lang="zh-CN" altLang="en-US" sz="15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107950" marB="107950" anchor="ctr"/>
                </a:tc>
              </a:tr>
              <a:tr h="783590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00" b="1" spc="120">
                          <a:solidFill>
                            <a:srgbClr val="00206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strncat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(</a:t>
                      </a:r>
                      <a:r>
                        <a:rPr lang="en-US" altLang="zh-CN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s1, s2, n</a:t>
                      </a:r>
                      <a:r>
                        <a:rPr lang="en-US" altLang="zh-CN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)</a:t>
                      </a:r>
                      <a:endParaRPr lang="zh-CN" altLang="en-US" sz="1500" b="1" spc="120">
                        <a:solidFill>
                          <a:schemeClr val="accent2">
                            <a:lumMod val="5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00" b="1" spc="120">
                          <a:solidFill>
                            <a:srgbClr val="00206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memcpy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(</a:t>
                      </a:r>
                      <a:r>
                        <a:rPr lang="en-US" altLang="zh-CN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s1 + </a:t>
                      </a:r>
                      <a:r>
                        <a:rPr lang="zh-CN" altLang="en-US" sz="1500" b="1" spc="120">
                          <a:solidFill>
                            <a:srgbClr val="00206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strlen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(</a:t>
                      </a:r>
                      <a:r>
                        <a:rPr lang="en-US" altLang="zh-CN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s1</a:t>
                      </a:r>
                      <a:r>
                        <a:rPr lang="en-US" altLang="zh-CN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), s2, n</a:t>
                      </a:r>
                      <a:r>
                        <a:rPr lang="en-US" altLang="zh-CN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)</a:t>
                      </a:r>
                      <a:endParaRPr lang="zh-CN" altLang="en-US" sz="1500" b="1" spc="120">
                        <a:solidFill>
                          <a:schemeClr val="accent2">
                            <a:lumMod val="5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/>
                </a:tc>
                <a:tc>
                  <a:txBody>
                    <a:bodyPr/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00" b="1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推荐</a:t>
                      </a:r>
                      <a:r>
                        <a:rPr lang="zh-CN" altLang="en-US" sz="15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s2的有效长度至少为n</a:t>
                      </a:r>
                      <a:endParaRPr lang="zh-CN" altLang="en-US" sz="15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107950" marB="107950" anchor="ctr"/>
                </a:tc>
              </a:tr>
              <a:tr h="501650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00" b="1" spc="120">
                          <a:solidFill>
                            <a:srgbClr val="00206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strcat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(</a:t>
                      </a:r>
                      <a:r>
                        <a:rPr lang="en-US" altLang="zh-CN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s1, s2</a:t>
                      </a:r>
                      <a:r>
                        <a:rPr lang="en-US" altLang="zh-CN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)</a:t>
                      </a:r>
                      <a:endParaRPr lang="zh-CN" altLang="en-US" sz="1500" b="1" spc="120">
                        <a:solidFill>
                          <a:schemeClr val="accent2">
                            <a:lumMod val="5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00" b="1" spc="120">
                          <a:solidFill>
                            <a:srgbClr val="00206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strcpy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(</a:t>
                      </a:r>
                      <a:r>
                        <a:rPr lang="en-US" altLang="zh-CN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s1 + </a:t>
                      </a:r>
                      <a:r>
                        <a:rPr lang="zh-CN" altLang="en-US" sz="1500" b="1" spc="120">
                          <a:solidFill>
                            <a:srgbClr val="00206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strlen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(</a:t>
                      </a:r>
                      <a:r>
                        <a:rPr lang="en-US" altLang="zh-CN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s1</a:t>
                      </a:r>
                      <a:r>
                        <a:rPr lang="en-US" altLang="zh-CN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), s2</a:t>
                      </a:r>
                      <a:r>
                        <a:rPr lang="en-US" altLang="zh-CN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)</a:t>
                      </a:r>
                      <a:endParaRPr lang="zh-CN" altLang="en-US" sz="1500" b="1" spc="120">
                        <a:solidFill>
                          <a:schemeClr val="accent2">
                            <a:lumMod val="5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/>
                </a:tc>
                <a:tc>
                  <a:txBody>
                    <a:bodyPr/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无</a:t>
                      </a:r>
                      <a:endParaRPr lang="zh-CN" altLang="en-US" sz="15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/>
                </a:tc>
              </a:tr>
            </a:tbl>
          </a:graphicData>
        </a:graphic>
      </p:graphicFrame>
    </p:spTree>
    <p:custDataLst>
      <p:tags r:id="rId5"/>
    </p:custDataLst>
  </p:cSld>
  <p:clrMapOvr>
    <a:masterClrMapping/>
  </p:clrMapOvr>
  <p:transition/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000" b="1"/>
              <a:t>其它方法</a:t>
            </a:r>
            <a:endParaRPr lang="zh-CN" altLang="en-US" sz="4000" b="1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1600" b="1"/>
              <a:t>可重入版本</a:t>
            </a:r>
            <a:r>
              <a:rPr lang="zh-CN" altLang="en-US" sz="1600"/>
              <a:t>：获取或重写该函数的可重入版本，替换掉原始</a:t>
            </a:r>
            <a:r>
              <a:rPr lang="zh-CN" altLang="en-US" sz="1600"/>
              <a:t>版本。</a:t>
            </a:r>
            <a:endParaRPr lang="zh-CN" altLang="en-US" sz="1600"/>
          </a:p>
          <a:p>
            <a:r>
              <a:rPr lang="zh-CN" altLang="en-US" sz="1600" b="1"/>
              <a:t>副本函数</a:t>
            </a:r>
            <a:r>
              <a:rPr lang="zh-CN" altLang="en-US" sz="1600"/>
              <a:t>：用户可复制函数的副本再分别调用。</a:t>
            </a:r>
            <a:endParaRPr lang="zh-CN" altLang="en-US" sz="1600"/>
          </a:p>
          <a:p>
            <a:r>
              <a:rPr lang="zh-CN" altLang="en-US" sz="1600" b="1"/>
              <a:t>本地代码</a:t>
            </a:r>
            <a:r>
              <a:rPr lang="zh-CN" altLang="en-US" sz="1600"/>
              <a:t>：直接</a:t>
            </a:r>
            <a:r>
              <a:rPr lang="zh-CN" altLang="en-US" sz="1600"/>
              <a:t>使用本地代码实现相同的</a:t>
            </a:r>
            <a:r>
              <a:rPr lang="zh-CN" altLang="en-US" sz="1600"/>
              <a:t>功能。</a:t>
            </a:r>
            <a:endParaRPr lang="zh-CN" altLang="en-US" sz="1600"/>
          </a:p>
          <a:p>
            <a:r>
              <a:rPr lang="zh-CN" altLang="en-US" sz="1600" b="1"/>
              <a:t>互斥函数</a:t>
            </a:r>
            <a:r>
              <a:rPr lang="zh-CN" altLang="en-US" sz="1600"/>
              <a:t>：采用信号量、临界区等方式来实现互斥访问。</a:t>
            </a:r>
            <a:endParaRPr lang="zh-CN" altLang="en-US" sz="1600"/>
          </a:p>
        </p:txBody>
      </p:sp>
    </p:spTree>
    <p:custDataLst>
      <p:tags r:id="rId1"/>
    </p:custData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857250" indent="-857250">
              <a:buFont typeface="+mj-ea"/>
              <a:buAutoNum type="ea1JpnChsDbPeriod" startAt="5"/>
            </a:pPr>
            <a:r>
              <a:rPr lang="en-US" altLang="zh-CN" sz="4000" b="1"/>
              <a:t>CosyOS</a:t>
            </a:r>
            <a:r>
              <a:rPr lang="en-US" altLang="zh-CN" sz="4000" b="1">
                <a:sym typeface="+mn-ea"/>
              </a:rPr>
              <a:t>-II</a:t>
            </a:r>
            <a:r>
              <a:rPr lang="en-US" altLang="zh-CN" sz="4000" b="1"/>
              <a:t> </a:t>
            </a:r>
            <a:r>
              <a:rPr lang="zh-CN" altLang="en-US" sz="4000" b="1"/>
              <a:t>临界区</a:t>
            </a:r>
            <a:endParaRPr lang="zh-CN" altLang="en-US" sz="4000" b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>
            <a:normAutofit fontScale="30000"/>
          </a:bodyPr>
          <a:p>
            <a:pPr marL="0" indent="0">
              <a:buNone/>
            </a:pPr>
            <a:r>
              <a:rPr lang="zh-CN" altLang="en-US"/>
              <a:t>CosyOS的临界区可分为</a:t>
            </a:r>
            <a:r>
              <a:rPr lang="zh-CN" altLang="en-US" b="1"/>
              <a:t> 任务临界区</a:t>
            </a:r>
            <a:r>
              <a:rPr lang="zh-CN" altLang="en-US" b="1"/>
              <a:t>、服务层临界区、全局临界区。</a:t>
            </a:r>
            <a:endParaRPr lang="zh-CN" altLang="en-US" b="1"/>
          </a:p>
          <a:p>
            <a:endParaRPr lang="zh-CN" altLang="en-US"/>
          </a:p>
          <a:p>
            <a:pPr marL="0" indent="0">
              <a:buNone/>
            </a:pPr>
            <a:r>
              <a:rPr lang="zh-CN" altLang="en-US" b="1"/>
              <a:t>一、任务临界区</a:t>
            </a:r>
            <a:endParaRPr lang="zh-CN" altLang="en-US" b="1"/>
          </a:p>
          <a:p>
            <a:pPr marL="0" indent="0">
              <a:buNone/>
            </a:pPr>
            <a:r>
              <a:rPr lang="zh-CN" altLang="en-US"/>
              <a:t>任务级的临界区保护，仅关闭系统中断（SysTick、PendSV）。</a:t>
            </a:r>
            <a:endParaRPr lang="zh-CN" altLang="en-US"/>
          </a:p>
          <a:p>
            <a:pPr marL="0" indent="0">
              <a:buNone/>
            </a:pPr>
            <a:r>
              <a:rPr lang="zh-CN" altLang="en-US">
                <a:sym typeface="+mn-ea"/>
              </a:rPr>
              <a:t>任务临界区支持嵌套功能，最大嵌套深度：255。</a:t>
            </a:r>
            <a:endParaRPr lang="zh-CN" altLang="en-US"/>
          </a:p>
          <a:p>
            <a:pPr marL="0" indent="0">
              <a:buNone/>
            </a:pPr>
            <a:r>
              <a:rPr lang="zh-CN" altLang="en-US" i="1" u="sng"/>
              <a:t>任务临界区不会破坏零中断延迟，当需要任务级的临界区保护时，可以考虑。</a:t>
            </a:r>
            <a:endParaRPr lang="zh-CN" altLang="en-US" i="1" u="sng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 b="1"/>
              <a:t>二、服务层临界区</a:t>
            </a:r>
            <a:endParaRPr lang="zh-CN" altLang="en-US" b="1"/>
          </a:p>
          <a:p>
            <a:pPr marL="0" indent="0">
              <a:buNone/>
            </a:pPr>
            <a:r>
              <a:rPr lang="zh-CN" altLang="en-US"/>
              <a:t>【任务临界区 + 系统滴答 + </a:t>
            </a:r>
            <a:r>
              <a:rPr lang="en-US" altLang="zh-CN"/>
              <a:t>PendSV</a:t>
            </a:r>
            <a:r>
              <a:rPr lang="zh-CN" altLang="en-US"/>
              <a:t>】，即CosyOS实时运行模型中的服务层，是系统级的临界区保护。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具体过程：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1、任务中：在任务临界区中访问；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2、滴答中：直接访问即可；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3、中断中：采用挂起服务调用、</a:t>
            </a:r>
            <a:r>
              <a:rPr lang="zh-CN" altLang="en-US">
                <a:sym typeface="+mn-ea"/>
              </a:rPr>
              <a:t>挂起服务</a:t>
            </a:r>
            <a:r>
              <a:rPr lang="zh-CN" altLang="en-US"/>
              <a:t>钩子来访问；</a:t>
            </a:r>
            <a:endParaRPr lang="zh-CN" altLang="en-US"/>
          </a:p>
          <a:p>
            <a:pPr marL="0" indent="0">
              <a:buNone/>
            </a:pPr>
            <a:r>
              <a:rPr lang="zh-CN" altLang="en-US">
                <a:sym typeface="+mn-ea"/>
              </a:rPr>
              <a:t>挂起服务调用：void iPendSVC(fp);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zh-CN" altLang="en-US">
                <a:sym typeface="+mn-ea"/>
              </a:rPr>
              <a:t>挂起服务</a:t>
            </a:r>
            <a:r>
              <a:rPr lang="zh-CN" altLang="en-US">
                <a:sym typeface="+mn-ea"/>
              </a:rPr>
              <a:t>钩子：void pendsv_hook(void);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zh-CN" altLang="en-US" i="1" u="sng"/>
              <a:t>服务层临界区不会破坏零中断延迟，当需要系统级的临界区保护时，应首先予以考虑。</a:t>
            </a:r>
            <a:endParaRPr lang="zh-CN" altLang="en-US" i="1" u="sng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>
            <a:normAutofit fontScale="25000"/>
          </a:bodyPr>
          <a:p>
            <a:pPr marL="0" indent="0">
              <a:buNone/>
            </a:pPr>
            <a:r>
              <a:rPr lang="zh-CN" altLang="en-US" sz="3200" b="1">
                <a:sym typeface="+mn-ea"/>
              </a:rPr>
              <a:t>三、全局临界区</a:t>
            </a:r>
            <a:endParaRPr lang="zh-CN" altLang="en-US" sz="3200" b="1">
              <a:sym typeface="+mn-ea"/>
            </a:endParaRPr>
          </a:p>
          <a:p>
            <a:pPr marL="0" indent="0">
              <a:buNone/>
            </a:pPr>
            <a:r>
              <a:rPr lang="zh-CN" altLang="en-US" sz="3200">
                <a:sym typeface="+mn-ea"/>
              </a:rPr>
              <a:t>系统级的临界区保护，一般会关闭总中断。</a:t>
            </a:r>
            <a:endParaRPr lang="zh-CN" altLang="en-US" sz="3200"/>
          </a:p>
          <a:p>
            <a:pPr marL="0" indent="0">
              <a:buNone/>
            </a:pPr>
            <a:r>
              <a:rPr lang="zh-CN" altLang="en-US" sz="3200">
                <a:sym typeface="+mn-ea"/>
              </a:rPr>
              <a:t>具体方式：</a:t>
            </a:r>
            <a:endParaRPr lang="zh-CN" altLang="en-US" sz="3200"/>
          </a:p>
          <a:p>
            <a:pPr marL="0" indent="0">
              <a:buNone/>
            </a:pPr>
            <a:r>
              <a:rPr lang="zh-CN" altLang="en-US" sz="3200">
                <a:sym typeface="+mn-ea"/>
              </a:rPr>
              <a:t>8051/80251：操作EA，会关闭总中断。</a:t>
            </a:r>
            <a:endParaRPr lang="zh-CN" altLang="en-US" sz="3200"/>
          </a:p>
          <a:p>
            <a:pPr marL="0" indent="0">
              <a:buNone/>
            </a:pPr>
            <a:r>
              <a:rPr lang="zh-CN" altLang="en-US" sz="3200">
                <a:sym typeface="+mn-ea"/>
              </a:rPr>
              <a:t>Arm：1、操作PRIMASK，会关闭总中断。</a:t>
            </a:r>
            <a:endParaRPr lang="zh-CN" altLang="en-US" sz="3200"/>
          </a:p>
          <a:p>
            <a:pPr marL="0" indent="0">
              <a:buNone/>
            </a:pPr>
            <a:r>
              <a:rPr lang="zh-CN" altLang="en-US" sz="3200">
                <a:sym typeface="+mn-ea"/>
              </a:rPr>
              <a:t>2、操作FAULTMASK，会关闭总中断。</a:t>
            </a:r>
            <a:endParaRPr lang="zh-CN" altLang="en-US" sz="3200"/>
          </a:p>
          <a:p>
            <a:pPr marL="0" indent="0">
              <a:buNone/>
            </a:pPr>
            <a:r>
              <a:rPr lang="zh-CN" altLang="en-US" sz="3200">
                <a:sym typeface="+mn-ea"/>
              </a:rPr>
              <a:t>3、操作BASEPRI，可实现不同掩蔽范围的全局临界区保护，不会关闭总中断。</a:t>
            </a:r>
            <a:endParaRPr lang="zh-CN" altLang="en-US" sz="3200">
              <a:sym typeface="+mn-ea"/>
            </a:endParaRPr>
          </a:p>
          <a:p>
            <a:pPr marL="0" indent="0">
              <a:buNone/>
            </a:pPr>
            <a:r>
              <a:rPr lang="zh-CN" altLang="en-US" sz="3200">
                <a:sym typeface="+mn-ea"/>
              </a:rPr>
              <a:t>全局临界区支持嵌套功能，最大嵌套深度：255。</a:t>
            </a:r>
            <a:endParaRPr lang="zh-CN" altLang="en-US" sz="3200"/>
          </a:p>
          <a:p>
            <a:pPr marL="0" indent="0">
              <a:buNone/>
            </a:pPr>
            <a:r>
              <a:rPr lang="zh-CN" altLang="en-US" sz="3200" i="1" u="sng">
                <a:sym typeface="+mn-ea"/>
              </a:rPr>
              <a:t>全局临界区会破坏零中断延迟，应做为最后的选项，慎重使用。</a:t>
            </a:r>
            <a:endParaRPr lang="zh-CN" altLang="en-US" sz="3200" i="1" u="sng"/>
          </a:p>
          <a:p>
            <a:pPr marL="0" indent="0">
              <a:buNone/>
            </a:pPr>
            <a:r>
              <a:rPr lang="zh-CN" altLang="en-US" sz="3200" i="1" u="sng">
                <a:sym typeface="+mn-ea"/>
              </a:rPr>
              <a:t>CosyOS内核中从来不会进入全局临界区，提供此项服务只是为了便于用户对全局公共资源和程序过程的保护。</a:t>
            </a:r>
            <a:endParaRPr lang="zh-CN" altLang="en-US" sz="3200" i="1" u="sng">
              <a:sym typeface="+mn-ea"/>
            </a:endParaRPr>
          </a:p>
          <a:p>
            <a:pPr marL="0" indent="0">
              <a:buNone/>
            </a:pPr>
            <a:endParaRPr lang="zh-CN" altLang="en-US" sz="3200"/>
          </a:p>
          <a:p>
            <a:pPr marL="0" indent="0">
              <a:buNone/>
            </a:pPr>
            <a:r>
              <a:rPr lang="zh-CN" altLang="en-US" sz="3200" b="1"/>
              <a:t>何时应用临界区</a:t>
            </a:r>
            <a:endParaRPr lang="zh-CN" altLang="en-US" sz="3200" b="1"/>
          </a:p>
          <a:p>
            <a:pPr marL="0" indent="0">
              <a:buNone/>
            </a:pPr>
            <a:r>
              <a:rPr lang="zh-CN" altLang="en-US" sz="3200"/>
              <a:t>1、对于CosyOS已经提供服务支持的功能，用户直接调用API实现即可，无需考虑临界区问题。</a:t>
            </a:r>
            <a:endParaRPr lang="zh-CN" altLang="en-US" sz="3200"/>
          </a:p>
          <a:p>
            <a:pPr marL="0" indent="0">
              <a:buNone/>
            </a:pPr>
            <a:r>
              <a:rPr lang="zh-CN" altLang="en-US" sz="3200"/>
              <a:t>2、只有在任务中访问“事件标志组”和“非原子全局变量”时，才需要用户自行进入“任务临界区”。</a:t>
            </a:r>
            <a:endParaRPr lang="zh-CN" altLang="en-US" sz="3200"/>
          </a:p>
          <a:p>
            <a:pPr marL="0" indent="0">
              <a:buNone/>
            </a:pPr>
            <a:r>
              <a:rPr lang="zh-CN" altLang="en-US" sz="3200"/>
              <a:t>3、用户对其它公共资源和程序过程的保护，才需要考虑采用“临界区”或其它互斥访问方式来实现。</a:t>
            </a:r>
            <a:endParaRPr lang="zh-CN" altLang="en-US" sz="3200"/>
          </a:p>
          <a:p>
            <a:pPr marL="0" indent="0">
              <a:buNone/>
            </a:pPr>
            <a:endParaRPr lang="zh-CN" altLang="en-US" sz="3200"/>
          </a:p>
          <a:p>
            <a:pPr marL="0" indent="0">
              <a:buNone/>
            </a:pPr>
            <a:r>
              <a:rPr lang="zh-CN" altLang="en-US" sz="3200" b="1"/>
              <a:t>临界区应用原则</a:t>
            </a:r>
            <a:endParaRPr lang="zh-CN" altLang="en-US" sz="3200" b="1"/>
          </a:p>
          <a:p>
            <a:pPr marL="0" indent="0">
              <a:buNone/>
            </a:pPr>
            <a:r>
              <a:rPr lang="zh-CN" altLang="en-US" sz="3200"/>
              <a:t>临界区应遵循快进快出的原则，临界段代码的执行时间应远小于系统滴答周期，这将促使整个系统更加良性的运行。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" name="直角三角形 25"/>
          <p:cNvSpPr/>
          <p:nvPr>
            <p:custDataLst>
              <p:tags r:id="rId1"/>
            </p:custDataLst>
          </p:nvPr>
        </p:nvSpPr>
        <p:spPr bwMode="auto">
          <a:xfrm rot="610268">
            <a:off x="3844659" y="3617259"/>
            <a:ext cx="1306341" cy="1646498"/>
          </a:xfrm>
          <a:prstGeom prst="rtTriangle">
            <a:avLst/>
          </a:prstGeom>
          <a:solidFill>
            <a:sysClr val="window" lastClr="FFFFFF">
              <a:lumMod val="75000"/>
            </a:sysClr>
          </a:solidFill>
          <a:ln w="19050">
            <a:noFill/>
            <a:round/>
          </a:ln>
        </p:spPr>
        <p:txBody>
          <a:bodyPr wrap="square" lIns="91440" tIns="45720" rIns="91440" bIns="45720" anchor="ctr">
            <a:normAutofit/>
          </a:bodyPr>
          <a:p>
            <a:pPr algn="ctr" fontAlgn="auto">
              <a:lnSpc>
                <a:spcPct val="120000"/>
              </a:lnSpc>
            </a:pPr>
            <a:endParaRPr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7" name="等腰三角形 26"/>
          <p:cNvSpPr/>
          <p:nvPr>
            <p:custDataLst>
              <p:tags r:id="rId2"/>
            </p:custDataLst>
          </p:nvPr>
        </p:nvSpPr>
        <p:spPr bwMode="auto">
          <a:xfrm rot="16200000">
            <a:off x="1148015" y="858655"/>
            <a:ext cx="1425565" cy="2257144"/>
          </a:xfrm>
          <a:prstGeom prst="triangle">
            <a:avLst/>
          </a:prstGeom>
          <a:solidFill>
            <a:sysClr val="window" lastClr="FFFFFF">
              <a:lumMod val="75000"/>
            </a:sysClr>
          </a:solidFill>
          <a:ln w="19050">
            <a:noFill/>
            <a:round/>
          </a:ln>
        </p:spPr>
        <p:txBody>
          <a:bodyPr wrap="square" lIns="91440" tIns="45720" rIns="91440" bIns="45720" anchor="ctr">
            <a:normAutofit/>
          </a:bodyPr>
          <a:p>
            <a:pPr algn="ctr" fontAlgn="auto">
              <a:lnSpc>
                <a:spcPct val="120000"/>
              </a:lnSpc>
            </a:pPr>
            <a:endParaRPr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8" name="任意多边形 27"/>
          <p:cNvSpPr/>
          <p:nvPr>
            <p:custDataLst>
              <p:tags r:id="rId3"/>
            </p:custDataLst>
          </p:nvPr>
        </p:nvSpPr>
        <p:spPr bwMode="auto">
          <a:xfrm rot="3712223">
            <a:off x="140157" y="1151768"/>
            <a:ext cx="4472540" cy="4929977"/>
          </a:xfrm>
          <a:custGeom>
            <a:avLst/>
            <a:gdLst>
              <a:gd name="connsiteX0" fmla="*/ 0 w 4066498"/>
              <a:gd name="connsiteY0" fmla="*/ 2863075 h 4482407"/>
              <a:gd name="connsiteX1" fmla="*/ 1937533 w 4066498"/>
              <a:gd name="connsiteY1" fmla="*/ 0 h 4482407"/>
              <a:gd name="connsiteX2" fmla="*/ 4066498 w 4066498"/>
              <a:gd name="connsiteY2" fmla="*/ 1138176 h 4482407"/>
              <a:gd name="connsiteX3" fmla="*/ 3028971 w 4066498"/>
              <a:gd name="connsiteY3" fmla="*/ 4482407 h 4482407"/>
              <a:gd name="connsiteX4" fmla="*/ 0 w 4066498"/>
              <a:gd name="connsiteY4" fmla="*/ 2863075 h 4482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66498" h="4482407">
                <a:moveTo>
                  <a:pt x="0" y="2863075"/>
                </a:moveTo>
                <a:lnTo>
                  <a:pt x="1937533" y="0"/>
                </a:lnTo>
                <a:lnTo>
                  <a:pt x="4066498" y="1138176"/>
                </a:lnTo>
                <a:lnTo>
                  <a:pt x="3028971" y="4482407"/>
                </a:lnTo>
                <a:lnTo>
                  <a:pt x="0" y="2863075"/>
                </a:ln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 w="19050">
            <a:noFill/>
            <a:round/>
          </a:ln>
        </p:spPr>
        <p:txBody>
          <a:bodyPr wrap="square" lIns="91440" tIns="45720" rIns="91440" bIns="45720" anchor="ctr">
            <a:normAutofit/>
          </a:bodyPr>
          <a:p>
            <a:pPr algn="ctr">
              <a:lnSpc>
                <a:spcPct val="120000"/>
              </a:lnSpc>
            </a:pPr>
            <a:endParaRPr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1732993" y="2540877"/>
            <a:ext cx="1523287" cy="2123221"/>
          </a:xfrm>
          <a:prstGeom prst="rect">
            <a:avLst/>
          </a:prstGeom>
        </p:spPr>
        <p:txBody>
          <a:bodyPr vert="eaVert" wrap="square" lIns="91440" tIns="45720" rIns="91440" bIns="45720">
            <a:normAutofit/>
          </a:bodyPr>
          <a:lstStyle/>
          <a:p>
            <a:pPr marL="0" indent="0"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400" b="1" spc="300">
                <a:solidFill>
                  <a:srgbClr val="4D576B"/>
                </a:solidFill>
                <a:latin typeface="Arial" panose="020B0604020202020204" pitchFamily="34" charset="0"/>
                <a:ea typeface="微软雅黑" panose="020B0503020204020204" charset="-122"/>
              </a:rPr>
              <a:t>第二章  RTOS框架</a:t>
            </a:r>
            <a:endParaRPr lang="zh-CN" altLang="en-US" sz="2400" b="1" spc="300">
              <a:solidFill>
                <a:srgbClr val="4D576B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4" name="菱形 13"/>
          <p:cNvSpPr/>
          <p:nvPr>
            <p:custDataLst>
              <p:tags r:id="rId5"/>
            </p:custDataLst>
          </p:nvPr>
        </p:nvSpPr>
        <p:spPr>
          <a:xfrm>
            <a:off x="6250134" y="1194672"/>
            <a:ext cx="607866" cy="607864"/>
          </a:xfrm>
          <a:prstGeom prst="diamond">
            <a:avLst/>
          </a:prstGeom>
          <a:solidFill>
            <a:srgbClr val="1F74A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 fontScale="92500"/>
          </a:bodyPr>
          <a:lstStyle/>
          <a:p>
            <a:pPr algn="ctr" fontAlgn="auto">
              <a:lnSpc>
                <a:spcPct val="120000"/>
              </a:lnSpc>
            </a:pPr>
            <a:r>
              <a:rPr lang="en-US" altLang="zh-CN" sz="90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01</a:t>
            </a:r>
            <a:endParaRPr lang="en-US" altLang="zh-CN" sz="90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>
            <p:custDataLst>
              <p:tags r:id="rId6"/>
            </p:custDataLst>
          </p:nvPr>
        </p:nvSpPr>
        <p:spPr bwMode="auto">
          <a:xfrm>
            <a:off x="6871769" y="1580721"/>
            <a:ext cx="4656656" cy="3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200" spc="1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前后台</a:t>
            </a:r>
            <a:r>
              <a:rPr lang="zh-CN" altLang="en-US" sz="1200" spc="1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系统</a:t>
            </a:r>
            <a:endParaRPr lang="zh-CN" altLang="en-US" sz="1200" spc="15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7"/>
            </p:custDataLst>
          </p:nvPr>
        </p:nvSpPr>
        <p:spPr bwMode="auto">
          <a:xfrm>
            <a:off x="6871766" y="1131819"/>
            <a:ext cx="4656656" cy="411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裸机</a:t>
            </a:r>
            <a:r>
              <a:rPr lang="zh-CN" altLang="en-US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框架</a:t>
            </a:r>
            <a:endParaRPr lang="zh-CN" altLang="en-US" b="1" spc="300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8" name="菱形 67"/>
          <p:cNvSpPr/>
          <p:nvPr>
            <p:custDataLst>
              <p:tags r:id="rId8"/>
            </p:custDataLst>
          </p:nvPr>
        </p:nvSpPr>
        <p:spPr>
          <a:xfrm>
            <a:off x="6250134" y="2051599"/>
            <a:ext cx="607866" cy="607864"/>
          </a:xfrm>
          <a:prstGeom prst="diamond">
            <a:avLst/>
          </a:prstGeom>
          <a:solidFill>
            <a:srgbClr val="1F74A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 fontScale="92500"/>
          </a:bodyPr>
          <a:lstStyle/>
          <a:p>
            <a:pPr algn="ctr" fontAlgn="auto">
              <a:lnSpc>
                <a:spcPct val="120000"/>
              </a:lnSpc>
            </a:pPr>
            <a:r>
              <a:rPr lang="en-US" altLang="zh-CN" sz="90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02</a:t>
            </a:r>
            <a:endParaRPr lang="en-US" altLang="zh-CN" sz="90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9" name="矩形 68"/>
          <p:cNvSpPr/>
          <p:nvPr>
            <p:custDataLst>
              <p:tags r:id="rId9"/>
            </p:custDataLst>
          </p:nvPr>
        </p:nvSpPr>
        <p:spPr bwMode="auto">
          <a:xfrm>
            <a:off x="6862244" y="2456698"/>
            <a:ext cx="4656656" cy="3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200" spc="1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裸机框架</a:t>
            </a:r>
            <a:r>
              <a:rPr lang="en-US" altLang="zh-CN" sz="1200" spc="1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 vs </a:t>
            </a:r>
            <a:r>
              <a:rPr lang="zh-CN" altLang="en-US" sz="1200" spc="1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RTOS</a:t>
            </a:r>
            <a:r>
              <a:rPr lang="zh-CN" altLang="en-US" sz="1200" spc="1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框架</a:t>
            </a:r>
            <a:endParaRPr lang="zh-CN" altLang="en-US" sz="1200" spc="15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0" name="文本框 69"/>
          <p:cNvSpPr txBox="1"/>
          <p:nvPr>
            <p:custDataLst>
              <p:tags r:id="rId10"/>
            </p:custDataLst>
          </p:nvPr>
        </p:nvSpPr>
        <p:spPr bwMode="auto">
          <a:xfrm>
            <a:off x="6862241" y="2007796"/>
            <a:ext cx="4656656" cy="411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从裸机到</a:t>
            </a:r>
            <a:r>
              <a:rPr lang="en-US" altLang="zh-CN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RTOS</a:t>
            </a:r>
            <a:endParaRPr lang="en-US" altLang="zh-CN" b="1" spc="300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2" name="菱形 71"/>
          <p:cNvSpPr/>
          <p:nvPr>
            <p:custDataLst>
              <p:tags r:id="rId11"/>
            </p:custDataLst>
          </p:nvPr>
        </p:nvSpPr>
        <p:spPr>
          <a:xfrm>
            <a:off x="6250134" y="2908526"/>
            <a:ext cx="607866" cy="607864"/>
          </a:xfrm>
          <a:prstGeom prst="diamond">
            <a:avLst/>
          </a:prstGeom>
          <a:solidFill>
            <a:srgbClr val="1F74A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 fontScale="92500"/>
          </a:bodyPr>
          <a:lstStyle/>
          <a:p>
            <a:pPr algn="ctr" fontAlgn="auto">
              <a:lnSpc>
                <a:spcPct val="120000"/>
              </a:lnSpc>
            </a:pPr>
            <a:r>
              <a:rPr lang="en-US" altLang="zh-CN" sz="90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03</a:t>
            </a:r>
            <a:endParaRPr lang="en-US" altLang="zh-CN" sz="90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3" name="矩形 72"/>
          <p:cNvSpPr/>
          <p:nvPr>
            <p:custDataLst>
              <p:tags r:id="rId12"/>
            </p:custDataLst>
          </p:nvPr>
        </p:nvSpPr>
        <p:spPr bwMode="auto">
          <a:xfrm>
            <a:off x="6862244" y="3313625"/>
            <a:ext cx="4656656" cy="3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200" spc="1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抢占式调度、时间片轮转</a:t>
            </a:r>
            <a:r>
              <a:rPr lang="zh-CN" altLang="en-US" sz="1200" spc="1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调度</a:t>
            </a:r>
            <a:endParaRPr lang="zh-CN" altLang="en-US" sz="1200" spc="15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4" name="文本框 73"/>
          <p:cNvSpPr txBox="1"/>
          <p:nvPr>
            <p:custDataLst>
              <p:tags r:id="rId13"/>
            </p:custDataLst>
          </p:nvPr>
        </p:nvSpPr>
        <p:spPr bwMode="auto">
          <a:xfrm>
            <a:off x="6862241" y="2864723"/>
            <a:ext cx="4656656" cy="411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任务调度</a:t>
            </a:r>
            <a:r>
              <a:rPr lang="zh-CN" altLang="en-US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方式</a:t>
            </a:r>
            <a:endParaRPr lang="zh-CN" altLang="en-US" b="1" spc="300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6" name="菱形 75"/>
          <p:cNvSpPr/>
          <p:nvPr>
            <p:custDataLst>
              <p:tags r:id="rId14"/>
            </p:custDataLst>
          </p:nvPr>
        </p:nvSpPr>
        <p:spPr>
          <a:xfrm>
            <a:off x="6250134" y="3765453"/>
            <a:ext cx="607866" cy="607864"/>
          </a:xfrm>
          <a:prstGeom prst="diamond">
            <a:avLst/>
          </a:prstGeom>
          <a:solidFill>
            <a:srgbClr val="1F74A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 fontScale="92500"/>
          </a:bodyPr>
          <a:lstStyle/>
          <a:p>
            <a:pPr algn="ctr" fontAlgn="auto">
              <a:lnSpc>
                <a:spcPct val="120000"/>
              </a:lnSpc>
            </a:pPr>
            <a:r>
              <a:rPr lang="en-US" altLang="zh-CN" sz="90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04</a:t>
            </a:r>
            <a:endParaRPr lang="en-US" altLang="zh-CN" sz="90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7" name="矩形 76"/>
          <p:cNvSpPr/>
          <p:nvPr>
            <p:custDataLst>
              <p:tags r:id="rId15"/>
            </p:custDataLst>
          </p:nvPr>
        </p:nvSpPr>
        <p:spPr bwMode="auto">
          <a:xfrm>
            <a:off x="6862244" y="4170552"/>
            <a:ext cx="4656656" cy="3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200" spc="1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定时调度、临时</a:t>
            </a:r>
            <a:r>
              <a:rPr lang="zh-CN" altLang="en-US" sz="1200" spc="1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调度</a:t>
            </a:r>
            <a:endParaRPr lang="zh-CN" altLang="en-US" sz="1200" spc="15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8" name="文本框 77"/>
          <p:cNvSpPr txBox="1"/>
          <p:nvPr>
            <p:custDataLst>
              <p:tags r:id="rId16"/>
            </p:custDataLst>
          </p:nvPr>
        </p:nvSpPr>
        <p:spPr bwMode="auto">
          <a:xfrm>
            <a:off x="6862241" y="3721650"/>
            <a:ext cx="4656656" cy="411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任务调度</a:t>
            </a:r>
            <a:r>
              <a:rPr lang="zh-CN" altLang="en-US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时机</a:t>
            </a:r>
            <a:endParaRPr lang="zh-CN" altLang="en-US" b="1" spc="300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0" name="菱形 79"/>
          <p:cNvSpPr/>
          <p:nvPr>
            <p:custDataLst>
              <p:tags r:id="rId17"/>
            </p:custDataLst>
          </p:nvPr>
        </p:nvSpPr>
        <p:spPr>
          <a:xfrm>
            <a:off x="6250134" y="4622380"/>
            <a:ext cx="607866" cy="607864"/>
          </a:xfrm>
          <a:prstGeom prst="diamond">
            <a:avLst/>
          </a:prstGeom>
          <a:solidFill>
            <a:srgbClr val="1F74A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 fontScale="92500"/>
          </a:bodyPr>
          <a:lstStyle/>
          <a:p>
            <a:pPr algn="ctr" fontAlgn="auto">
              <a:lnSpc>
                <a:spcPct val="120000"/>
              </a:lnSpc>
            </a:pPr>
            <a:r>
              <a:rPr lang="en-US" altLang="zh-CN" sz="90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05</a:t>
            </a:r>
            <a:endParaRPr lang="en-US" altLang="zh-CN" sz="90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1" name="矩形 80"/>
          <p:cNvSpPr/>
          <p:nvPr>
            <p:custDataLst>
              <p:tags r:id="rId18"/>
            </p:custDataLst>
          </p:nvPr>
        </p:nvSpPr>
        <p:spPr bwMode="auto">
          <a:xfrm>
            <a:off x="6862244" y="5027479"/>
            <a:ext cx="4656656" cy="3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200" spc="1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单次运行、周期运行、同步运行、合作</a:t>
            </a:r>
            <a:r>
              <a:rPr lang="zh-CN" altLang="en-US" sz="1200" spc="1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运行</a:t>
            </a:r>
            <a:endParaRPr lang="zh-CN" altLang="en-US" sz="1200" spc="15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2" name="文本框 81"/>
          <p:cNvSpPr txBox="1"/>
          <p:nvPr>
            <p:custDataLst>
              <p:tags r:id="rId19"/>
            </p:custDataLst>
          </p:nvPr>
        </p:nvSpPr>
        <p:spPr bwMode="auto">
          <a:xfrm>
            <a:off x="6862241" y="4578577"/>
            <a:ext cx="4656656" cy="411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任务运行</a:t>
            </a:r>
            <a:r>
              <a:rPr lang="zh-CN" altLang="en-US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方式</a:t>
            </a:r>
            <a:endParaRPr lang="zh-CN" altLang="en-US" b="1" spc="300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4" name="菱形 83"/>
          <p:cNvSpPr/>
          <p:nvPr>
            <p:custDataLst>
              <p:tags r:id="rId20"/>
            </p:custDataLst>
          </p:nvPr>
        </p:nvSpPr>
        <p:spPr>
          <a:xfrm>
            <a:off x="6250134" y="5479307"/>
            <a:ext cx="607866" cy="607864"/>
          </a:xfrm>
          <a:prstGeom prst="diamond">
            <a:avLst/>
          </a:prstGeom>
          <a:solidFill>
            <a:srgbClr val="1F74A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 fontScale="92500"/>
          </a:bodyPr>
          <a:lstStyle/>
          <a:p>
            <a:pPr algn="ctr" fontAlgn="auto">
              <a:lnSpc>
                <a:spcPct val="120000"/>
              </a:lnSpc>
            </a:pPr>
            <a:r>
              <a:rPr lang="en-US" altLang="zh-CN" sz="90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06</a:t>
            </a:r>
            <a:endParaRPr lang="en-US" altLang="zh-CN" sz="90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5" name="矩形 84"/>
          <p:cNvSpPr/>
          <p:nvPr>
            <p:custDataLst>
              <p:tags r:id="rId21"/>
            </p:custDataLst>
          </p:nvPr>
        </p:nvSpPr>
        <p:spPr bwMode="auto">
          <a:xfrm>
            <a:off x="6862244" y="5884406"/>
            <a:ext cx="4656656" cy="3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5720" anchor="t" anchorCtr="0">
            <a:normAutofit fontScale="9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200" spc="1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单次运行模型、周期运行模型、同步运行模型、合作运行</a:t>
            </a:r>
            <a:r>
              <a:rPr lang="zh-CN" altLang="en-US" sz="1200" spc="1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模型</a:t>
            </a:r>
            <a:endParaRPr lang="zh-CN" altLang="en-US" sz="1200" spc="15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6" name="文本框 85"/>
          <p:cNvSpPr txBox="1"/>
          <p:nvPr>
            <p:custDataLst>
              <p:tags r:id="rId22"/>
            </p:custDataLst>
          </p:nvPr>
        </p:nvSpPr>
        <p:spPr bwMode="auto">
          <a:xfrm>
            <a:off x="6862241" y="5435504"/>
            <a:ext cx="4656656" cy="411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任务</a:t>
            </a:r>
            <a:r>
              <a:rPr lang="zh-CN" altLang="en-US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运行模型</a:t>
            </a:r>
            <a:endParaRPr lang="zh-CN" altLang="en-US" b="1" spc="300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88" name="直接连接符 87"/>
          <p:cNvCxnSpPr/>
          <p:nvPr>
            <p:custDataLst>
              <p:tags r:id="rId23"/>
            </p:custDataLst>
          </p:nvPr>
        </p:nvCxnSpPr>
        <p:spPr>
          <a:xfrm>
            <a:off x="6871766" y="1953458"/>
            <a:ext cx="4656656" cy="0"/>
          </a:xfrm>
          <a:prstGeom prst="line">
            <a:avLst/>
          </a:prstGeom>
          <a:noFill/>
          <a:ln w="3175" cap="rnd" cmpd="sng" algn="ctr">
            <a:solidFill>
              <a:sysClr val="window" lastClr="FFFFFF">
                <a:lumMod val="85000"/>
              </a:sysClr>
            </a:solidFill>
            <a:prstDash val="solid"/>
            <a:round/>
            <a:headEnd type="none"/>
            <a:tailEnd type="none" w="med" len="med"/>
          </a:ln>
          <a:effectLst/>
        </p:spPr>
      </p:cxnSp>
      <p:cxnSp>
        <p:nvCxnSpPr>
          <p:cNvPr id="89" name="直接连接符 88"/>
          <p:cNvCxnSpPr/>
          <p:nvPr>
            <p:custDataLst>
              <p:tags r:id="rId24"/>
            </p:custDataLst>
          </p:nvPr>
        </p:nvCxnSpPr>
        <p:spPr>
          <a:xfrm>
            <a:off x="6862241" y="2817058"/>
            <a:ext cx="4656656" cy="0"/>
          </a:xfrm>
          <a:prstGeom prst="line">
            <a:avLst/>
          </a:prstGeom>
          <a:noFill/>
          <a:ln w="3175" cap="rnd" cmpd="sng" algn="ctr">
            <a:solidFill>
              <a:sysClr val="window" lastClr="FFFFFF">
                <a:lumMod val="85000"/>
              </a:sysClr>
            </a:solidFill>
            <a:prstDash val="solid"/>
            <a:round/>
            <a:headEnd type="none"/>
            <a:tailEnd type="none" w="med" len="med"/>
          </a:ln>
          <a:effectLst/>
        </p:spPr>
      </p:cxnSp>
      <p:cxnSp>
        <p:nvCxnSpPr>
          <p:cNvPr id="90" name="直接连接符 89"/>
          <p:cNvCxnSpPr/>
          <p:nvPr>
            <p:custDataLst>
              <p:tags r:id="rId25"/>
            </p:custDataLst>
          </p:nvPr>
        </p:nvCxnSpPr>
        <p:spPr>
          <a:xfrm>
            <a:off x="6862241" y="3680658"/>
            <a:ext cx="4656656" cy="0"/>
          </a:xfrm>
          <a:prstGeom prst="line">
            <a:avLst/>
          </a:prstGeom>
          <a:noFill/>
          <a:ln w="3175" cap="rnd" cmpd="sng" algn="ctr">
            <a:solidFill>
              <a:sysClr val="window" lastClr="FFFFFF">
                <a:lumMod val="85000"/>
              </a:sysClr>
            </a:solidFill>
            <a:prstDash val="solid"/>
            <a:round/>
            <a:headEnd type="none"/>
            <a:tailEnd type="none" w="med" len="med"/>
          </a:ln>
          <a:effectLst/>
        </p:spPr>
      </p:cxnSp>
      <p:cxnSp>
        <p:nvCxnSpPr>
          <p:cNvPr id="91" name="直接连接符 90"/>
          <p:cNvCxnSpPr/>
          <p:nvPr>
            <p:custDataLst>
              <p:tags r:id="rId26"/>
            </p:custDataLst>
          </p:nvPr>
        </p:nvCxnSpPr>
        <p:spPr>
          <a:xfrm>
            <a:off x="6862241" y="4544258"/>
            <a:ext cx="4656656" cy="0"/>
          </a:xfrm>
          <a:prstGeom prst="line">
            <a:avLst/>
          </a:prstGeom>
          <a:noFill/>
          <a:ln w="3175" cap="rnd" cmpd="sng" algn="ctr">
            <a:solidFill>
              <a:sysClr val="window" lastClr="FFFFFF">
                <a:lumMod val="85000"/>
              </a:sysClr>
            </a:solidFill>
            <a:prstDash val="solid"/>
            <a:round/>
            <a:headEnd type="none"/>
            <a:tailEnd type="none" w="med" len="med"/>
          </a:ln>
          <a:effectLst/>
        </p:spPr>
      </p:cxnSp>
      <p:cxnSp>
        <p:nvCxnSpPr>
          <p:cNvPr id="92" name="直接连接符 91"/>
          <p:cNvCxnSpPr/>
          <p:nvPr>
            <p:custDataLst>
              <p:tags r:id="rId27"/>
            </p:custDataLst>
          </p:nvPr>
        </p:nvCxnSpPr>
        <p:spPr>
          <a:xfrm>
            <a:off x="6862241" y="5407858"/>
            <a:ext cx="4656656" cy="0"/>
          </a:xfrm>
          <a:prstGeom prst="line">
            <a:avLst/>
          </a:prstGeom>
          <a:noFill/>
          <a:ln w="3175" cap="rnd" cmpd="sng" algn="ctr">
            <a:solidFill>
              <a:sysClr val="window" lastClr="FFFFFF">
                <a:lumMod val="85000"/>
              </a:sysClr>
            </a:solidFill>
            <a:prstDash val="solid"/>
            <a:round/>
            <a:headEnd type="none"/>
            <a:tailEnd type="none" w="med" len="med"/>
          </a:ln>
          <a:effectLst/>
        </p:spPr>
      </p:cxnSp>
    </p:spTree>
    <p:custDataLst>
      <p:tags r:id="rId28"/>
    </p:custData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857250" indent="-857250">
              <a:buFont typeface="+mj-ea"/>
              <a:buAutoNum type="ea1JpnChsDbPeriod" startAt="6"/>
            </a:pPr>
            <a:r>
              <a:rPr lang="en-US" altLang="zh-CN" sz="4000" b="1"/>
              <a:t>CosyOS</a:t>
            </a:r>
            <a:r>
              <a:rPr lang="en-US" altLang="zh-CN" sz="4000" b="1">
                <a:sym typeface="+mn-ea"/>
              </a:rPr>
              <a:t>-II</a:t>
            </a:r>
            <a:r>
              <a:rPr lang="en-US" altLang="zh-CN" sz="4000" b="1"/>
              <a:t> </a:t>
            </a:r>
            <a:r>
              <a:rPr lang="zh-CN" altLang="en-US" sz="4000" b="1"/>
              <a:t>互斥访问</a:t>
            </a:r>
            <a:r>
              <a:rPr lang="zh-CN" altLang="en-US" sz="4000" b="1"/>
              <a:t>方案</a:t>
            </a:r>
            <a:endParaRPr lang="zh-CN" altLang="en-US" sz="40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marL="0" indent="0">
              <a:buNone/>
            </a:pPr>
            <a:r>
              <a:rPr lang="zh-CN" altLang="en-US" sz="1600" b="1"/>
              <a:t>任务级公共资源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/>
              <a:t>1、互斥信号量：访问过程耗时的、实时性要求不高的，应尽量采用互斥信号量。</a:t>
            </a:r>
            <a:endParaRPr lang="zh-CN" altLang="en-US" sz="1600"/>
          </a:p>
          <a:p>
            <a:pPr marL="0" indent="0">
              <a:buNone/>
            </a:pPr>
            <a:r>
              <a:rPr lang="zh-CN" altLang="en-US" sz="1600"/>
              <a:t>2、任务临界区：访问过程迅速的、实时性要求较高的，可考虑任务临界区。</a:t>
            </a:r>
            <a:endParaRPr lang="zh-CN" altLang="en-US" sz="1600"/>
          </a:p>
          <a:p>
            <a:pPr marL="0" indent="0">
              <a:buNone/>
            </a:pPr>
            <a:endParaRPr lang="zh-CN" altLang="en-US" sz="1600"/>
          </a:p>
          <a:p>
            <a:pPr marL="0" indent="0">
              <a:buNone/>
            </a:pPr>
            <a:r>
              <a:rPr lang="zh-CN" altLang="en-US" sz="1600" b="1"/>
              <a:t>全局公共资源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/>
              <a:t>1、服务层临界区：即可实现全局成功的互斥访问，又不会破坏零中断延迟，是最优方案，应首先予以考虑。</a:t>
            </a:r>
            <a:endParaRPr lang="zh-CN" altLang="en-US" sz="1600"/>
          </a:p>
          <a:p>
            <a:pPr marL="0" indent="0">
              <a:buNone/>
            </a:pPr>
            <a:r>
              <a:rPr lang="zh-CN" altLang="en-US" sz="1600"/>
              <a:t>2、二值信号量：弊端是如果获取失败将导致访问失败，而从概率上来说，获取失败是必然会发生的。</a:t>
            </a:r>
            <a:endParaRPr lang="zh-CN" altLang="en-US" sz="1600"/>
          </a:p>
          <a:p>
            <a:pPr marL="0" indent="0">
              <a:buNone/>
            </a:pPr>
            <a:r>
              <a:rPr lang="zh-CN" altLang="en-US" sz="1600"/>
              <a:t>3、全局临界区：弊端是全局临界区会破坏零中断延迟，应做为最后的选项，慎重使用。</a:t>
            </a:r>
            <a:endParaRPr lang="zh-CN" altLang="en-US" sz="1600"/>
          </a:p>
        </p:txBody>
      </p:sp>
    </p:spTree>
    <p:custDataLst>
      <p:tags r:id="rId1"/>
    </p:custData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000" b="1">
                <a:sym typeface="+mn-ea"/>
              </a:rPr>
              <a:t>第四章</a:t>
            </a:r>
            <a:r>
              <a:rPr lang="en-US" altLang="zh-CN" sz="4000" b="1">
                <a:sym typeface="+mn-ea"/>
              </a:rPr>
              <a:t>  CosyOS</a:t>
            </a:r>
            <a:r>
              <a:rPr lang="zh-CN" altLang="en-US" sz="4000" b="1">
                <a:sym typeface="+mn-ea"/>
              </a:rPr>
              <a:t>“定时服务”</a:t>
            </a:r>
            <a:endParaRPr lang="zh-CN" altLang="en-US" sz="40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>
              <a:buFont typeface="Arial" panose="020B0604020202020204" pitchFamily="34" charset="0"/>
              <a:buChar char="•"/>
            </a:pPr>
            <a:r>
              <a:rPr lang="zh-CN" altLang="en-US" sz="1600">
                <a:sym typeface="+mn-ea"/>
              </a:rPr>
              <a:t>我们知道，MCU都有硬件定时器和定时器中断，当定时器溢出时，CPU可以响应中断并调用定时器中断服务程序。然而，硬件定时器的数量十分有限，在较复杂的应用中往往可能会不够用。因此，</a:t>
            </a:r>
            <a:r>
              <a:rPr lang="en-US" altLang="zh-CN" sz="1600">
                <a:sym typeface="+mn-ea"/>
              </a:rPr>
              <a:t>RTOS</a:t>
            </a:r>
            <a:r>
              <a:rPr lang="zh-CN" altLang="en-US" sz="1600">
                <a:sym typeface="+mn-ea"/>
              </a:rPr>
              <a:t>都提供了软件定时器，以弥补硬件定时器数量的不足。</a:t>
            </a:r>
            <a:endParaRPr lang="zh-CN" altLang="en-US" sz="1600">
              <a:sym typeface="+mn-ea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sz="1600">
                <a:sym typeface="+mn-ea"/>
              </a:rPr>
              <a:t>软件定时器可分为两大类：</a:t>
            </a:r>
            <a:endParaRPr lang="zh-CN" altLang="en-US" sz="1600">
              <a:sym typeface="+mn-ea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CN" sz="1600">
                <a:sym typeface="+mn-ea"/>
              </a:rPr>
              <a:t>1</a:t>
            </a:r>
            <a:r>
              <a:rPr lang="zh-CN" altLang="en-US" sz="1600">
                <a:sym typeface="+mn-ea"/>
              </a:rPr>
              <a:t>、一类是用于在任务中实现阻塞延时和超时计数；</a:t>
            </a:r>
            <a:endParaRPr lang="zh-CN" altLang="en-US" sz="1600">
              <a:sym typeface="+mn-ea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CN" sz="1600">
                <a:sym typeface="+mn-ea"/>
              </a:rPr>
              <a:t>2</a:t>
            </a:r>
            <a:r>
              <a:rPr lang="zh-CN" altLang="en-US" sz="1600">
                <a:sym typeface="+mn-ea"/>
              </a:rPr>
              <a:t>、另一类</a:t>
            </a:r>
            <a:r>
              <a:rPr lang="zh-CN" altLang="en-US" sz="1600">
                <a:sym typeface="+mn-ea"/>
              </a:rPr>
              <a:t>用于模拟硬件定时器中断功能，即</a:t>
            </a:r>
            <a:r>
              <a:rPr lang="zh-CN" altLang="en-US" sz="1600" b="1">
                <a:sym typeface="+mn-ea"/>
              </a:rPr>
              <a:t>“软件定时器中断”</a:t>
            </a:r>
            <a:r>
              <a:rPr lang="zh-CN" altLang="en-US" sz="1600">
                <a:sym typeface="+mn-ea"/>
              </a:rPr>
              <a:t>。</a:t>
            </a:r>
            <a:endParaRPr lang="zh-CN" altLang="en-US" sz="1600">
              <a:sym typeface="+mn-ea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sz="1600">
                <a:sym typeface="+mn-ea"/>
              </a:rPr>
              <a:t>我们可以把</a:t>
            </a:r>
            <a:r>
              <a:rPr lang="zh-CN" altLang="en-US" sz="1600">
                <a:sym typeface="+mn-ea"/>
              </a:rPr>
              <a:t>硬件定时器中断和软件定时器中断统称为</a:t>
            </a:r>
            <a:r>
              <a:rPr lang="zh-CN" altLang="en-US" sz="1600" b="1">
                <a:sym typeface="+mn-ea"/>
              </a:rPr>
              <a:t>“定时服务”</a:t>
            </a:r>
            <a:r>
              <a:rPr lang="zh-CN" altLang="en-US" sz="1600">
                <a:sym typeface="+mn-ea"/>
              </a:rPr>
              <a:t>。</a:t>
            </a:r>
            <a:endParaRPr lang="zh-CN" altLang="en-US" sz="1600">
              <a:sym typeface="+mn-ea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sz="1600">
                <a:sym typeface="+mn-ea"/>
              </a:rPr>
              <a:t>下面，简单对比一下MCU、FreeRTOS、CosyOS，三者“定时服务”的区别。</a:t>
            </a:r>
            <a:endParaRPr lang="zh-CN" altLang="en-US" sz="1600">
              <a:sym typeface="+mn-ea"/>
            </a:endParaRPr>
          </a:p>
          <a:p>
            <a:pPr>
              <a:buFont typeface="Wingdings" panose="05000000000000000000" charset="0"/>
              <a:buChar char="ü"/>
            </a:pPr>
            <a:r>
              <a:rPr lang="zh-CN" altLang="en-US" sz="1600">
                <a:sym typeface="+mn-ea"/>
              </a:rPr>
              <a:t>注：</a:t>
            </a:r>
            <a:br>
              <a:rPr lang="zh-CN" altLang="en-US" sz="1600">
                <a:sym typeface="+mn-ea"/>
              </a:rPr>
            </a:br>
            <a:r>
              <a:rPr lang="zh-CN" altLang="en-US" sz="1600">
                <a:sym typeface="+mn-ea"/>
              </a:rPr>
              <a:t>关于CosyOS的定时任务/钩子的应用示例可参考CosyOS源码：</a:t>
            </a:r>
            <a:br>
              <a:rPr lang="zh-CN" altLang="en-US" sz="1600">
                <a:sym typeface="+mn-ea"/>
              </a:rPr>
            </a:br>
            <a:r>
              <a:rPr lang="en-US" altLang="zh-CN" sz="1600">
                <a:sym typeface="+mn-ea"/>
              </a:rPr>
              <a:t>1</a:t>
            </a:r>
            <a:r>
              <a:rPr lang="zh-CN" altLang="en-US" sz="1600">
                <a:sym typeface="+mn-ea"/>
              </a:rPr>
              <a:t>、任务管理器 Taskmgr，为定时查询任务，\System\taskmgr.c；</a:t>
            </a:r>
            <a:br>
              <a:rPr lang="zh-CN" altLang="en-US" sz="1600">
                <a:sym typeface="+mn-ea"/>
              </a:rPr>
            </a:br>
            <a:r>
              <a:rPr lang="en-US" altLang="zh-CN" sz="1600">
                <a:sym typeface="+mn-ea"/>
              </a:rPr>
              <a:t>2</a:t>
            </a:r>
            <a:r>
              <a:rPr lang="zh-CN" altLang="en-US" sz="1600">
                <a:sym typeface="+mn-ea"/>
              </a:rPr>
              <a:t>、调试任务 Debugger，为定时中断任务，\System\debug.c；</a:t>
            </a:r>
            <a:br>
              <a:rPr lang="zh-CN" altLang="en-US" sz="1600">
                <a:sym typeface="+mn-ea"/>
              </a:rPr>
            </a:br>
            <a:r>
              <a:rPr lang="en-US" altLang="zh-CN" sz="1600">
                <a:sym typeface="+mn-ea"/>
              </a:rPr>
              <a:t>3</a:t>
            </a:r>
            <a:r>
              <a:rPr lang="zh-CN" altLang="en-US" sz="1600">
                <a:sym typeface="+mn-ea"/>
              </a:rPr>
              <a:t>、调试钩子 debug_hook，为定时查询钩子，\System\debug.c。</a:t>
            </a:r>
            <a:endParaRPr lang="zh-CN" altLang="en-US" sz="1600"/>
          </a:p>
        </p:txBody>
      </p:sp>
    </p:spTree>
    <p:custDataLst>
      <p:tags r:id="rId1"/>
    </p:custData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z="4000" b="1">
                <a:sym typeface="+mn-ea"/>
              </a:rPr>
              <a:t>“</a:t>
            </a:r>
            <a:r>
              <a:rPr lang="zh-CN" altLang="en-US" sz="4000" b="1">
                <a:sym typeface="+mn-ea"/>
              </a:rPr>
              <a:t>定时服务</a:t>
            </a:r>
            <a:r>
              <a:rPr lang="zh-CN" altLang="en-US" sz="4000" b="1">
                <a:sym typeface="+mn-ea"/>
              </a:rPr>
              <a:t>”功能</a:t>
            </a:r>
            <a:r>
              <a:rPr lang="zh-CN" altLang="en-US" sz="4000" b="1">
                <a:sym typeface="+mn-ea"/>
              </a:rPr>
              <a:t>对比</a:t>
            </a:r>
            <a:endParaRPr lang="zh-CN" altLang="en-US" sz="4000" b="1">
              <a:sym typeface="+mn-ea"/>
            </a:endParaRPr>
          </a:p>
        </p:txBody>
      </p:sp>
      <p:sp>
        <p:nvSpPr>
          <p:cNvPr id="21" name="矩形 20"/>
          <p:cNvSpPr/>
          <p:nvPr>
            <p:custDataLst>
              <p:tags r:id="rId2"/>
            </p:custDataLst>
          </p:nvPr>
        </p:nvSpPr>
        <p:spPr>
          <a:xfrm>
            <a:off x="0" y="6692265"/>
            <a:ext cx="12192635" cy="1657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-635" y="0"/>
            <a:ext cx="12193270" cy="1765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正文"/>
          <p:cNvSpPr txBox="1"/>
          <p:nvPr>
            <p:custDataLst>
              <p:tags r:id="rId4"/>
            </p:custDataLst>
          </p:nvPr>
        </p:nvSpPr>
        <p:spPr>
          <a:xfrm>
            <a:off x="1232853" y="1510030"/>
            <a:ext cx="9725660" cy="786765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ctr">
              <a:buNone/>
            </a:pP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单击此处添加文本具体内容，简明扼要地阐述您的观点。根据需要可酌情增减文字，以便观者准确地理解您传达的思想</a:t>
            </a:r>
            <a:endParaRPr lang="zh-CN" altLang="en-US" sz="1400" spc="130" dirty="0">
              <a:ln>
                <a:noFill/>
                <a:prstDash val="sysDot"/>
              </a:ln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</p:txBody>
      </p:sp>
      <p:graphicFrame>
        <p:nvGraphicFramePr>
          <p:cNvPr id="7" name="内容占位符 6"/>
          <p:cNvGraphicFramePr/>
          <p:nvPr>
            <p:ph idx="1"/>
          </p:nvPr>
        </p:nvGraphicFramePr>
        <p:xfrm>
          <a:off x="1187768" y="2539365"/>
          <a:ext cx="9816465" cy="33902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/>
                <a:gridCol w="1332230"/>
                <a:gridCol w="1054100"/>
                <a:gridCol w="2825115"/>
                <a:gridCol w="2915920"/>
              </a:tblGrid>
              <a:tr h="480060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00" b="1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600" b="1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操作</a:t>
                      </a:r>
                      <a:endParaRPr lang="zh-CN" altLang="en-US" sz="1600" b="1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定时服务</a:t>
                      </a:r>
                      <a:endParaRPr lang="zh-CN" altLang="en-US" sz="1600" b="1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定时服务优先级</a:t>
                      </a:r>
                      <a:endParaRPr lang="zh-CN" altLang="en-US" sz="1600" b="1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/>
                </a:tc>
              </a:tr>
              <a:tr h="727710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4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MCU</a:t>
                      </a:r>
                      <a:endParaRPr lang="en-US" altLang="zh-CN" sz="1400" b="1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中断响应</a:t>
                      </a:r>
                      <a:endParaRPr lang="zh-CN" altLang="en-US" sz="14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调用</a:t>
                      </a:r>
                      <a:endParaRPr lang="zh-CN" altLang="en-US" sz="14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定时器中断</a:t>
                      </a:r>
                      <a:r>
                        <a:rPr lang="zh-CN" altLang="en-US" sz="14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服务程序</a:t>
                      </a:r>
                      <a:endParaRPr lang="zh-CN" altLang="en-US" sz="14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中断优先级，</a:t>
                      </a:r>
                      <a:endParaRPr lang="zh-CN" altLang="en-US" sz="14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都可由用户灵活配置</a:t>
                      </a:r>
                      <a:endParaRPr lang="zh-CN" altLang="en-US" sz="14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/>
                </a:tc>
              </a:tr>
              <a:tr h="72707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4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FreeRTOS</a:t>
                      </a:r>
                      <a:endParaRPr lang="en-US" altLang="zh-CN" sz="1400" b="1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守护任务</a:t>
                      </a:r>
                      <a:endParaRPr lang="zh-CN" altLang="en-US" sz="14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调用</a:t>
                      </a:r>
                      <a:endParaRPr lang="zh-CN" altLang="en-US" sz="14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定时器回调函数</a:t>
                      </a:r>
                      <a:endParaRPr lang="zh-CN" altLang="en-US" sz="14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守护任务优先级，</a:t>
                      </a:r>
                      <a:endParaRPr lang="zh-CN" altLang="en-US" sz="14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虽可配置，但只能相同</a:t>
                      </a:r>
                      <a:endParaRPr lang="zh-CN" altLang="en-US" sz="14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/>
                </a:tc>
              </a:tr>
              <a:tr h="727710">
                <a:tc rowSpan="2"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4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CosyOS</a:t>
                      </a:r>
                      <a:endParaRPr lang="en-US" altLang="zh-CN" sz="1400" b="1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/>
                </a:tc>
                <a:tc rowSpan="2"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系统滴答</a:t>
                      </a:r>
                      <a:endParaRPr lang="zh-CN" altLang="en-US" sz="14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调用</a:t>
                      </a:r>
                      <a:endParaRPr lang="zh-CN" altLang="en-US" sz="14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定时中断</a:t>
                      </a:r>
                      <a:r>
                        <a:rPr lang="zh-CN" altLang="en-US" sz="14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或查询钩子</a:t>
                      </a:r>
                      <a:endParaRPr lang="zh-CN" altLang="en-US" sz="14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系统滴答优先级，</a:t>
                      </a:r>
                      <a:endParaRPr lang="zh-CN" altLang="en-US" sz="14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高于任务</a:t>
                      </a:r>
                      <a:endParaRPr lang="zh-CN" altLang="en-US" sz="14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/>
                </a:tc>
              </a:tr>
              <a:tr h="72771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恢复</a:t>
                      </a:r>
                      <a:endParaRPr lang="zh-CN" altLang="en-US" sz="14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定时中断</a:t>
                      </a:r>
                      <a:r>
                        <a:rPr lang="zh-CN" altLang="en-US" sz="14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或查询任务</a:t>
                      </a:r>
                      <a:endParaRPr lang="zh-CN" altLang="en-US" sz="14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任务优先级，</a:t>
                      </a:r>
                      <a:endParaRPr lang="zh-CN" altLang="en-US" sz="14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都可由用户灵活配置</a:t>
                      </a:r>
                      <a:endParaRPr lang="zh-CN" altLang="en-US" sz="14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/>
                </a:tc>
              </a:tr>
            </a:tbl>
          </a:graphicData>
        </a:graphic>
      </p:graphicFrame>
    </p:spTree>
    <p:custDataLst>
      <p:tags r:id="rId5"/>
    </p:custData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0" indent="0">
              <a:buFont typeface="Wingdings" panose="05000000000000000000" charset="0"/>
            </a:pPr>
            <a:r>
              <a:rPr lang="zh-CN" altLang="en-US" sz="4000" b="1">
                <a:sym typeface="+mn-ea"/>
              </a:rPr>
              <a:t>裸机框架（前后台系统）</a:t>
            </a:r>
            <a:endParaRPr lang="zh-CN" altLang="en-US" sz="4000" b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/>
        <p:txBody>
          <a:bodyPr>
            <a:normAutofit fontScale="50000"/>
          </a:bodyPr>
          <a:p>
            <a:pPr marL="0" indent="0">
              <a:buNone/>
            </a:pPr>
            <a:r>
              <a:rPr lang="en-US" altLang="zh-CN" sz="2800">
                <a:sym typeface="+mn-ea"/>
              </a:rPr>
              <a:t>void/int main(void)</a:t>
            </a:r>
            <a:endParaRPr lang="en-US" altLang="zh-CN" sz="2800"/>
          </a:p>
          <a:p>
            <a:pPr marL="0" indent="0">
              <a:buNone/>
            </a:pPr>
            <a:r>
              <a:rPr lang="en-US" altLang="zh-CN" sz="2800">
                <a:sym typeface="+mn-ea"/>
              </a:rPr>
              <a:t>{</a:t>
            </a:r>
            <a:endParaRPr lang="en-US" altLang="zh-CN" sz="2800"/>
          </a:p>
          <a:p>
            <a:pPr marL="457200" lvl="1" indent="0">
              <a:buNone/>
            </a:pPr>
            <a:r>
              <a:rPr lang="zh-CN" altLang="en-US" sz="2800">
                <a:sym typeface="+mn-ea"/>
              </a:rPr>
              <a:t>系统初始化；</a:t>
            </a:r>
            <a:endParaRPr lang="en-US" altLang="zh-CN" sz="2800"/>
          </a:p>
          <a:p>
            <a:pPr marL="457200" lvl="1" indent="0">
              <a:buNone/>
            </a:pPr>
            <a:r>
              <a:rPr lang="en-US" altLang="zh-CN" sz="2800">
                <a:sym typeface="+mn-ea"/>
              </a:rPr>
              <a:t>while(1){</a:t>
            </a:r>
            <a:endParaRPr lang="en-US" altLang="zh-CN" sz="2800"/>
          </a:p>
          <a:p>
            <a:pPr marL="457200" lvl="1" indent="457200">
              <a:buNone/>
            </a:pPr>
            <a:r>
              <a:rPr lang="en-US" altLang="zh-CN" sz="2800">
                <a:sym typeface="+mn-ea"/>
              </a:rPr>
              <a:t>if(flag_1) { </a:t>
            </a:r>
            <a:r>
              <a:rPr lang="en-US" altLang="zh-CN" sz="2800">
                <a:sym typeface="+mn-ea"/>
              </a:rPr>
              <a:t>flag</a:t>
            </a:r>
            <a:r>
              <a:rPr lang="en-US" altLang="zh-CN" sz="2800">
                <a:sym typeface="+mn-ea"/>
              </a:rPr>
              <a:t>_1 = 0; </a:t>
            </a:r>
            <a:r>
              <a:rPr lang="zh-CN" altLang="en-US" sz="2800">
                <a:sym typeface="+mn-ea"/>
              </a:rPr>
              <a:t>处理事务</a:t>
            </a:r>
            <a:r>
              <a:rPr lang="en-US" altLang="zh-CN" sz="2800">
                <a:sym typeface="+mn-ea"/>
              </a:rPr>
              <a:t>1; }</a:t>
            </a:r>
            <a:endParaRPr lang="en-US" altLang="zh-CN" sz="2800"/>
          </a:p>
          <a:p>
            <a:pPr marL="457200" lvl="1" indent="457200">
              <a:buNone/>
            </a:pPr>
            <a:r>
              <a:rPr lang="en-US" altLang="zh-CN" sz="2800">
                <a:sym typeface="+mn-ea"/>
              </a:rPr>
              <a:t>if(flag_2) { </a:t>
            </a:r>
            <a:r>
              <a:rPr lang="en-US" altLang="zh-CN" sz="2800">
                <a:sym typeface="+mn-ea"/>
              </a:rPr>
              <a:t>flag</a:t>
            </a:r>
            <a:r>
              <a:rPr lang="en-US" altLang="zh-CN" sz="2800">
                <a:sym typeface="+mn-ea"/>
              </a:rPr>
              <a:t>_2 = 0; </a:t>
            </a:r>
            <a:r>
              <a:rPr lang="zh-CN" altLang="en-US" sz="2800">
                <a:sym typeface="+mn-ea"/>
              </a:rPr>
              <a:t>处理</a:t>
            </a:r>
            <a:r>
              <a:rPr lang="zh-CN" altLang="en-US" sz="2800">
                <a:sym typeface="+mn-ea"/>
              </a:rPr>
              <a:t>事务</a:t>
            </a:r>
            <a:r>
              <a:rPr lang="en-US" altLang="zh-CN" sz="2800">
                <a:sym typeface="+mn-ea"/>
              </a:rPr>
              <a:t>2; }</a:t>
            </a:r>
            <a:endParaRPr lang="en-US" altLang="zh-CN" sz="2800"/>
          </a:p>
          <a:p>
            <a:pPr marL="457200" lvl="1" indent="457200">
              <a:buNone/>
            </a:pPr>
            <a:r>
              <a:rPr lang="en-US" altLang="zh-CN" sz="2800">
                <a:sym typeface="+mn-ea"/>
              </a:rPr>
              <a:t>...</a:t>
            </a:r>
            <a:endParaRPr lang="en-US" altLang="zh-CN" sz="2800"/>
          </a:p>
          <a:p>
            <a:pPr marL="457200" lvl="1" indent="457200">
              <a:buNone/>
            </a:pPr>
            <a:r>
              <a:rPr lang="en-US" altLang="zh-CN" sz="2800">
                <a:sym typeface="+mn-ea"/>
              </a:rPr>
              <a:t>if(</a:t>
            </a:r>
            <a:r>
              <a:rPr lang="en-US" altLang="zh-CN" sz="2800">
                <a:sym typeface="+mn-ea"/>
              </a:rPr>
              <a:t>flag</a:t>
            </a:r>
            <a:r>
              <a:rPr lang="en-US" altLang="zh-CN" sz="2800">
                <a:sym typeface="+mn-ea"/>
              </a:rPr>
              <a:t>_n) { </a:t>
            </a:r>
            <a:r>
              <a:rPr lang="en-US" altLang="zh-CN" sz="2800">
                <a:sym typeface="+mn-ea"/>
              </a:rPr>
              <a:t>flag</a:t>
            </a:r>
            <a:r>
              <a:rPr lang="en-US" altLang="zh-CN" sz="2800">
                <a:sym typeface="+mn-ea"/>
              </a:rPr>
              <a:t>_n = 0; </a:t>
            </a:r>
            <a:r>
              <a:rPr lang="zh-CN" altLang="en-US" sz="2800">
                <a:sym typeface="+mn-ea"/>
              </a:rPr>
              <a:t>处理</a:t>
            </a:r>
            <a:r>
              <a:rPr lang="zh-CN" altLang="en-US" sz="2800">
                <a:sym typeface="+mn-ea"/>
              </a:rPr>
              <a:t>事务</a:t>
            </a:r>
            <a:r>
              <a:rPr lang="en-US" altLang="zh-CN" sz="2800">
                <a:sym typeface="+mn-ea"/>
              </a:rPr>
              <a:t>n; }</a:t>
            </a:r>
            <a:endParaRPr lang="en-US" altLang="zh-CN" sz="2800"/>
          </a:p>
          <a:p>
            <a:pPr marL="457200" lvl="1" indent="0">
              <a:buNone/>
            </a:pPr>
            <a:r>
              <a:rPr lang="en-US" altLang="zh-CN" sz="2800">
                <a:sym typeface="+mn-ea"/>
              </a:rPr>
              <a:t>}</a:t>
            </a:r>
            <a:endParaRPr lang="en-US" altLang="zh-CN" sz="2800"/>
          </a:p>
          <a:p>
            <a:pPr marL="0" indent="0">
              <a:buNone/>
            </a:pPr>
            <a:r>
              <a:rPr lang="en-US" altLang="zh-CN" sz="2800">
                <a:sym typeface="+mn-ea"/>
              </a:rPr>
              <a:t>}</a:t>
            </a:r>
            <a:endParaRPr lang="en-US" altLang="zh-CN" sz="2800">
              <a:sym typeface="+mn-ea"/>
            </a:endParaRPr>
          </a:p>
          <a:p>
            <a:pPr marL="0" indent="0">
              <a:buNone/>
            </a:pPr>
            <a:r>
              <a:rPr lang="en-US" altLang="zh-CN" sz="2800">
                <a:sym typeface="+mn-ea"/>
              </a:rPr>
              <a:t>void XXX_IRQHandler(void) interrupt XXX</a:t>
            </a:r>
            <a:r>
              <a:rPr lang="en-US" altLang="zh-CN" sz="2800">
                <a:sym typeface="+mn-ea"/>
              </a:rPr>
              <a:t>_IRQ</a:t>
            </a:r>
            <a:r>
              <a:rPr lang="en-US" altLang="zh-CN" sz="2800">
                <a:sym typeface="+mn-ea"/>
              </a:rPr>
              <a:t>n</a:t>
            </a:r>
            <a:endParaRPr lang="en-US" altLang="zh-CN" sz="2800">
              <a:sym typeface="+mn-ea"/>
            </a:endParaRPr>
          </a:p>
          <a:p>
            <a:pPr marL="0" indent="0">
              <a:buNone/>
            </a:pPr>
            <a:r>
              <a:rPr lang="en-US" altLang="zh-CN" sz="2800">
                <a:sym typeface="+mn-ea"/>
              </a:rPr>
              <a:t>{</a:t>
            </a:r>
            <a:endParaRPr lang="en-US" altLang="zh-CN" sz="2800">
              <a:sym typeface="+mn-ea"/>
            </a:endParaRPr>
          </a:p>
          <a:p>
            <a:pPr marL="0" indent="457200">
              <a:buNone/>
            </a:pPr>
            <a:r>
              <a:rPr lang="zh-CN" altLang="en-US" sz="2800">
                <a:sym typeface="+mn-ea"/>
              </a:rPr>
              <a:t>处理事件</a:t>
            </a:r>
            <a:r>
              <a:rPr lang="en-US" altLang="zh-CN" sz="2800">
                <a:sym typeface="+mn-ea"/>
              </a:rPr>
              <a:t>;	// </a:t>
            </a:r>
            <a:r>
              <a:rPr lang="zh-CN" altLang="en-US" sz="2800">
                <a:sym typeface="+mn-ea"/>
              </a:rPr>
              <a:t>仅对事件做必要紧急处理，</a:t>
            </a:r>
            <a:endParaRPr lang="en-US" altLang="zh-CN" sz="2800">
              <a:sym typeface="+mn-ea"/>
            </a:endParaRPr>
          </a:p>
          <a:p>
            <a:pPr marL="0" indent="457200">
              <a:buNone/>
            </a:pPr>
            <a:r>
              <a:rPr lang="en-US" altLang="zh-CN">
                <a:sym typeface="+mn-ea"/>
              </a:rPr>
              <a:t>flag</a:t>
            </a:r>
            <a:r>
              <a:rPr lang="en-US" altLang="zh-CN" sz="2800">
                <a:sym typeface="+mn-ea"/>
              </a:rPr>
              <a:t>_x = 1;	// </a:t>
            </a:r>
            <a:r>
              <a:rPr lang="zh-CN" altLang="en-US" sz="2800">
                <a:sym typeface="+mn-ea"/>
              </a:rPr>
              <a:t>再同步至后台</a:t>
            </a:r>
            <a:r>
              <a:rPr lang="zh-CN" altLang="en-US" sz="2800">
                <a:sym typeface="+mn-ea"/>
              </a:rPr>
              <a:t>做后续处理。</a:t>
            </a:r>
            <a:endParaRPr lang="en-US" altLang="zh-CN" sz="2800">
              <a:sym typeface="+mn-ea"/>
            </a:endParaRPr>
          </a:p>
          <a:p>
            <a:pPr marL="0" indent="0">
              <a:buNone/>
            </a:pPr>
            <a:r>
              <a:rPr lang="en-US" altLang="zh-CN" sz="2800">
                <a:sym typeface="+mn-ea"/>
              </a:rPr>
              <a:t>}</a:t>
            </a:r>
            <a:endParaRPr lang="en-US" altLang="zh-CN" sz="280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/>
        <p:txBody>
          <a:bodyPr>
            <a:normAutofit fontScale="60000"/>
          </a:bodyPr>
          <a:p>
            <a:pPr marL="0" indent="0">
              <a:buNone/>
            </a:pPr>
            <a:r>
              <a:rPr lang="en-US" altLang="zh-CN" sz="2335">
                <a:sym typeface="+mn-ea"/>
              </a:rPr>
              <a:t>1</a:t>
            </a:r>
            <a:r>
              <a:rPr lang="zh-CN" altLang="en-US" sz="2335">
                <a:sym typeface="+mn-ea"/>
              </a:rPr>
              <a:t>、</a:t>
            </a:r>
            <a:r>
              <a:rPr lang="zh-CN" altLang="en-US" sz="2335" b="1">
                <a:sym typeface="+mn-ea"/>
              </a:rPr>
              <a:t>事务：</a:t>
            </a:r>
            <a:r>
              <a:rPr lang="zh-CN" altLang="en-US" sz="2335">
                <a:sym typeface="+mn-ea"/>
              </a:rPr>
              <a:t>常规事务（</a:t>
            </a:r>
            <a:r>
              <a:rPr lang="zh-CN" altLang="en-US" sz="2335" b="1">
                <a:sym typeface="+mn-ea"/>
              </a:rPr>
              <a:t>事情</a:t>
            </a:r>
            <a:r>
              <a:rPr lang="zh-CN" altLang="en-US" sz="2335">
                <a:sym typeface="+mn-ea"/>
              </a:rPr>
              <a:t>）、突发事务（</a:t>
            </a:r>
            <a:r>
              <a:rPr lang="zh-CN" altLang="en-US" sz="2335" b="1">
                <a:sym typeface="+mn-ea"/>
              </a:rPr>
              <a:t>事件</a:t>
            </a:r>
            <a:r>
              <a:rPr lang="zh-CN" altLang="en-US" sz="2335">
                <a:sym typeface="+mn-ea"/>
              </a:rPr>
              <a:t>）</a:t>
            </a:r>
            <a:endParaRPr lang="zh-CN" altLang="en-US" sz="2335" b="1">
              <a:sym typeface="+mn-ea"/>
            </a:endParaRPr>
          </a:p>
          <a:p>
            <a:pPr marL="0" indent="0">
              <a:buNone/>
            </a:pPr>
            <a:r>
              <a:rPr lang="en-US" altLang="zh-CN" sz="2335">
                <a:sym typeface="+mn-ea"/>
              </a:rPr>
              <a:t>2</a:t>
            </a:r>
            <a:r>
              <a:rPr lang="zh-CN" altLang="en-US" sz="2335">
                <a:sym typeface="+mn-ea"/>
              </a:rPr>
              <a:t>、</a:t>
            </a:r>
            <a:r>
              <a:rPr lang="zh-CN" altLang="en-US" sz="2335" b="1">
                <a:sym typeface="+mn-ea"/>
              </a:rPr>
              <a:t>后台循环</a:t>
            </a:r>
            <a:r>
              <a:rPr lang="zh-CN" altLang="en-US" sz="2335">
                <a:sym typeface="+mn-ea"/>
              </a:rPr>
              <a:t>：在</a:t>
            </a:r>
            <a:r>
              <a:rPr lang="zh-CN" altLang="en-US" sz="2335" b="1">
                <a:sym typeface="+mn-ea"/>
              </a:rPr>
              <a:t>轮询</a:t>
            </a:r>
            <a:r>
              <a:rPr lang="zh-CN" altLang="en-US" sz="2335">
                <a:sym typeface="+mn-ea"/>
              </a:rPr>
              <a:t>中</a:t>
            </a:r>
            <a:r>
              <a:rPr lang="zh-CN" altLang="en-US" sz="2335" b="1">
                <a:sym typeface="+mn-ea"/>
              </a:rPr>
              <a:t>依次</a:t>
            </a:r>
            <a:r>
              <a:rPr lang="zh-CN" altLang="en-US" sz="2335">
                <a:sym typeface="+mn-ea"/>
              </a:rPr>
              <a:t>处理各项事务。</a:t>
            </a:r>
            <a:endParaRPr lang="en-US" altLang="zh-CN" sz="2335" b="1">
              <a:sym typeface="+mn-ea"/>
            </a:endParaRPr>
          </a:p>
          <a:p>
            <a:pPr marL="0" indent="0">
              <a:buNone/>
            </a:pPr>
            <a:r>
              <a:rPr lang="en-US" altLang="zh-CN" sz="2285">
                <a:sym typeface="+mn-ea"/>
              </a:rPr>
              <a:t>3</a:t>
            </a:r>
            <a:r>
              <a:rPr lang="zh-CN" altLang="en-US" sz="2285">
                <a:sym typeface="+mn-ea"/>
              </a:rPr>
              <a:t>、</a:t>
            </a:r>
            <a:r>
              <a:rPr lang="zh-CN" altLang="en-US" sz="2285" b="1">
                <a:sym typeface="+mn-ea"/>
              </a:rPr>
              <a:t>前台中断</a:t>
            </a:r>
            <a:r>
              <a:rPr lang="zh-CN" altLang="en-US" sz="2285">
                <a:sym typeface="+mn-ea"/>
              </a:rPr>
              <a:t>：</a:t>
            </a:r>
            <a:r>
              <a:rPr lang="zh-CN" altLang="en-US" sz="2285" b="1">
                <a:sym typeface="+mn-ea"/>
              </a:rPr>
              <a:t>快进快出</a:t>
            </a:r>
            <a:r>
              <a:rPr lang="zh-CN" altLang="en-US" sz="2285">
                <a:sym typeface="+mn-ea"/>
              </a:rPr>
              <a:t>为原则，</a:t>
            </a:r>
            <a:endParaRPr lang="zh-CN" altLang="en-US" sz="2285">
              <a:sym typeface="+mn-ea"/>
            </a:endParaRPr>
          </a:p>
          <a:p>
            <a:pPr marL="0" indent="0">
              <a:buNone/>
            </a:pPr>
            <a:r>
              <a:rPr lang="en-US" altLang="zh-CN" sz="2285">
                <a:sym typeface="+mn-ea"/>
              </a:rPr>
              <a:t>       </a:t>
            </a:r>
            <a:r>
              <a:rPr lang="zh-CN" altLang="en-US" sz="2285">
                <a:sym typeface="+mn-ea"/>
              </a:rPr>
              <a:t>仅对事件做必要</a:t>
            </a:r>
            <a:r>
              <a:rPr lang="zh-CN" altLang="en-US" sz="2285">
                <a:sym typeface="+mn-ea"/>
              </a:rPr>
              <a:t>的紧急处理，再同步至后台</a:t>
            </a:r>
            <a:r>
              <a:rPr lang="zh-CN" altLang="en-US" sz="2285">
                <a:sym typeface="+mn-ea"/>
              </a:rPr>
              <a:t>做后续</a:t>
            </a:r>
            <a:r>
              <a:rPr lang="zh-CN" altLang="en-US" sz="2285">
                <a:sym typeface="+mn-ea"/>
              </a:rPr>
              <a:t>处理。</a:t>
            </a:r>
            <a:endParaRPr lang="zh-CN" altLang="en-US" sz="2285">
              <a:sym typeface="+mn-ea"/>
            </a:endParaRPr>
          </a:p>
          <a:p>
            <a:pPr marL="0" indent="0">
              <a:buNone/>
            </a:pPr>
            <a:r>
              <a:rPr lang="en-US" altLang="zh-CN" sz="2285">
                <a:sym typeface="+mn-ea"/>
              </a:rPr>
              <a:t>4</a:t>
            </a:r>
            <a:r>
              <a:rPr lang="zh-CN" altLang="en-US" sz="2285">
                <a:sym typeface="+mn-ea"/>
              </a:rPr>
              <a:t>、</a:t>
            </a:r>
            <a:r>
              <a:rPr lang="zh-CN" altLang="en-US" sz="2285" b="1">
                <a:sym typeface="+mn-ea"/>
              </a:rPr>
              <a:t>数据共享和通信</a:t>
            </a:r>
            <a:r>
              <a:rPr lang="zh-CN" altLang="en-US" sz="2285">
                <a:sym typeface="+mn-ea"/>
              </a:rPr>
              <a:t>：全局变量、</a:t>
            </a:r>
            <a:r>
              <a:rPr lang="zh-CN" altLang="en-US" sz="2285">
                <a:sym typeface="+mn-ea"/>
              </a:rPr>
              <a:t>标志位。</a:t>
            </a:r>
            <a:endParaRPr lang="zh-CN" altLang="en-US" sz="2285">
              <a:sym typeface="+mn-ea"/>
            </a:endParaRPr>
          </a:p>
          <a:p>
            <a:pPr marL="0" indent="0">
              <a:buNone/>
            </a:pPr>
            <a:r>
              <a:rPr lang="en-US" altLang="zh-CN" sz="2285"/>
              <a:t>5</a:t>
            </a:r>
            <a:r>
              <a:rPr lang="zh-CN" altLang="en-US" sz="2285"/>
              <a:t>、</a:t>
            </a:r>
            <a:r>
              <a:rPr lang="zh-CN" altLang="en-US" sz="2285" b="1"/>
              <a:t>行为同步</a:t>
            </a:r>
            <a:r>
              <a:rPr lang="zh-CN" altLang="en-US" sz="2285"/>
              <a:t>：</a:t>
            </a:r>
            <a:r>
              <a:rPr lang="zh-CN" altLang="en-US" sz="2285">
                <a:sym typeface="+mn-ea"/>
              </a:rPr>
              <a:t>标志位。</a:t>
            </a:r>
            <a:endParaRPr lang="zh-CN" altLang="en-US" sz="2285"/>
          </a:p>
          <a:p>
            <a:pPr marL="0" indent="0">
              <a:buNone/>
            </a:pPr>
            <a:r>
              <a:rPr lang="en-US" altLang="zh-CN" sz="2285"/>
              <a:t>6</a:t>
            </a:r>
            <a:r>
              <a:rPr lang="zh-CN" altLang="en-US" sz="2285"/>
              <a:t>、</a:t>
            </a:r>
            <a:r>
              <a:rPr lang="zh-CN" altLang="en-US" sz="2285" b="1"/>
              <a:t>互斥访问</a:t>
            </a:r>
            <a:r>
              <a:rPr lang="zh-CN" altLang="en-US" sz="2285"/>
              <a:t>：标志位（加锁</a:t>
            </a:r>
            <a:r>
              <a:rPr lang="en-US" altLang="zh-CN" sz="2285"/>
              <a:t>/</a:t>
            </a:r>
            <a:r>
              <a:rPr lang="zh-CN" altLang="en-US" sz="2285"/>
              <a:t>解锁）、关中断。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335" b="1"/>
              <a:t>劣势：</a:t>
            </a:r>
            <a:endParaRPr lang="zh-CN" altLang="en-US" sz="2335"/>
          </a:p>
          <a:p>
            <a:pPr marL="0" indent="0">
              <a:buNone/>
            </a:pPr>
            <a:r>
              <a:rPr lang="en-US" altLang="zh-CN" sz="2335">
                <a:sym typeface="+mn-ea"/>
              </a:rPr>
              <a:t>1</a:t>
            </a:r>
            <a:r>
              <a:rPr lang="zh-CN" altLang="en-US" sz="2335">
                <a:sym typeface="+mn-ea"/>
              </a:rPr>
              <a:t>、各项事务的优先级相同，当一个紧急事件发生时，</a:t>
            </a:r>
            <a:r>
              <a:rPr lang="zh-CN" altLang="en-US" sz="2335" b="1">
                <a:sym typeface="+mn-ea"/>
              </a:rPr>
              <a:t>最大延误</a:t>
            </a:r>
            <a:endParaRPr lang="zh-CN" altLang="en-US" sz="2335" b="1">
              <a:sym typeface="+mn-ea"/>
            </a:endParaRPr>
          </a:p>
          <a:p>
            <a:pPr marL="0" indent="0">
              <a:buNone/>
            </a:pPr>
            <a:r>
              <a:rPr lang="zh-CN" altLang="en-US" sz="2335" b="1">
                <a:sym typeface="+mn-ea"/>
              </a:rPr>
              <a:t> </a:t>
            </a:r>
            <a:r>
              <a:rPr lang="en-US" altLang="zh-CN" sz="2335" b="1">
                <a:sym typeface="+mn-ea"/>
              </a:rPr>
              <a:t>      </a:t>
            </a:r>
            <a:r>
              <a:rPr lang="zh-CN" altLang="en-US" sz="2335" b="1">
                <a:sym typeface="+mn-ea"/>
              </a:rPr>
              <a:t>处理时间为一个轮询周期</a:t>
            </a:r>
            <a:r>
              <a:rPr lang="zh-CN" altLang="en-US" sz="2335">
                <a:sym typeface="+mn-ea"/>
              </a:rPr>
              <a:t>，实时性无法保证。</a:t>
            </a:r>
            <a:endParaRPr lang="zh-CN" altLang="en-US" sz="2335">
              <a:sym typeface="+mn-ea"/>
            </a:endParaRPr>
          </a:p>
          <a:p>
            <a:pPr marL="0" indent="0">
              <a:buNone/>
            </a:pPr>
            <a:r>
              <a:rPr lang="en-US" altLang="zh-CN" sz="2335">
                <a:sym typeface="+mn-ea"/>
              </a:rPr>
              <a:t>2</a:t>
            </a:r>
            <a:r>
              <a:rPr lang="zh-CN" altLang="en-US" sz="2335">
                <a:sym typeface="+mn-ea"/>
              </a:rPr>
              <a:t>、各项事务的</a:t>
            </a:r>
            <a:r>
              <a:rPr lang="zh-CN" altLang="en-US" sz="2335" b="1">
                <a:sym typeface="+mn-ea"/>
              </a:rPr>
              <a:t>运行周期均为轮询周期的整数倍</a:t>
            </a:r>
            <a:r>
              <a:rPr lang="zh-CN" altLang="en-US" sz="2335">
                <a:sym typeface="+mn-ea"/>
              </a:rPr>
              <a:t>，无法随意调整。</a:t>
            </a:r>
            <a:endParaRPr lang="zh-CN" altLang="en-US" sz="2335"/>
          </a:p>
          <a:p>
            <a:pPr marL="0" indent="0">
              <a:buNone/>
            </a:pPr>
            <a:r>
              <a:rPr lang="en-US" altLang="zh-CN" sz="2335"/>
              <a:t>3</a:t>
            </a:r>
            <a:r>
              <a:rPr lang="zh-CN" altLang="en-US" sz="2335"/>
              <a:t>、各项</a:t>
            </a:r>
            <a:r>
              <a:rPr lang="zh-CN" altLang="en-US" sz="2335">
                <a:sym typeface="+mn-ea"/>
              </a:rPr>
              <a:t>事</a:t>
            </a:r>
            <a:r>
              <a:rPr lang="zh-CN" altLang="en-US" sz="2335"/>
              <a:t>务之间</a:t>
            </a:r>
            <a:r>
              <a:rPr lang="zh-CN" altLang="en-US" sz="2335" b="1"/>
              <a:t>高耦合</a:t>
            </a:r>
            <a:r>
              <a:rPr lang="zh-CN" altLang="en-US" sz="2335"/>
              <a:t>，</a:t>
            </a:r>
            <a:r>
              <a:rPr lang="zh-CN" altLang="en-US" sz="2335"/>
              <a:t>不利于功能的调整及修改</a:t>
            </a:r>
            <a:r>
              <a:rPr lang="zh-CN" altLang="en-US" sz="2335">
                <a:sym typeface="+mn-ea"/>
              </a:rPr>
              <a:t>。</a:t>
            </a:r>
            <a:endParaRPr lang="zh-CN" altLang="en-US" sz="2335"/>
          </a:p>
          <a:p>
            <a:pPr marL="0" indent="0">
              <a:buNone/>
            </a:pPr>
            <a:r>
              <a:rPr lang="en-US" altLang="zh-CN" sz="2335">
                <a:sym typeface="+mn-ea"/>
              </a:rPr>
              <a:t>4</a:t>
            </a:r>
            <a:r>
              <a:rPr lang="zh-CN" altLang="en-US" sz="2335">
                <a:sym typeface="+mn-ea"/>
              </a:rPr>
              <a:t>、一</a:t>
            </a:r>
            <a:r>
              <a:rPr lang="zh-CN" altLang="en-US" sz="2335">
                <a:sym typeface="+mn-ea"/>
              </a:rPr>
              <a:t>项事</a:t>
            </a:r>
            <a:r>
              <a:rPr lang="zh-CN" altLang="en-US" sz="2335">
                <a:sym typeface="+mn-ea"/>
              </a:rPr>
              <a:t>务的崩溃将导致整个系统崩溃。</a:t>
            </a:r>
            <a:endParaRPr lang="zh-CN" altLang="en-US" sz="2335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" name="矩形 24"/>
          <p:cNvSpPr/>
          <p:nvPr/>
        </p:nvSpPr>
        <p:spPr>
          <a:xfrm>
            <a:off x="0" y="-635"/>
            <a:ext cx="6095365" cy="343027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/>
          </a:p>
          <a:p>
            <a:pPr algn="ctr"/>
            <a:r>
              <a:rPr lang="zh-CN" altLang="en-US" sz="2400" b="1"/>
              <a:t>中断</a:t>
            </a:r>
            <a:endParaRPr lang="zh-CN" altLang="en-US" sz="2400" b="1"/>
          </a:p>
          <a:p>
            <a:pPr algn="ctr"/>
            <a:r>
              <a:rPr lang="zh-CN" altLang="en-US"/>
              <a:t>处理方式：</a:t>
            </a:r>
            <a:r>
              <a:rPr lang="zh-CN" altLang="en-US"/>
              <a:t>脱管</a:t>
            </a:r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6094730" y="0"/>
            <a:ext cx="6096000" cy="3429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/>
          </a:p>
          <a:p>
            <a:pPr algn="ctr"/>
            <a:r>
              <a:rPr lang="zh-CN" altLang="en-US" sz="2400" b="1"/>
              <a:t>中断</a:t>
            </a:r>
            <a:endParaRPr lang="zh-CN" altLang="en-US" sz="2400" b="1"/>
          </a:p>
          <a:p>
            <a:pPr algn="ctr"/>
            <a:r>
              <a:rPr lang="zh-CN" altLang="en-US"/>
              <a:t>处理方式：脱管</a:t>
            </a:r>
            <a:r>
              <a:rPr lang="en-US" altLang="zh-CN"/>
              <a:t> / </a:t>
            </a:r>
            <a:r>
              <a:rPr lang="zh-CN" altLang="en-US"/>
              <a:t>托管</a:t>
            </a:r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3429635"/>
            <a:ext cx="6095365" cy="3429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/>
          </a:p>
          <a:p>
            <a:pPr algn="ctr"/>
            <a:r>
              <a:rPr lang="zh-CN" altLang="en-US" sz="2400" b="1"/>
              <a:t>事务</a:t>
            </a:r>
            <a:endParaRPr lang="zh-CN" altLang="en-US" sz="2400" b="1"/>
          </a:p>
          <a:p>
            <a:pPr algn="ctr"/>
            <a:r>
              <a:rPr lang="zh-CN" altLang="en-US"/>
              <a:t>处理方式：单次、</a:t>
            </a:r>
            <a:r>
              <a:rPr lang="zh-CN" altLang="en-US">
                <a:sym typeface="+mn-ea"/>
              </a:rPr>
              <a:t>轮询</a:t>
            </a:r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6094730" y="3429635"/>
            <a:ext cx="6095365" cy="342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ym typeface="+mn-ea"/>
              </a:rPr>
              <a:t>调度方式：抢占</a:t>
            </a:r>
            <a:r>
              <a:rPr lang="en-US" altLang="zh-CN">
                <a:sym typeface="+mn-ea"/>
              </a:rPr>
              <a:t> + </a:t>
            </a:r>
            <a:r>
              <a:rPr lang="zh-CN" altLang="en-US">
                <a:sym typeface="+mn-ea"/>
              </a:rPr>
              <a:t>轮转</a:t>
            </a:r>
            <a:endParaRPr lang="zh-CN" altLang="en-US"/>
          </a:p>
          <a:p>
            <a:pPr algn="ctr"/>
            <a:r>
              <a:rPr lang="zh-CN" altLang="en-US">
                <a:sym typeface="+mn-ea"/>
              </a:rPr>
              <a:t>调度时机：定时</a:t>
            </a:r>
            <a:r>
              <a:rPr lang="en-US" altLang="zh-CN">
                <a:sym typeface="+mn-ea"/>
              </a:rPr>
              <a:t> + </a:t>
            </a:r>
            <a:r>
              <a:rPr lang="zh-CN" altLang="en-US">
                <a:sym typeface="+mn-ea"/>
              </a:rPr>
              <a:t>临时</a:t>
            </a:r>
            <a:endParaRPr lang="zh-CN" altLang="en-US" b="1"/>
          </a:p>
          <a:p>
            <a:pPr algn="ctr"/>
            <a:r>
              <a:rPr lang="zh-CN" altLang="en-US" sz="2400" b="1"/>
              <a:t>任务</a:t>
            </a:r>
            <a:endParaRPr lang="zh-CN" altLang="en-US" sz="2400" b="1"/>
          </a:p>
          <a:p>
            <a:pPr algn="ctr"/>
            <a:r>
              <a:rPr lang="zh-CN" altLang="en-US"/>
              <a:t>运行方式：单次、周期</a:t>
            </a:r>
            <a:endParaRPr lang="zh-CN" altLang="en-US"/>
          </a:p>
          <a:p>
            <a:pPr algn="ctr"/>
            <a:r>
              <a:rPr lang="en-US" altLang="zh-CN"/>
              <a:t>                      </a:t>
            </a:r>
            <a:r>
              <a:rPr lang="zh-CN" altLang="en-US"/>
              <a:t>同步、合作</a:t>
            </a:r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635" y="-635"/>
            <a:ext cx="6096635" cy="68586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9600" b="1" spc="300">
                <a:solidFill>
                  <a:schemeClr val="accent4">
                    <a:lumMod val="40000"/>
                    <a:lumOff val="60000"/>
                  </a:schemeClr>
                </a:solidFill>
                <a:uFillTx/>
                <a:latin typeface="Arial Black" panose="020B0A04020102020204" charset="0"/>
              </a:rPr>
              <a:t>裸机</a:t>
            </a:r>
            <a:endParaRPr lang="zh-CN" altLang="en-US" sz="9600" b="1" spc="300">
              <a:solidFill>
                <a:schemeClr val="accent4">
                  <a:lumMod val="40000"/>
                  <a:lumOff val="60000"/>
                </a:schemeClr>
              </a:solidFill>
              <a:uFillTx/>
              <a:latin typeface="Arial Black" panose="020B0A0402010202020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097905" y="-4445"/>
            <a:ext cx="6093460" cy="68624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9600" b="1" spc="300">
                <a:solidFill>
                  <a:schemeClr val="accent1">
                    <a:lumMod val="40000"/>
                    <a:lumOff val="60000"/>
                  </a:schemeClr>
                </a:solidFill>
                <a:uFillTx/>
                <a:latin typeface="Arial Black" panose="020B0A04020102020204" charset="0"/>
                <a:cs typeface="Arial Black" panose="020B0A04020102020204" charset="0"/>
              </a:rPr>
              <a:t>RTOS</a:t>
            </a:r>
            <a:endParaRPr lang="en-US" altLang="zh-CN" sz="9600" b="1" spc="300">
              <a:solidFill>
                <a:schemeClr val="accent1">
                  <a:lumMod val="40000"/>
                  <a:lumOff val="60000"/>
                </a:schemeClr>
              </a:solidFill>
              <a:uFillTx/>
              <a:latin typeface="Arial Black" panose="020B0A04020102020204" charset="0"/>
              <a:cs typeface="Arial Black" panose="020B0A04020102020204" charset="0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5652000" y="3232800"/>
            <a:ext cx="883920" cy="398780"/>
          </a:xfrm>
          <a:prstGeom prst="rightArrow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" name="文本框 20"/>
          <p:cNvSpPr txBox="1"/>
          <p:nvPr>
            <p:custDataLst>
              <p:tags r:id="rId1"/>
            </p:custDataLst>
          </p:nvPr>
        </p:nvSpPr>
        <p:spPr>
          <a:xfrm>
            <a:off x="2160546" y="577015"/>
            <a:ext cx="7870908" cy="9985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4400" cap="all"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000" b="1" spc="300">
                <a:latin typeface="Arial" panose="020B0604020202020204" pitchFamily="34" charset="0"/>
                <a:ea typeface="微软雅黑" panose="020B0503020204020204" charset="-122"/>
              </a:rPr>
              <a:t>任务调度方式</a:t>
            </a:r>
            <a:endParaRPr lang="zh-CN" altLang="en-US" sz="4000" b="1" spc="3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2"/>
            </p:custDataLst>
          </p:nvPr>
        </p:nvSpPr>
        <p:spPr>
          <a:xfrm>
            <a:off x="1514508" y="3429000"/>
            <a:ext cx="3908649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lang="zh-CN" altLang="en-US" sz="1600" spc="150">
                <a:solidFill>
                  <a:schemeClr val="tx1"/>
                </a:solidFill>
                <a:latin typeface="Arial" panose="020B0604020202020204" pitchFamily="34" charset="0"/>
              </a:rPr>
              <a:t>当一个更高优先级的任务就绪时（高于当前任务的优先级），系统会在确定的时间内，或尽可能更为快速的调度该任务，实现对更加紧急事件的优先处理。</a:t>
            </a:r>
            <a:endParaRPr lang="zh-CN" altLang="en-US" sz="1600" spc="15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7" name="文本框 36"/>
          <p:cNvSpPr txBox="1"/>
          <p:nvPr>
            <p:custDataLst>
              <p:tags r:id="rId3"/>
            </p:custDataLst>
          </p:nvPr>
        </p:nvSpPr>
        <p:spPr>
          <a:xfrm>
            <a:off x="2372001" y="2678545"/>
            <a:ext cx="3051156" cy="693417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>
            <a:defPPr>
              <a:defRPr lang="zh-CN"/>
            </a:defPPr>
            <a:lvl1pPr>
              <a:defRPr sz="2400"/>
            </a:lvl1pPr>
          </a:lstStyle>
          <a:p>
            <a:pPr mar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b="1" spc="300">
                <a:latin typeface="Arial" panose="020B0604020202020204" pitchFamily="34" charset="0"/>
                <a:ea typeface="微软雅黑" panose="020B0503020204020204" charset="-122"/>
              </a:rPr>
              <a:t>抢占式调度</a:t>
            </a:r>
            <a:endParaRPr lang="zh-CN" altLang="en-US" b="1" spc="3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4"/>
            </p:custDataLst>
          </p:nvPr>
        </p:nvSpPr>
        <p:spPr>
          <a:xfrm>
            <a:off x="1514510" y="2805020"/>
            <a:ext cx="749299" cy="561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 anchorCtr="0">
            <a:no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4000" b="1">
                <a:solidFill>
                  <a:srgbClr val="1F74AD"/>
                </a:solidFill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>
              <a:lnSpc>
                <a:spcPct val="140000"/>
              </a:lnSpc>
            </a:pPr>
            <a:r>
              <a:rPr lang="en-US" altLang="zh-CN" dirty="0">
                <a:latin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dirty="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5"/>
            </p:custDataLst>
          </p:nvPr>
        </p:nvSpPr>
        <p:spPr>
          <a:xfrm>
            <a:off x="6768844" y="3429000"/>
            <a:ext cx="3908649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lang="zh-CN" altLang="en-US" sz="1600" spc="150">
                <a:solidFill>
                  <a:schemeClr val="tx1"/>
                </a:solidFill>
                <a:latin typeface="Arial" panose="020B0604020202020204" pitchFamily="34" charset="0"/>
              </a:rPr>
              <a:t>优先级相同的各个任务，以快速轮转的方式分享处理器的使用权，每个任务的运行都占用一个时间片，而后切换至下一任务运行。</a:t>
            </a:r>
            <a:endParaRPr lang="zh-CN" altLang="en-US" sz="1600" spc="15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>
            <p:custDataLst>
              <p:tags r:id="rId6"/>
            </p:custDataLst>
          </p:nvPr>
        </p:nvSpPr>
        <p:spPr>
          <a:xfrm>
            <a:off x="7626337" y="2678545"/>
            <a:ext cx="3051156" cy="693417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>
            <a:defPPr>
              <a:defRPr lang="zh-CN"/>
            </a:defPPr>
            <a:lvl1pPr>
              <a:defRPr sz="2400"/>
            </a:lvl1pPr>
          </a:lstStyle>
          <a:p>
            <a:pPr mar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b="1" spc="300">
                <a:latin typeface="Arial" panose="020B0604020202020204" pitchFamily="34" charset="0"/>
                <a:ea typeface="微软雅黑" panose="020B0503020204020204" charset="-122"/>
              </a:rPr>
              <a:t>时间片轮转调度</a:t>
            </a:r>
            <a:endParaRPr lang="zh-CN" altLang="en-US" b="1" spc="3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7"/>
            </p:custDataLst>
          </p:nvPr>
        </p:nvSpPr>
        <p:spPr>
          <a:xfrm>
            <a:off x="6768846" y="2805020"/>
            <a:ext cx="749299" cy="561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 anchorCtr="0">
            <a:no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4000" b="1">
                <a:solidFill>
                  <a:srgbClr val="1F74AD"/>
                </a:solidFill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>
              <a:lnSpc>
                <a:spcPct val="140000"/>
              </a:lnSpc>
            </a:pPr>
            <a:r>
              <a:rPr lang="en-US" altLang="zh-CN" dirty="0">
                <a:solidFill>
                  <a:srgbClr val="3498DB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dirty="0">
              <a:solidFill>
                <a:srgbClr val="3498DB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2191365" cy="2346325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path path="rect">
              <a:fillToRect l="50000" t="50000" r="50000" b="50000"/>
            </a:path>
            <a:tileRect/>
          </a:gradFill>
        </p:spPr>
        <p:txBody>
          <a:bodyPr/>
          <a:p>
            <a:pPr marL="0" indent="0"/>
            <a:r>
              <a:rPr lang="en-US" altLang="zh-CN" sz="4000" b="1"/>
              <a:t>      </a:t>
            </a:r>
            <a:r>
              <a:rPr lang="zh-CN" altLang="en-US" sz="4000" b="1"/>
              <a:t>任务调度</a:t>
            </a:r>
            <a:r>
              <a:rPr lang="zh-CN" altLang="en-US" sz="4000" b="1"/>
              <a:t>时机</a:t>
            </a:r>
            <a:endParaRPr lang="zh-CN" altLang="en-US" sz="4000" b="1"/>
          </a:p>
        </p:txBody>
      </p:sp>
      <p:sp>
        <p:nvSpPr>
          <p:cNvPr id="10" name="内容占位符 9"/>
          <p:cNvSpPr>
            <a:spLocks noGrp="1"/>
          </p:cNvSpPr>
          <p:nvPr>
            <p:ph sz="half" idx="1"/>
          </p:nvPr>
        </p:nvSpPr>
        <p:spPr>
          <a:xfrm>
            <a:off x="9413240" y="3240000"/>
            <a:ext cx="2263140" cy="1105535"/>
          </a:xfrm>
        </p:spPr>
        <p:txBody>
          <a:bodyPr>
            <a:normAutofit/>
          </a:bodyPr>
          <a:p>
            <a:pPr marL="0" indent="0">
              <a:buNone/>
            </a:pPr>
            <a:r>
              <a:rPr lang="zh-CN" altLang="en-US" sz="16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临时调度</a:t>
            </a:r>
            <a:r>
              <a:rPr lang="en-US" altLang="zh-CN" sz="1600">
                <a:solidFill>
                  <a:schemeClr val="accent1">
                    <a:lumMod val="75000"/>
                  </a:schemeClr>
                </a:solidFill>
                <a:sym typeface="+mn-ea"/>
              </a:rPr>
              <a:t> -&gt; </a:t>
            </a:r>
            <a:r>
              <a:rPr lang="zh-CN" altLang="en-US" sz="1600">
                <a:solidFill>
                  <a:schemeClr val="accent1">
                    <a:lumMod val="75000"/>
                  </a:schemeClr>
                </a:solidFill>
                <a:sym typeface="+mn-ea"/>
              </a:rPr>
              <a:t>事件关键</a:t>
            </a:r>
            <a:endParaRPr lang="zh-CN" altLang="en-US" sz="1600">
              <a:solidFill>
                <a:schemeClr val="accent1">
                  <a:lumMod val="75000"/>
                </a:schemeClr>
              </a:solidFill>
            </a:endParaRPr>
          </a:p>
          <a:p>
            <a:pPr marL="342900" indent="-342900">
              <a:buFont typeface="+mj-ea"/>
              <a:buAutoNum type="circleNumDbPlain"/>
            </a:pPr>
            <a:r>
              <a:rPr lang="zh-CN" altLang="en-US" sz="1600">
                <a:solidFill>
                  <a:schemeClr val="accent1">
                    <a:lumMod val="75000"/>
                  </a:schemeClr>
                </a:solidFill>
                <a:sym typeface="+mn-ea"/>
              </a:rPr>
              <a:t>自动调度</a:t>
            </a:r>
            <a:endParaRPr lang="zh-CN" altLang="en-US" sz="1600">
              <a:solidFill>
                <a:schemeClr val="accent1">
                  <a:lumMod val="75000"/>
                </a:schemeClr>
              </a:solidFill>
            </a:endParaRPr>
          </a:p>
          <a:p>
            <a:pPr marL="342900" indent="-342900">
              <a:buFont typeface="+mj-ea"/>
              <a:buAutoNum type="circleNumDbPlain"/>
            </a:pPr>
            <a:r>
              <a:rPr lang="zh-CN" altLang="en-US" sz="1600">
                <a:solidFill>
                  <a:schemeClr val="accent1">
                    <a:lumMod val="75000"/>
                  </a:schemeClr>
                </a:solidFill>
                <a:sym typeface="+mn-ea"/>
              </a:rPr>
              <a:t>手动调度</a:t>
            </a:r>
            <a:endParaRPr lang="zh-CN" altLang="en-US" sz="16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内容占位符 10"/>
          <p:cNvSpPr>
            <a:spLocks noGrp="1"/>
          </p:cNvSpPr>
          <p:nvPr>
            <p:ph sz="half" idx="2"/>
          </p:nvPr>
        </p:nvSpPr>
        <p:spPr>
          <a:xfrm>
            <a:off x="9413240" y="1185545"/>
            <a:ext cx="2262505" cy="842010"/>
          </a:xfrm>
        </p:spPr>
        <p:txBody>
          <a:bodyPr>
            <a:normAutofit/>
          </a:bodyPr>
          <a:p>
            <a:pPr marL="0" indent="0">
              <a:buNone/>
            </a:pPr>
            <a:r>
              <a:rPr lang="zh-CN" altLang="en-US" sz="16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定时调度</a:t>
            </a:r>
            <a:r>
              <a:rPr lang="en-US" altLang="zh-CN" sz="1600">
                <a:solidFill>
                  <a:schemeClr val="accent1">
                    <a:lumMod val="75000"/>
                  </a:schemeClr>
                </a:solidFill>
                <a:sym typeface="+mn-ea"/>
              </a:rPr>
              <a:t> -&gt; </a:t>
            </a:r>
            <a:r>
              <a:rPr lang="zh-CN" altLang="en-US" sz="1600">
                <a:solidFill>
                  <a:schemeClr val="accent1">
                    <a:lumMod val="75000"/>
                  </a:schemeClr>
                </a:solidFill>
                <a:sym typeface="+mn-ea"/>
              </a:rPr>
              <a:t>时间关键</a:t>
            </a:r>
            <a:endParaRPr lang="zh-CN" altLang="en-US" sz="1600" b="1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流程图: 接点 1"/>
          <p:cNvSpPr/>
          <p:nvPr>
            <p:custDataLst>
              <p:tags r:id="rId1"/>
            </p:custDataLst>
          </p:nvPr>
        </p:nvSpPr>
        <p:spPr>
          <a:xfrm>
            <a:off x="3232785" y="2686050"/>
            <a:ext cx="1487170" cy="1487170"/>
          </a:xfrm>
          <a:prstGeom prst="flowChartConnector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>
            <a:normAutofit/>
          </a:bodyPr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</a:rPr>
              <a:t>操作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</a:endParaRPr>
          </a:p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</a:rPr>
              <a:t>任务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</a:endParaRPr>
          </a:p>
        </p:txBody>
      </p:sp>
      <p:sp>
        <p:nvSpPr>
          <p:cNvPr id="72" name="流程图: 接点 71"/>
          <p:cNvSpPr/>
          <p:nvPr>
            <p:custDataLst>
              <p:tags r:id="rId2"/>
            </p:custDataLst>
          </p:nvPr>
        </p:nvSpPr>
        <p:spPr>
          <a:xfrm>
            <a:off x="5353050" y="540385"/>
            <a:ext cx="1487170" cy="1487170"/>
          </a:xfrm>
          <a:prstGeom prst="flowChartConnector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>
            <a:normAutofit/>
          </a:bodyPr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</a:rPr>
              <a:t>系统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</a:endParaRPr>
          </a:p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</a:rPr>
              <a:t>滴答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</a:endParaRPr>
          </a:p>
        </p:txBody>
      </p:sp>
      <p:sp>
        <p:nvSpPr>
          <p:cNvPr id="73" name="流程图: 接点 72"/>
          <p:cNvSpPr/>
          <p:nvPr>
            <p:custDataLst>
              <p:tags r:id="rId3"/>
            </p:custDataLst>
          </p:nvPr>
        </p:nvSpPr>
        <p:spPr>
          <a:xfrm>
            <a:off x="7473315" y="2686050"/>
            <a:ext cx="1487170" cy="1487170"/>
          </a:xfrm>
          <a:prstGeom prst="flowChartConnector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>
            <a:normAutofit/>
          </a:bodyPr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  <a:sym typeface="+mn-ea"/>
              </a:rPr>
              <a:t>资源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  <a:sym typeface="+mn-ea"/>
            </a:endParaRPr>
          </a:p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  <a:sym typeface="+mn-ea"/>
              </a:rPr>
              <a:t>同步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  <a:sym typeface="+mn-ea"/>
            </a:endParaRPr>
          </a:p>
        </p:txBody>
      </p:sp>
      <p:sp>
        <p:nvSpPr>
          <p:cNvPr id="9" name="流程图: 接点 71"/>
          <p:cNvSpPr/>
          <p:nvPr>
            <p:custDataLst>
              <p:tags r:id="rId4"/>
            </p:custDataLst>
          </p:nvPr>
        </p:nvSpPr>
        <p:spPr>
          <a:xfrm>
            <a:off x="5353050" y="2686050"/>
            <a:ext cx="1487170" cy="1487170"/>
          </a:xfrm>
          <a:prstGeom prst="flowChartConnector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>
            <a:normAutofit/>
          </a:bodyPr>
          <a:p>
            <a:pPr algn="ctr"/>
            <a:r>
              <a:rPr lang="zh-CN" altLang="en-US" sz="1600" b="1">
                <a:solidFill>
                  <a:schemeClr val="bg1"/>
                </a:solidFill>
                <a:latin typeface="+mj-ea"/>
                <a:ea typeface="+mj-ea"/>
                <a:cs typeface="Segoe UI Black" panose="020B0A02040204020203" charset="0"/>
              </a:rPr>
              <a:t>任务</a:t>
            </a:r>
            <a:endParaRPr lang="zh-CN" altLang="en-US" sz="1600" b="1">
              <a:solidFill>
                <a:schemeClr val="bg1"/>
              </a:solidFill>
              <a:latin typeface="+mj-ea"/>
              <a:ea typeface="+mj-ea"/>
              <a:cs typeface="Segoe UI Black" panose="020B0A02040204020203" charset="0"/>
            </a:endParaRPr>
          </a:p>
          <a:p>
            <a:pPr algn="ctr"/>
            <a:r>
              <a:rPr lang="zh-CN" altLang="en-US" sz="1600" b="1">
                <a:solidFill>
                  <a:schemeClr val="bg1"/>
                </a:solidFill>
                <a:latin typeface="+mj-ea"/>
                <a:ea typeface="+mj-ea"/>
                <a:cs typeface="Segoe UI Black" panose="020B0A02040204020203" charset="0"/>
              </a:rPr>
              <a:t>调度</a:t>
            </a:r>
            <a:endParaRPr lang="zh-CN" altLang="en-US" sz="1600" b="1">
              <a:solidFill>
                <a:schemeClr val="bg1"/>
              </a:solidFill>
              <a:latin typeface="+mj-ea"/>
              <a:ea typeface="+mj-ea"/>
              <a:cs typeface="Segoe UI Black" panose="020B0A02040204020203" charset="0"/>
            </a:endParaRPr>
          </a:p>
        </p:txBody>
      </p:sp>
      <p:sp>
        <p:nvSpPr>
          <p:cNvPr id="20" name="流程图: 接点 71"/>
          <p:cNvSpPr/>
          <p:nvPr>
            <p:custDataLst>
              <p:tags r:id="rId5"/>
            </p:custDataLst>
          </p:nvPr>
        </p:nvSpPr>
        <p:spPr>
          <a:xfrm>
            <a:off x="5353050" y="4831715"/>
            <a:ext cx="1487170" cy="1487170"/>
          </a:xfrm>
          <a:prstGeom prst="flowChartConnector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>
            <a:normAutofit/>
          </a:bodyPr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</a:rPr>
              <a:t>行为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</a:endParaRPr>
          </a:p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</a:rPr>
              <a:t>同步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</a:endParaRPr>
          </a:p>
        </p:txBody>
      </p:sp>
      <p:sp>
        <p:nvSpPr>
          <p:cNvPr id="23" name="右箭头 22"/>
          <p:cNvSpPr/>
          <p:nvPr/>
        </p:nvSpPr>
        <p:spPr>
          <a:xfrm>
            <a:off x="4814570" y="3388995"/>
            <a:ext cx="452120" cy="90170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流程图: 接点 71"/>
          <p:cNvSpPr/>
          <p:nvPr>
            <p:custDataLst>
              <p:tags r:id="rId6"/>
            </p:custDataLst>
          </p:nvPr>
        </p:nvSpPr>
        <p:spPr>
          <a:xfrm>
            <a:off x="7473315" y="4831715"/>
            <a:ext cx="1487170" cy="1487170"/>
          </a:xfrm>
          <a:prstGeom prst="flowChartConnector">
            <a:avLst/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>
            <a:normAutofit/>
          </a:bodyPr>
          <a:p>
            <a:pPr algn="ctr"/>
            <a:r>
              <a:rPr lang="zh-CN" altLang="en-US" sz="1600" b="1">
                <a:solidFill>
                  <a:schemeClr val="tx1"/>
                </a:solidFill>
                <a:latin typeface="+mj-ea"/>
                <a:ea typeface="+mj-ea"/>
                <a:cs typeface="Segoe UI Black" panose="020B0A02040204020203" charset="0"/>
              </a:rPr>
              <a:t>线程</a:t>
            </a:r>
            <a:endParaRPr lang="zh-CN" altLang="en-US" sz="1600" b="1">
              <a:solidFill>
                <a:schemeClr val="tx1"/>
              </a:solidFill>
              <a:latin typeface="+mj-ea"/>
              <a:ea typeface="+mj-ea"/>
              <a:cs typeface="Segoe UI Black" panose="020B0A02040204020203" charset="0"/>
            </a:endParaRPr>
          </a:p>
          <a:p>
            <a:pPr algn="ctr"/>
            <a:r>
              <a:rPr lang="zh-CN" altLang="en-US" sz="1600" b="1">
                <a:solidFill>
                  <a:schemeClr val="tx1"/>
                </a:solidFill>
                <a:latin typeface="+mj-ea"/>
                <a:ea typeface="+mj-ea"/>
                <a:cs typeface="Segoe UI Black" panose="020B0A02040204020203" charset="0"/>
              </a:rPr>
              <a:t>通信</a:t>
            </a:r>
            <a:endParaRPr lang="zh-CN" altLang="en-US" sz="1600" b="1">
              <a:solidFill>
                <a:schemeClr val="tx1"/>
              </a:solidFill>
              <a:latin typeface="+mj-ea"/>
              <a:ea typeface="+mj-ea"/>
              <a:cs typeface="Segoe UI Black" panose="020B0A02040204020203" charset="0"/>
            </a:endParaRPr>
          </a:p>
        </p:txBody>
      </p:sp>
      <p:sp>
        <p:nvSpPr>
          <p:cNvPr id="34" name="上箭头 33"/>
          <p:cNvSpPr/>
          <p:nvPr/>
        </p:nvSpPr>
        <p:spPr>
          <a:xfrm>
            <a:off x="6051550" y="4274185"/>
            <a:ext cx="88900" cy="455930"/>
          </a:xfrm>
          <a:prstGeom prst="up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上箭头 36"/>
          <p:cNvSpPr/>
          <p:nvPr>
            <p:custDataLst>
              <p:tags r:id="rId7"/>
            </p:custDataLst>
          </p:nvPr>
        </p:nvSpPr>
        <p:spPr>
          <a:xfrm>
            <a:off x="8172450" y="4274185"/>
            <a:ext cx="88900" cy="455930"/>
          </a:xfrm>
          <a:prstGeom prst="up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左箭头 37"/>
          <p:cNvSpPr/>
          <p:nvPr/>
        </p:nvSpPr>
        <p:spPr>
          <a:xfrm>
            <a:off x="6932930" y="3403600"/>
            <a:ext cx="447675" cy="75565"/>
          </a:xfrm>
          <a:prstGeom prst="lef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左箭头 38"/>
          <p:cNvSpPr/>
          <p:nvPr>
            <p:custDataLst>
              <p:tags r:id="rId8"/>
            </p:custDataLst>
          </p:nvPr>
        </p:nvSpPr>
        <p:spPr>
          <a:xfrm>
            <a:off x="6932930" y="5537835"/>
            <a:ext cx="447675" cy="75565"/>
          </a:xfrm>
          <a:prstGeom prst="lef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下箭头 40"/>
          <p:cNvSpPr/>
          <p:nvPr/>
        </p:nvSpPr>
        <p:spPr>
          <a:xfrm>
            <a:off x="6051550" y="2129155"/>
            <a:ext cx="88900" cy="454660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8" name="流程图: 接点 71"/>
          <p:cNvSpPr/>
          <p:nvPr>
            <p:custDataLst>
              <p:tags r:id="rId9"/>
            </p:custDataLst>
          </p:nvPr>
        </p:nvSpPr>
        <p:spPr>
          <a:xfrm>
            <a:off x="1112520" y="4831715"/>
            <a:ext cx="1487170" cy="1487170"/>
          </a:xfrm>
          <a:prstGeom prst="flowChartConnector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>
            <a:normAutofit/>
          </a:bodyPr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</a:rPr>
              <a:t>手动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</a:endParaRPr>
          </a:p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</a:rPr>
              <a:t>调度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</a:endParaRPr>
          </a:p>
        </p:txBody>
      </p:sp>
      <p:cxnSp>
        <p:nvCxnSpPr>
          <p:cNvPr id="53" name="直接箭头连接符 52"/>
          <p:cNvCxnSpPr/>
          <p:nvPr/>
        </p:nvCxnSpPr>
        <p:spPr>
          <a:xfrm>
            <a:off x="4583430" y="4044950"/>
            <a:ext cx="914400" cy="91440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0" name="任意多边形: 形状 11"/>
          <p:cNvSpPr/>
          <p:nvPr>
            <p:custDataLst>
              <p:tags r:id="rId1"/>
            </p:custDataLst>
          </p:nvPr>
        </p:nvSpPr>
        <p:spPr>
          <a:xfrm>
            <a:off x="0" y="0"/>
            <a:ext cx="5426732" cy="6858000"/>
          </a:xfrm>
          <a:custGeom>
            <a:avLst/>
            <a:gdLst>
              <a:gd name="connsiteX0" fmla="*/ 0 w 5426732"/>
              <a:gd name="connsiteY0" fmla="*/ 0 h 6858000"/>
              <a:gd name="connsiteX1" fmla="*/ 4559913 w 5426732"/>
              <a:gd name="connsiteY1" fmla="*/ 0 h 6858000"/>
              <a:gd name="connsiteX2" fmla="*/ 5426732 w 5426732"/>
              <a:gd name="connsiteY2" fmla="*/ 6858000 h 6858000"/>
              <a:gd name="connsiteX3" fmla="*/ 0 w 542673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26732" h="6858000">
                <a:moveTo>
                  <a:pt x="0" y="0"/>
                </a:moveTo>
                <a:lnTo>
                  <a:pt x="4559913" y="0"/>
                </a:lnTo>
                <a:lnTo>
                  <a:pt x="542673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545757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rgbClr val="545757">
              <a:shade val="50000"/>
            </a:srgbClr>
          </a:lnRef>
          <a:fillRef idx="1">
            <a:srgbClr val="545757"/>
          </a:fillRef>
          <a:effectRef idx="0">
            <a:srgbClr val="545757"/>
          </a:effectRef>
          <a:fontRef idx="minor">
            <a:sysClr val="window" lastClr="FFFFFF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5" name="文本框 114"/>
          <p:cNvSpPr txBox="1"/>
          <p:nvPr>
            <p:custDataLst>
              <p:tags r:id="rId2"/>
            </p:custDataLst>
          </p:nvPr>
        </p:nvSpPr>
        <p:spPr>
          <a:xfrm>
            <a:off x="745490" y="1613535"/>
            <a:ext cx="3271520" cy="1633220"/>
          </a:xfrm>
          <a:prstGeom prst="rect">
            <a:avLst/>
          </a:prstGeom>
          <a:noFill/>
        </p:spPr>
        <p:txBody>
          <a:bodyPr wrap="square" lIns="90170" tIns="46990" rIns="90170" bIns="46990" rtlCol="0" anchor="t">
            <a:norm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indent="0" algn="l">
              <a:lnSpc>
                <a:spcPct val="120000"/>
              </a:lnSpc>
              <a:spcAft>
                <a:spcPts val="0"/>
              </a:spcAft>
              <a:buNone/>
            </a:pPr>
            <a:r>
              <a:rPr lang="zh-CN" altLang="en-US" sz="200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▶</a:t>
            </a:r>
            <a:r>
              <a:rPr lang="zh-CN" altLang="en-US" sz="200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▶</a:t>
            </a:r>
            <a:r>
              <a:rPr lang="zh-CN" altLang="en-US" sz="200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▶</a:t>
            </a:r>
            <a:r>
              <a:rPr lang="en-US" altLang="zh-CN" sz="200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</a:t>
            </a:r>
            <a:r>
              <a:rPr lang="zh-CN" altLang="en-US" sz="200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单次运行</a:t>
            </a:r>
            <a:endParaRPr lang="zh-CN" altLang="en-US" sz="2000">
              <a:solidFill>
                <a:sysClr val="window" lastClr="FFFFFF"/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lvl="0" indent="0" algn="l">
              <a:lnSpc>
                <a:spcPct val="120000"/>
              </a:lnSpc>
              <a:spcAft>
                <a:spcPts val="0"/>
              </a:spcAft>
              <a:buNone/>
            </a:pPr>
            <a:r>
              <a:rPr lang="en-US" altLang="zh-CN" sz="200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  </a:t>
            </a:r>
            <a:r>
              <a:rPr lang="zh-CN" altLang="en-US" sz="200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▶▶</a:t>
            </a:r>
            <a:r>
              <a:rPr lang="en-US" altLang="zh-CN" sz="200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▶ </a:t>
            </a:r>
            <a:r>
              <a:rPr lang="zh-CN" altLang="en-US" sz="200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周期运行</a:t>
            </a:r>
            <a:endParaRPr lang="en-US" altLang="zh-CN" sz="2000">
              <a:solidFill>
                <a:sysClr val="window" lastClr="FFFFFF"/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lvl="0" indent="0" algn="l">
              <a:lnSpc>
                <a:spcPct val="120000"/>
              </a:lnSpc>
              <a:spcAft>
                <a:spcPts val="0"/>
              </a:spcAft>
              <a:buNone/>
            </a:pPr>
            <a:r>
              <a:rPr lang="en-US" altLang="zh-CN" sz="200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     </a:t>
            </a:r>
            <a:r>
              <a:rPr lang="zh-CN" altLang="en-US" sz="200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▶▶</a:t>
            </a:r>
            <a:r>
              <a:rPr lang="en-US" altLang="zh-CN" sz="200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▶ </a:t>
            </a:r>
            <a:r>
              <a:rPr lang="zh-CN" altLang="en-US" sz="200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同步运行</a:t>
            </a:r>
            <a:endParaRPr lang="en-US" altLang="zh-CN" sz="2000">
              <a:solidFill>
                <a:sysClr val="window" lastClr="FFFFFF"/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lvl="0" indent="0" algn="l">
              <a:lnSpc>
                <a:spcPct val="120000"/>
              </a:lnSpc>
              <a:spcAft>
                <a:spcPts val="0"/>
              </a:spcAft>
              <a:buNone/>
            </a:pPr>
            <a:r>
              <a:rPr lang="en-US" altLang="zh-CN" sz="200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        </a:t>
            </a:r>
            <a:r>
              <a:rPr lang="zh-CN" altLang="en-US" sz="200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▶▶</a:t>
            </a:r>
            <a:r>
              <a:rPr lang="en-US" altLang="zh-CN" sz="200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▶ </a:t>
            </a:r>
            <a:r>
              <a:rPr lang="zh-CN" altLang="en-US" sz="200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合作运行</a:t>
            </a:r>
            <a:endParaRPr lang="zh-CN" altLang="en-US" sz="2000">
              <a:solidFill>
                <a:sysClr val="window" lastClr="FFFFFF"/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6" name="文本框 115"/>
          <p:cNvSpPr txBox="1"/>
          <p:nvPr>
            <p:custDataLst>
              <p:tags r:id="rId3"/>
            </p:custDataLst>
          </p:nvPr>
        </p:nvSpPr>
        <p:spPr>
          <a:xfrm>
            <a:off x="745490" y="3429000"/>
            <a:ext cx="2742565" cy="2369185"/>
          </a:xfrm>
          <a:prstGeom prst="rect">
            <a:avLst/>
          </a:prstGeom>
          <a:noFill/>
        </p:spPr>
        <p:txBody>
          <a:bodyPr wrap="square" lIns="90170" tIns="46990" rIns="90170" bIns="46990" rtlCol="0" anchor="b">
            <a:normAutofit lnSpcReduction="20000"/>
          </a:bodyPr>
          <a:lstStyle/>
          <a:p>
            <a:pPr mar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800" b="1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任务</a:t>
            </a:r>
            <a:endParaRPr lang="zh-CN" altLang="en-US" sz="4800" b="1" spc="3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800" b="1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4800" b="1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4800" b="1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运行</a:t>
            </a:r>
            <a:endParaRPr lang="zh-CN" altLang="en-US" sz="4800" b="1" spc="3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4800" b="1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      </a:t>
            </a:r>
            <a:r>
              <a:rPr lang="zh-CN" altLang="en-US" sz="4800" b="1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方式</a:t>
            </a:r>
            <a:endParaRPr lang="zh-CN" altLang="en-US" sz="4800" b="1" spc="3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117" name="矩形 116"/>
          <p:cNvSpPr/>
          <p:nvPr>
            <p:custDataLst>
              <p:tags r:id="rId4"/>
            </p:custDataLst>
          </p:nvPr>
        </p:nvSpPr>
        <p:spPr>
          <a:xfrm>
            <a:off x="5615354" y="804423"/>
            <a:ext cx="6137707" cy="5354822"/>
          </a:xfrm>
          <a:prstGeom prst="rect">
            <a:avLst/>
          </a:prstGeom>
        </p:spPr>
        <p:txBody>
          <a:bodyPr lIns="91440" tIns="45720" rIns="91440" bIns="45720" anchor="ctr">
            <a:normAutofit fontScale="9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400" b="1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单次运行任务</a:t>
            </a:r>
            <a:endParaRPr lang="zh-CN" altLang="en-US" sz="1400" b="1" spc="15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ü"/>
            </a:pPr>
            <a:r>
              <a:rPr lang="zh-CN" altLang="en-US" sz="1400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在OS本次的生命周期中，该任务仅运行一次即可完成使命，而后删除自身。一般用于处理常规事务，即可自主运行也可被同步后运行。</a:t>
            </a:r>
            <a:endParaRPr lang="zh-CN" altLang="en-US" sz="1400" spc="15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400" b="1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周期运行任务</a:t>
            </a:r>
            <a:endParaRPr lang="zh-CN" altLang="en-US" sz="1400" b="1" spc="15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ü"/>
            </a:pPr>
            <a:r>
              <a:rPr lang="zh-CN" altLang="en-US" sz="1400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具有完全自主可控的运行周期，可周期性的运行并独立处理事务。一般用于处理常规事务，即可自主运行也可被同步后运行。</a:t>
            </a:r>
            <a:endParaRPr lang="zh-CN" altLang="en-US" sz="1400" spc="15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400" b="1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同步运行任务</a:t>
            </a:r>
            <a:endParaRPr lang="zh-CN" altLang="en-US" sz="1400" b="1" spc="15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ü"/>
            </a:pPr>
            <a:r>
              <a:rPr lang="zh-CN" altLang="en-US" sz="1400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只有被同步后才能运行，每被同步一次就运行一次，否则不能运行。独立的同步运行任务，常用于处理事件。</a:t>
            </a:r>
            <a:endParaRPr lang="zh-CN" altLang="en-US" sz="1400" spc="15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400" b="1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合作式任务组</a:t>
            </a:r>
            <a:endParaRPr lang="zh-CN" altLang="en-US" sz="1400" b="1" spc="15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ü"/>
            </a:pPr>
            <a:r>
              <a:rPr lang="zh-CN" altLang="en-US" sz="1400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组内各任务有序的组织在一起依次运行，当且仅当上一任务完成自己本次的处理</a:t>
            </a:r>
            <a:r>
              <a:rPr lang="zh-CN" altLang="en-US" sz="1400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流程时，切换至下一任务运行。</a:t>
            </a:r>
            <a:endParaRPr lang="zh-CN" altLang="en-US" sz="1400" spc="15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ü"/>
            </a:pPr>
            <a:r>
              <a:rPr lang="zh-CN" altLang="en-US" sz="1400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合作式任务组有三种型态：线型、循环型、线型+循环型，其中线型+循环型最终将转变为循环型。</a:t>
            </a:r>
            <a:endParaRPr lang="zh-CN" altLang="en-US" sz="1400" spc="15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ü"/>
            </a:pPr>
            <a:r>
              <a:rPr lang="zh-CN" altLang="en-US" sz="1400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循环型由多个同步运行任务构成，在轮询中合作处理事务，完全重现了裸机框架的</a:t>
            </a:r>
            <a:r>
              <a:rPr lang="zh-CN" altLang="en-US" sz="1400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轮询方式。</a:t>
            </a:r>
            <a:endParaRPr lang="zh-CN" altLang="en-US" sz="1400" spc="15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ü"/>
            </a:pPr>
            <a:r>
              <a:rPr lang="zh-CN" altLang="en-US" sz="1400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合作式任务组一般用于处理常规事务。</a:t>
            </a:r>
            <a:endParaRPr lang="zh-CN" altLang="en-US" sz="1400" spc="15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111" name="矩形 110"/>
          <p:cNvSpPr/>
          <p:nvPr>
            <p:custDataLst>
              <p:tags r:id="rId5"/>
            </p:custDataLst>
          </p:nvPr>
        </p:nvSpPr>
        <p:spPr>
          <a:xfrm>
            <a:off x="8522676" y="6447692"/>
            <a:ext cx="3669323" cy="93785"/>
          </a:xfrm>
          <a:prstGeom prst="rect">
            <a:avLst/>
          </a:prstGeom>
          <a:solidFill>
            <a:srgbClr val="545757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rgbClr val="545757">
              <a:shade val="50000"/>
            </a:srgbClr>
          </a:lnRef>
          <a:fillRef idx="1">
            <a:srgbClr val="545757"/>
          </a:fillRef>
          <a:effectRef idx="0">
            <a:srgbClr val="545757"/>
          </a:effectRef>
          <a:fontRef idx="minor">
            <a:sysClr val="window" lastClr="FFFFFF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2" name="矩形 111"/>
          <p:cNvSpPr/>
          <p:nvPr>
            <p:custDataLst>
              <p:tags r:id="rId6"/>
            </p:custDataLst>
          </p:nvPr>
        </p:nvSpPr>
        <p:spPr>
          <a:xfrm>
            <a:off x="11847372" y="0"/>
            <a:ext cx="188622" cy="973015"/>
          </a:xfrm>
          <a:prstGeom prst="rect">
            <a:avLst/>
          </a:prstGeom>
          <a:solidFill>
            <a:srgbClr val="545757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rgbClr val="545757">
              <a:shade val="50000"/>
            </a:srgbClr>
          </a:lnRef>
          <a:fillRef idx="1">
            <a:srgbClr val="545757"/>
          </a:fillRef>
          <a:effectRef idx="0">
            <a:srgbClr val="545757"/>
          </a:effectRef>
          <a:fontRef idx="minor">
            <a:sysClr val="window" lastClr="FFFFFF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3" name="任意多边形: 形状 15"/>
          <p:cNvSpPr>
            <a:spLocks noChangeAspect="1"/>
          </p:cNvSpPr>
          <p:nvPr>
            <p:custDataLst>
              <p:tags r:id="rId7"/>
            </p:custDataLst>
          </p:nvPr>
        </p:nvSpPr>
        <p:spPr>
          <a:xfrm rot="10800000">
            <a:off x="4189095" y="5085080"/>
            <a:ext cx="528955" cy="1073150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ysClr val="window" lastClr="FFFFFF">
              <a:lumMod val="95000"/>
              <a:alpha val="20000"/>
            </a:sysClr>
          </a:solidFill>
          <a:ln w="31750" cap="rnd" cmpd="sng" algn="ctr">
            <a:noFill/>
            <a:prstDash val="solid"/>
            <a:round/>
          </a:ln>
          <a:effectLst/>
        </p:spPr>
        <p:style>
          <a:lnRef idx="2">
            <a:srgbClr val="545757">
              <a:shade val="50000"/>
            </a:srgbClr>
          </a:lnRef>
          <a:fillRef idx="1">
            <a:srgbClr val="545757"/>
          </a:fillRef>
          <a:effectRef idx="0">
            <a:srgbClr val="545757"/>
          </a:effectRef>
          <a:fontRef idx="minor">
            <a:sysClr val="window" lastClr="FFFFFF"/>
          </a:fontRef>
        </p:style>
        <p:txBody>
          <a:bodyPr wrap="square" rtlCol="0" anchor="ctr">
            <a:noAutofit/>
          </a:bodyPr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4" name="任意多边形: 形状 16"/>
          <p:cNvSpPr>
            <a:spLocks noChangeAspect="1"/>
          </p:cNvSpPr>
          <p:nvPr>
            <p:custDataLst>
              <p:tags r:id="rId8"/>
            </p:custDataLst>
          </p:nvPr>
        </p:nvSpPr>
        <p:spPr>
          <a:xfrm rot="10800000">
            <a:off x="3488055" y="5085080"/>
            <a:ext cx="528955" cy="1073150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ysClr val="window" lastClr="FFFFFF">
              <a:lumMod val="95000"/>
              <a:alpha val="20000"/>
            </a:sysClr>
          </a:solidFill>
          <a:ln w="31750" cap="rnd" cmpd="sng" algn="ctr">
            <a:noFill/>
            <a:prstDash val="solid"/>
            <a:round/>
          </a:ln>
          <a:effectLst/>
        </p:spPr>
        <p:style>
          <a:lnRef idx="2">
            <a:srgbClr val="545757">
              <a:shade val="50000"/>
            </a:srgbClr>
          </a:lnRef>
          <a:fillRef idx="1">
            <a:srgbClr val="545757"/>
          </a:fillRef>
          <a:effectRef idx="0">
            <a:srgbClr val="545757"/>
          </a:effectRef>
          <a:fontRef idx="minor">
            <a:sysClr val="window" lastClr="FFFFFF"/>
          </a:fontRef>
        </p:style>
        <p:txBody>
          <a:bodyPr wrap="square" rtlCol="0" anchor="ctr">
            <a:noAutofit/>
          </a:bodyPr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0" indent="0">
              <a:buFont typeface="Wingdings" panose="05000000000000000000" charset="0"/>
            </a:pPr>
            <a:r>
              <a:rPr lang="zh-CN" altLang="en-US" sz="4000" b="1"/>
              <a:t>任务</a:t>
            </a:r>
            <a:r>
              <a:rPr lang="zh-CN" altLang="en-US" sz="4000" b="1"/>
              <a:t>运行模型</a:t>
            </a:r>
            <a:endParaRPr lang="zh-CN" altLang="en-US" sz="4000" b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>
                <a:sym typeface="+mn-ea"/>
              </a:rPr>
              <a:t>1</a:t>
            </a:r>
            <a:r>
              <a:rPr lang="zh-CN" altLang="en-US">
                <a:sym typeface="+mn-ea"/>
              </a:rPr>
              <a:t>、单次运行模型</a:t>
            </a:r>
            <a:endParaRPr lang="zh-CN" altLang="en-US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p>
            <a:pPr marL="0" indent="0">
              <a:buNone/>
            </a:pPr>
            <a:r>
              <a:rPr lang="en-US" altLang="zh-CN" sz="2000">
                <a:sym typeface="+mn-ea"/>
              </a:rPr>
              <a:t>void task(void *p)</a:t>
            </a:r>
            <a:endParaRPr lang="en-US" altLang="zh-CN" sz="2000"/>
          </a:p>
          <a:p>
            <a:pPr marL="0" indent="0">
              <a:buNone/>
            </a:pPr>
            <a:r>
              <a:rPr lang="en-US" altLang="zh-CN" sz="2000">
                <a:sym typeface="+mn-ea"/>
              </a:rPr>
              <a:t>{</a:t>
            </a:r>
            <a:endParaRPr lang="en-US" altLang="zh-CN" sz="2000"/>
          </a:p>
          <a:p>
            <a:pPr marL="0" indent="457200">
              <a:buNone/>
            </a:pPr>
            <a:r>
              <a:rPr lang="zh-CN" altLang="en-US" sz="2000">
                <a:sym typeface="+mn-ea"/>
              </a:rPr>
              <a:t>任务初始化；</a:t>
            </a:r>
            <a:endParaRPr lang="zh-CN" altLang="en-US" sz="2000">
              <a:sym typeface="+mn-ea"/>
            </a:endParaRPr>
          </a:p>
          <a:p>
            <a:pPr marL="0" indent="457200">
              <a:buNone/>
            </a:pPr>
            <a:r>
              <a:rPr lang="zh-CN" altLang="en-US" sz="2000">
                <a:sym typeface="+mn-ea"/>
              </a:rPr>
              <a:t>处理事务；</a:t>
            </a:r>
            <a:endParaRPr lang="zh-CN" altLang="en-US" sz="2000">
              <a:sym typeface="+mn-ea"/>
            </a:endParaRPr>
          </a:p>
          <a:p>
            <a:pPr marL="0" indent="457200">
              <a:buNone/>
            </a:pPr>
            <a:r>
              <a:rPr lang="zh-CN" altLang="en-US" sz="2000">
                <a:sym typeface="+mn-ea"/>
              </a:rPr>
              <a:t>删除自身；</a:t>
            </a:r>
            <a:endParaRPr lang="en-US" altLang="zh-CN" sz="2000"/>
          </a:p>
          <a:p>
            <a:pPr marL="0" indent="0">
              <a:buNone/>
            </a:pPr>
            <a:r>
              <a:rPr lang="en-US" altLang="zh-CN" sz="2000">
                <a:sym typeface="+mn-ea"/>
              </a:rPr>
              <a:t>}</a:t>
            </a:r>
            <a:endParaRPr lang="zh-CN" altLang="en-US" sz="200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/>
        <p:txBody>
          <a:bodyPr/>
          <a:p>
            <a:r>
              <a:rPr lang="en-US" altLang="zh-CN"/>
              <a:t>2</a:t>
            </a:r>
            <a:r>
              <a:rPr lang="zh-CN" altLang="en-US"/>
              <a:t>、周期运行模型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p>
            <a:pPr marL="0" indent="0">
              <a:buNone/>
            </a:pPr>
            <a:r>
              <a:rPr lang="en-US" altLang="zh-CN" sz="2000">
                <a:sym typeface="+mn-ea"/>
              </a:rPr>
              <a:t>void task(void *p)</a:t>
            </a:r>
            <a:endParaRPr lang="en-US" altLang="zh-CN" sz="2000"/>
          </a:p>
          <a:p>
            <a:pPr marL="0" indent="0">
              <a:buNone/>
            </a:pPr>
            <a:r>
              <a:rPr lang="en-US" altLang="zh-CN" sz="2000">
                <a:sym typeface="+mn-ea"/>
              </a:rPr>
              <a:t>{</a:t>
            </a:r>
            <a:endParaRPr lang="en-US" altLang="zh-CN" sz="2000"/>
          </a:p>
          <a:p>
            <a:pPr marL="0" indent="457200">
              <a:buNone/>
            </a:pPr>
            <a:r>
              <a:rPr lang="zh-CN" altLang="en-US" sz="2000">
                <a:sym typeface="+mn-ea"/>
              </a:rPr>
              <a:t>任务初始化；</a:t>
            </a:r>
            <a:endParaRPr lang="en-US" altLang="zh-CN" sz="2000"/>
          </a:p>
          <a:p>
            <a:pPr marL="0" indent="457200">
              <a:buNone/>
            </a:pPr>
            <a:r>
              <a:rPr lang="en-US" altLang="zh-CN" sz="2000">
                <a:sym typeface="+mn-ea"/>
              </a:rPr>
              <a:t>while(1)</a:t>
            </a:r>
            <a:endParaRPr lang="en-US" altLang="zh-CN" sz="2000"/>
          </a:p>
          <a:p>
            <a:pPr marL="0" indent="457200">
              <a:buNone/>
            </a:pPr>
            <a:r>
              <a:rPr lang="en-US" altLang="zh-CN" sz="2000">
                <a:sym typeface="+mn-ea"/>
              </a:rPr>
              <a:t>{</a:t>
            </a:r>
            <a:endParaRPr lang="en-US" altLang="zh-CN" sz="2000"/>
          </a:p>
          <a:p>
            <a:pPr marL="457200" lvl="1" indent="457200">
              <a:buNone/>
            </a:pPr>
            <a:r>
              <a:rPr lang="zh-CN" altLang="en-US" sz="2000">
                <a:sym typeface="+mn-ea"/>
              </a:rPr>
              <a:t>处理事务；</a:t>
            </a:r>
            <a:endParaRPr lang="zh-CN" altLang="en-US" sz="2000">
              <a:sym typeface="+mn-ea"/>
            </a:endParaRPr>
          </a:p>
          <a:p>
            <a:pPr marL="457200" lvl="1" indent="457200">
              <a:buNone/>
            </a:pPr>
            <a:r>
              <a:rPr lang="zh-CN" altLang="en-US" sz="2000">
                <a:sym typeface="+mn-ea"/>
              </a:rPr>
              <a:t>阻塞延时（运行周期－运行时间）；</a:t>
            </a:r>
            <a:endParaRPr lang="en-US" altLang="zh-CN" sz="2000"/>
          </a:p>
          <a:p>
            <a:pPr marL="0" indent="457200">
              <a:buNone/>
            </a:pPr>
            <a:r>
              <a:rPr lang="en-US" altLang="zh-CN" sz="2000">
                <a:sym typeface="+mn-ea"/>
              </a:rPr>
              <a:t>}</a:t>
            </a:r>
            <a:endParaRPr lang="en-US" altLang="zh-CN" sz="2000"/>
          </a:p>
          <a:p>
            <a:pPr marL="0" indent="0">
              <a:buNone/>
            </a:pPr>
            <a:r>
              <a:rPr lang="en-US" altLang="zh-CN" sz="2000">
                <a:sym typeface="+mn-ea"/>
              </a:rPr>
              <a:t>}</a:t>
            </a:r>
            <a:endParaRPr lang="zh-CN" altLang="en-US" sz="20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0" indent="0"/>
            <a:r>
              <a:rPr lang="en-US" altLang="zh-CN" sz="4000" b="1"/>
              <a:t>3</a:t>
            </a:r>
            <a:r>
              <a:rPr lang="zh-CN" altLang="en-US" sz="4000" b="1"/>
              <a:t>、同步运行模型</a:t>
            </a:r>
            <a:endParaRPr lang="zh-CN" altLang="en-US" sz="4000" b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/>
              <a:t>后处理方式（</a:t>
            </a:r>
            <a:r>
              <a:rPr lang="zh-CN" altLang="en-US">
                <a:sym typeface="+mn-ea"/>
              </a:rPr>
              <a:t>信号量实现</a:t>
            </a:r>
            <a:r>
              <a:rPr lang="zh-CN" altLang="en-US"/>
              <a:t>）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>
            <a:normAutofit fontScale="60000"/>
          </a:bodyPr>
          <a:p>
            <a:pPr marL="0" indent="0">
              <a:buNone/>
            </a:pPr>
            <a:r>
              <a:rPr lang="en-US" altLang="zh-CN" sz="2800">
                <a:sym typeface="+mn-ea"/>
              </a:rPr>
              <a:t>void task(void *p)</a:t>
            </a:r>
            <a:endParaRPr lang="en-US" altLang="zh-CN" sz="2800"/>
          </a:p>
          <a:p>
            <a:pPr marL="0" indent="0">
              <a:buNone/>
            </a:pPr>
            <a:r>
              <a:rPr lang="en-US" altLang="zh-CN" sz="2800">
                <a:sym typeface="+mn-ea"/>
              </a:rPr>
              <a:t>{</a:t>
            </a:r>
            <a:endParaRPr lang="en-US" altLang="zh-CN" sz="2800"/>
          </a:p>
          <a:p>
            <a:pPr marL="0" indent="457200">
              <a:buNone/>
            </a:pPr>
            <a:r>
              <a:rPr lang="zh-CN" altLang="en-US" sz="2800">
                <a:sym typeface="+mn-ea"/>
              </a:rPr>
              <a:t>任务初始化；</a:t>
            </a:r>
            <a:endParaRPr lang="en-US" altLang="zh-CN" sz="2800"/>
          </a:p>
          <a:p>
            <a:pPr marL="0" indent="457200">
              <a:buNone/>
            </a:pPr>
            <a:r>
              <a:rPr lang="en-US" altLang="zh-CN" sz="2800">
                <a:sym typeface="+mn-ea"/>
              </a:rPr>
              <a:t>while(1)</a:t>
            </a:r>
            <a:endParaRPr lang="en-US" altLang="zh-CN" sz="2800"/>
          </a:p>
          <a:p>
            <a:pPr marL="0" indent="457200">
              <a:buNone/>
            </a:pPr>
            <a:r>
              <a:rPr lang="en-US" altLang="zh-CN" sz="2800">
                <a:sym typeface="+mn-ea"/>
              </a:rPr>
              <a:t>{</a:t>
            </a:r>
            <a:endParaRPr lang="en-US" altLang="zh-CN" sz="2800">
              <a:sym typeface="+mn-ea"/>
            </a:endParaRPr>
          </a:p>
          <a:p>
            <a:pPr marL="457200" lvl="1" indent="457200">
              <a:buNone/>
            </a:pPr>
            <a:r>
              <a:rPr lang="zh-CN" altLang="en-US" sz="2800">
                <a:sym typeface="+mn-ea"/>
              </a:rPr>
              <a:t>获取信号量（无限等待</a:t>
            </a:r>
            <a:r>
              <a:rPr lang="zh-CN" altLang="en-US" sz="2800">
                <a:sym typeface="+mn-ea"/>
              </a:rPr>
              <a:t>）；</a:t>
            </a:r>
            <a:endParaRPr lang="zh-CN" altLang="en-US" sz="2800">
              <a:sym typeface="+mn-ea"/>
            </a:endParaRPr>
          </a:p>
          <a:p>
            <a:pPr marL="457200" lvl="1" indent="457200">
              <a:buNone/>
            </a:pPr>
            <a:r>
              <a:rPr lang="zh-CN" altLang="en-US" sz="2800">
                <a:sym typeface="+mn-ea"/>
              </a:rPr>
              <a:t>处理事务；</a:t>
            </a:r>
            <a:endParaRPr lang="zh-CN" altLang="en-US" sz="2800">
              <a:sym typeface="+mn-ea"/>
            </a:endParaRPr>
          </a:p>
          <a:p>
            <a:pPr marL="0" indent="457200">
              <a:buNone/>
            </a:pPr>
            <a:r>
              <a:rPr lang="en-US" altLang="zh-CN" sz="2800">
                <a:sym typeface="+mn-ea"/>
              </a:rPr>
              <a:t>}</a:t>
            </a:r>
            <a:endParaRPr lang="en-US" altLang="zh-CN" sz="2800"/>
          </a:p>
          <a:p>
            <a:pPr marL="0" indent="0">
              <a:buNone/>
            </a:pPr>
            <a:r>
              <a:rPr lang="en-US" altLang="zh-CN" sz="2800">
                <a:sym typeface="+mn-ea"/>
              </a:rPr>
              <a:t>}</a:t>
            </a:r>
            <a:endParaRPr lang="en-US" altLang="zh-CN" sz="2800">
              <a:sym typeface="+mn-ea"/>
            </a:endParaRPr>
          </a:p>
          <a:p>
            <a:pPr marL="0" indent="0">
              <a:buNone/>
            </a:pPr>
            <a:r>
              <a:rPr lang="zh-CN" altLang="en-US">
                <a:sym typeface="+mn-ea"/>
              </a:rPr>
              <a:t>事件的发生线程</a:t>
            </a:r>
            <a:r>
              <a:rPr lang="en-US" altLang="zh-CN">
                <a:sym typeface="+mn-ea"/>
              </a:rPr>
              <a:t> -&gt; </a:t>
            </a:r>
            <a:r>
              <a:rPr lang="zh-CN" altLang="en-US">
                <a:sym typeface="+mn-ea"/>
              </a:rPr>
              <a:t>发送信号量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/>
        <p:txBody>
          <a:bodyPr/>
          <a:p>
            <a:r>
              <a:rPr lang="zh-CN" altLang="en-US"/>
              <a:t>先处理方式（</a:t>
            </a:r>
            <a:r>
              <a:rPr lang="zh-CN" altLang="en-US">
                <a:sym typeface="+mn-ea"/>
              </a:rPr>
              <a:t>恢复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挂起实现</a:t>
            </a:r>
            <a:r>
              <a:rPr lang="zh-CN" altLang="en-US"/>
              <a:t>）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60000"/>
          </a:bodyPr>
          <a:p>
            <a:pPr marL="0" indent="0">
              <a:buNone/>
            </a:pPr>
            <a:r>
              <a:rPr lang="en-US" altLang="zh-CN" sz="2800">
                <a:sym typeface="+mn-ea"/>
              </a:rPr>
              <a:t>void task(void *p)</a:t>
            </a:r>
            <a:endParaRPr lang="en-US" altLang="zh-CN" sz="2800"/>
          </a:p>
          <a:p>
            <a:pPr marL="0" indent="0">
              <a:buNone/>
            </a:pPr>
            <a:r>
              <a:rPr lang="en-US" altLang="zh-CN" sz="2800">
                <a:sym typeface="+mn-ea"/>
              </a:rPr>
              <a:t>{</a:t>
            </a:r>
            <a:endParaRPr lang="en-US" altLang="zh-CN" sz="2800"/>
          </a:p>
          <a:p>
            <a:pPr marL="0" indent="457200">
              <a:buNone/>
            </a:pPr>
            <a:r>
              <a:rPr lang="zh-CN" altLang="en-US" sz="2800">
                <a:sym typeface="+mn-ea"/>
              </a:rPr>
              <a:t>任务初始化；</a:t>
            </a:r>
            <a:endParaRPr lang="zh-CN" altLang="en-US" sz="2800">
              <a:sym typeface="+mn-ea"/>
            </a:endParaRPr>
          </a:p>
          <a:p>
            <a:pPr marL="0" indent="457200">
              <a:buNone/>
            </a:pPr>
            <a:r>
              <a:rPr lang="en-US" altLang="zh-CN" sz="2800">
                <a:sym typeface="+mn-ea"/>
              </a:rPr>
              <a:t>while(1)</a:t>
            </a:r>
            <a:endParaRPr lang="en-US" altLang="zh-CN" sz="2800"/>
          </a:p>
          <a:p>
            <a:pPr marL="0" indent="457200">
              <a:buNone/>
            </a:pPr>
            <a:r>
              <a:rPr lang="en-US" altLang="zh-CN" sz="2800">
                <a:sym typeface="+mn-ea"/>
              </a:rPr>
              <a:t>{</a:t>
            </a:r>
            <a:endParaRPr lang="en-US" altLang="zh-CN" sz="2800">
              <a:sym typeface="+mn-ea"/>
            </a:endParaRPr>
          </a:p>
          <a:p>
            <a:pPr marL="457200" lvl="1" indent="457200">
              <a:buNone/>
            </a:pPr>
            <a:r>
              <a:rPr lang="zh-CN" altLang="en-US" sz="2800">
                <a:sym typeface="+mn-ea"/>
              </a:rPr>
              <a:t>处理事务；</a:t>
            </a:r>
            <a:endParaRPr lang="zh-CN" altLang="en-US" sz="2800">
              <a:sym typeface="+mn-ea"/>
            </a:endParaRPr>
          </a:p>
          <a:p>
            <a:pPr marL="457200" lvl="1" indent="457200">
              <a:buNone/>
            </a:pPr>
            <a:r>
              <a:rPr lang="zh-CN" altLang="en-US" sz="2800">
                <a:sym typeface="+mn-ea"/>
              </a:rPr>
              <a:t>挂起自身；</a:t>
            </a:r>
            <a:endParaRPr lang="zh-CN" altLang="en-US" sz="2800">
              <a:sym typeface="+mn-ea"/>
            </a:endParaRPr>
          </a:p>
          <a:p>
            <a:pPr marL="0" indent="457200">
              <a:buNone/>
            </a:pPr>
            <a:r>
              <a:rPr lang="en-US" altLang="zh-CN" sz="2800">
                <a:sym typeface="+mn-ea"/>
              </a:rPr>
              <a:t>}</a:t>
            </a:r>
            <a:endParaRPr lang="en-US" altLang="zh-CN" sz="2800"/>
          </a:p>
          <a:p>
            <a:pPr marL="0" indent="0">
              <a:buNone/>
            </a:pPr>
            <a:r>
              <a:rPr lang="en-US" altLang="zh-CN" sz="2800">
                <a:sym typeface="+mn-ea"/>
              </a:rPr>
              <a:t>}</a:t>
            </a:r>
            <a:endParaRPr lang="zh-CN" altLang="en-US" sz="2800"/>
          </a:p>
          <a:p>
            <a:pPr marL="0" indent="0">
              <a:buNone/>
            </a:pPr>
            <a:r>
              <a:rPr lang="zh-CN" altLang="en-US">
                <a:sym typeface="+mn-ea"/>
              </a:rPr>
              <a:t>事件的发生线程</a:t>
            </a:r>
            <a:r>
              <a:rPr lang="en-US" altLang="zh-CN">
                <a:sym typeface="+mn-ea"/>
              </a:rPr>
              <a:t> -&gt; </a:t>
            </a:r>
            <a:r>
              <a:rPr lang="zh-CN" altLang="en-US">
                <a:sym typeface="+mn-ea"/>
              </a:rPr>
              <a:t>恢复</a:t>
            </a:r>
            <a:r>
              <a:rPr lang="en-US" altLang="zh-CN">
                <a:sym typeface="+mn-ea"/>
              </a:rPr>
              <a:t>ta</a:t>
            </a:r>
            <a:r>
              <a:rPr lang="en-US" altLang="zh-CN">
                <a:sym typeface="+mn-ea"/>
              </a:rPr>
              <a:t>sk</a:t>
            </a:r>
            <a:endParaRPr lang="en-US" altLang="zh-CN">
              <a:sym typeface="+mn-e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p>
            <a:pPr marL="0" indent="0"/>
            <a:r>
              <a:rPr lang="en-US" altLang="zh-CN" sz="4000" b="1"/>
              <a:t>4</a:t>
            </a:r>
            <a:r>
              <a:rPr lang="zh-CN" altLang="en-US" sz="4000" b="1"/>
              <a:t>、合作</a:t>
            </a:r>
            <a:r>
              <a:rPr lang="zh-CN" altLang="en-US" sz="4000" b="1"/>
              <a:t>运行模型</a:t>
            </a:r>
            <a:endParaRPr lang="zh-CN" altLang="en-US" sz="4000" b="1"/>
          </a:p>
        </p:txBody>
      </p:sp>
      <p:sp>
        <p:nvSpPr>
          <p:cNvPr id="11" name="文本占位符 10"/>
          <p:cNvSpPr>
            <a:spLocks noGrp="1"/>
          </p:cNvSpPr>
          <p:nvPr>
            <p:ph type="body" orient="vert" idx="1"/>
          </p:nvPr>
        </p:nvSpPr>
        <p:spPr/>
        <p:txBody>
          <a:bodyPr>
            <a:normAutofit lnSpcReduction="10000"/>
          </a:bodyPr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 sz="2400" b="1"/>
              <a:t>线型</a:t>
            </a:r>
            <a:r>
              <a:rPr lang="en-US" altLang="zh-CN" sz="2400" b="1"/>
              <a:t> + </a:t>
            </a:r>
            <a:r>
              <a:rPr lang="zh-CN" altLang="en-US" sz="2400" b="1"/>
              <a:t>循环型</a:t>
            </a:r>
            <a:endParaRPr lang="zh-CN" altLang="en-US" sz="2400" b="1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 sz="2400" b="1"/>
              <a:t>循环型</a:t>
            </a:r>
            <a:endParaRPr lang="zh-CN" altLang="en-US" sz="2400" b="1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pPr>
              <a:buFont typeface="Arial" panose="020B0604020202020204" pitchFamily="34" charset="0"/>
              <a:buChar char="•"/>
            </a:pPr>
            <a:endParaRPr lang="zh-CN" altLang="en-US"/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sz="2400" b="1"/>
              <a:t>线型</a:t>
            </a:r>
            <a:endParaRPr lang="zh-CN" altLang="en-US" sz="2400" b="1"/>
          </a:p>
          <a:p>
            <a:endParaRPr lang="zh-CN" altLang="en-US" sz="2400" b="1"/>
          </a:p>
        </p:txBody>
      </p:sp>
      <p:sp>
        <p:nvSpPr>
          <p:cNvPr id="12" name="矩形 11"/>
          <p:cNvSpPr/>
          <p:nvPr/>
        </p:nvSpPr>
        <p:spPr>
          <a:xfrm>
            <a:off x="1803400" y="2026920"/>
            <a:ext cx="914400" cy="9144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</a:t>
            </a:r>
            <a:r>
              <a:rPr lang="en-US" altLang="zh-CN"/>
              <a:t>1</a:t>
            </a:r>
            <a:endParaRPr lang="en-US" altLang="zh-CN"/>
          </a:p>
        </p:txBody>
      </p:sp>
      <p:sp>
        <p:nvSpPr>
          <p:cNvPr id="13" name="矩形 12"/>
          <p:cNvSpPr/>
          <p:nvPr/>
        </p:nvSpPr>
        <p:spPr>
          <a:xfrm>
            <a:off x="1803600" y="3383915"/>
            <a:ext cx="914400" cy="9144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</a:t>
            </a:r>
            <a:r>
              <a:rPr lang="en-US" altLang="zh-CN"/>
              <a:t>2</a:t>
            </a:r>
            <a:endParaRPr lang="en-US" altLang="zh-CN"/>
          </a:p>
        </p:txBody>
      </p:sp>
      <p:sp>
        <p:nvSpPr>
          <p:cNvPr id="14" name="矩形 13"/>
          <p:cNvSpPr/>
          <p:nvPr/>
        </p:nvSpPr>
        <p:spPr>
          <a:xfrm>
            <a:off x="1803400" y="4740910"/>
            <a:ext cx="914400" cy="9144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</a:t>
            </a:r>
            <a:r>
              <a:rPr lang="en-US" altLang="zh-CN"/>
              <a:t>3</a:t>
            </a:r>
            <a:endParaRPr lang="en-US" altLang="zh-CN"/>
          </a:p>
        </p:txBody>
      </p:sp>
      <p:sp>
        <p:nvSpPr>
          <p:cNvPr id="20" name="矩形 19"/>
          <p:cNvSpPr/>
          <p:nvPr/>
        </p:nvSpPr>
        <p:spPr>
          <a:xfrm>
            <a:off x="4610100" y="3383915"/>
            <a:ext cx="914400" cy="914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</a:t>
            </a:r>
            <a:r>
              <a:rPr lang="en-US" altLang="zh-CN"/>
              <a:t>1</a:t>
            </a:r>
            <a:endParaRPr lang="en-US" altLang="zh-CN"/>
          </a:p>
        </p:txBody>
      </p:sp>
      <p:sp>
        <p:nvSpPr>
          <p:cNvPr id="21" name="矩形 20"/>
          <p:cNvSpPr/>
          <p:nvPr/>
        </p:nvSpPr>
        <p:spPr>
          <a:xfrm>
            <a:off x="4610100" y="4740910"/>
            <a:ext cx="914400" cy="914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</a:t>
            </a:r>
            <a:r>
              <a:rPr lang="en-US" altLang="zh-CN"/>
              <a:t>2</a:t>
            </a:r>
            <a:endParaRPr lang="en-US" altLang="zh-CN"/>
          </a:p>
        </p:txBody>
      </p:sp>
      <p:sp>
        <p:nvSpPr>
          <p:cNvPr id="22" name="矩形 21"/>
          <p:cNvSpPr/>
          <p:nvPr/>
        </p:nvSpPr>
        <p:spPr>
          <a:xfrm>
            <a:off x="8818245" y="2026920"/>
            <a:ext cx="914400" cy="9144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</a:t>
            </a:r>
            <a:r>
              <a:rPr lang="en-US" altLang="zh-CN"/>
              <a:t>1</a:t>
            </a:r>
            <a:endParaRPr lang="en-US" altLang="zh-CN"/>
          </a:p>
        </p:txBody>
      </p:sp>
      <p:sp>
        <p:nvSpPr>
          <p:cNvPr id="23" name="矩形 22"/>
          <p:cNvSpPr/>
          <p:nvPr/>
        </p:nvSpPr>
        <p:spPr>
          <a:xfrm>
            <a:off x="8818245" y="3383915"/>
            <a:ext cx="914400" cy="914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</a:t>
            </a:r>
            <a:r>
              <a:rPr lang="en-US" altLang="zh-CN"/>
              <a:t>2</a:t>
            </a:r>
            <a:endParaRPr lang="en-US" altLang="zh-CN"/>
          </a:p>
        </p:txBody>
      </p:sp>
      <p:sp>
        <p:nvSpPr>
          <p:cNvPr id="24" name="矩形 23"/>
          <p:cNvSpPr/>
          <p:nvPr/>
        </p:nvSpPr>
        <p:spPr>
          <a:xfrm>
            <a:off x="8818245" y="4740910"/>
            <a:ext cx="914400" cy="914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</a:t>
            </a:r>
            <a:r>
              <a:rPr lang="en-US" altLang="zh-CN"/>
              <a:t>3</a:t>
            </a:r>
            <a:endParaRPr lang="en-US" altLang="zh-CN"/>
          </a:p>
        </p:txBody>
      </p:sp>
      <p:sp>
        <p:nvSpPr>
          <p:cNvPr id="25" name="矩形 24"/>
          <p:cNvSpPr/>
          <p:nvPr/>
        </p:nvSpPr>
        <p:spPr>
          <a:xfrm>
            <a:off x="10226675" y="4740910"/>
            <a:ext cx="914400" cy="914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</a:t>
            </a:r>
            <a:r>
              <a:rPr lang="en-US" altLang="zh-CN"/>
              <a:t>4</a:t>
            </a:r>
            <a:endParaRPr lang="en-US" altLang="zh-CN"/>
          </a:p>
        </p:txBody>
      </p:sp>
      <p:sp>
        <p:nvSpPr>
          <p:cNvPr id="26" name="矩形 25"/>
          <p:cNvSpPr/>
          <p:nvPr/>
        </p:nvSpPr>
        <p:spPr>
          <a:xfrm>
            <a:off x="10226675" y="3383915"/>
            <a:ext cx="914400" cy="914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</a:t>
            </a:r>
            <a:r>
              <a:rPr lang="en-US" altLang="zh-CN"/>
              <a:t>5</a:t>
            </a:r>
            <a:endParaRPr lang="en-US" altLang="zh-CN"/>
          </a:p>
        </p:txBody>
      </p:sp>
      <p:sp>
        <p:nvSpPr>
          <p:cNvPr id="27" name="矩形 26"/>
          <p:cNvSpPr/>
          <p:nvPr/>
        </p:nvSpPr>
        <p:spPr>
          <a:xfrm>
            <a:off x="6031230" y="3383915"/>
            <a:ext cx="914400" cy="914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</a:t>
            </a:r>
            <a:r>
              <a:rPr lang="en-US" altLang="zh-CN"/>
              <a:t>4</a:t>
            </a:r>
            <a:endParaRPr lang="en-US" altLang="zh-CN"/>
          </a:p>
        </p:txBody>
      </p:sp>
      <p:sp>
        <p:nvSpPr>
          <p:cNvPr id="29" name="下箭头 28"/>
          <p:cNvSpPr/>
          <p:nvPr/>
        </p:nvSpPr>
        <p:spPr>
          <a:xfrm>
            <a:off x="5027295" y="4423410"/>
            <a:ext cx="80010" cy="193040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下箭头 29"/>
          <p:cNvSpPr/>
          <p:nvPr/>
        </p:nvSpPr>
        <p:spPr>
          <a:xfrm>
            <a:off x="2230120" y="3065780"/>
            <a:ext cx="80010" cy="193040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下箭头 30"/>
          <p:cNvSpPr/>
          <p:nvPr/>
        </p:nvSpPr>
        <p:spPr>
          <a:xfrm>
            <a:off x="2230120" y="4423410"/>
            <a:ext cx="80010" cy="193040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下箭头 31"/>
          <p:cNvSpPr/>
          <p:nvPr/>
        </p:nvSpPr>
        <p:spPr>
          <a:xfrm>
            <a:off x="9235440" y="3065780"/>
            <a:ext cx="80010" cy="193040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下箭头 32"/>
          <p:cNvSpPr/>
          <p:nvPr/>
        </p:nvSpPr>
        <p:spPr>
          <a:xfrm>
            <a:off x="9235440" y="4422775"/>
            <a:ext cx="80010" cy="193040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右箭头 33"/>
          <p:cNvSpPr/>
          <p:nvPr/>
        </p:nvSpPr>
        <p:spPr>
          <a:xfrm>
            <a:off x="9879330" y="5157470"/>
            <a:ext cx="200025" cy="82550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左箭头 34"/>
          <p:cNvSpPr/>
          <p:nvPr/>
        </p:nvSpPr>
        <p:spPr>
          <a:xfrm>
            <a:off x="9884410" y="3817620"/>
            <a:ext cx="190500" cy="76200"/>
          </a:xfrm>
          <a:prstGeom prst="lef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上箭头 35"/>
          <p:cNvSpPr/>
          <p:nvPr/>
        </p:nvSpPr>
        <p:spPr>
          <a:xfrm>
            <a:off x="10638155" y="4415790"/>
            <a:ext cx="75565" cy="200025"/>
          </a:xfrm>
          <a:prstGeom prst="up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6031230" y="4740910"/>
            <a:ext cx="914400" cy="914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</a:t>
            </a:r>
            <a:r>
              <a:rPr lang="en-US" altLang="zh-CN"/>
              <a:t>3</a:t>
            </a:r>
            <a:endParaRPr lang="en-US" altLang="zh-CN"/>
          </a:p>
        </p:txBody>
      </p:sp>
      <p:sp>
        <p:nvSpPr>
          <p:cNvPr id="39" name="右箭头 38"/>
          <p:cNvSpPr/>
          <p:nvPr/>
        </p:nvSpPr>
        <p:spPr>
          <a:xfrm>
            <a:off x="5678170" y="5157470"/>
            <a:ext cx="200025" cy="82550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上箭头 39"/>
          <p:cNvSpPr/>
          <p:nvPr/>
        </p:nvSpPr>
        <p:spPr>
          <a:xfrm>
            <a:off x="6450965" y="4419600"/>
            <a:ext cx="75565" cy="200025"/>
          </a:xfrm>
          <a:prstGeom prst="up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3" name="左箭头 42"/>
          <p:cNvSpPr/>
          <p:nvPr/>
        </p:nvSpPr>
        <p:spPr>
          <a:xfrm>
            <a:off x="5682615" y="3822700"/>
            <a:ext cx="190500" cy="76200"/>
          </a:xfrm>
          <a:prstGeom prst="lef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任意多边形: 形状 11"/>
          <p:cNvSpPr/>
          <p:nvPr>
            <p:custDataLst>
              <p:tags r:id="rId1"/>
            </p:custDataLst>
          </p:nvPr>
        </p:nvSpPr>
        <p:spPr>
          <a:xfrm>
            <a:off x="9393556" y="4382135"/>
            <a:ext cx="2798445" cy="2475865"/>
          </a:xfrm>
          <a:custGeom>
            <a:avLst/>
            <a:gdLst>
              <a:gd name="connsiteX0" fmla="*/ 2125663 w 2798445"/>
              <a:gd name="connsiteY0" fmla="*/ 0 h 2475865"/>
              <a:gd name="connsiteX1" fmla="*/ 2757770 w 2798445"/>
              <a:gd name="connsiteY1" fmla="*/ 87358 h 2475865"/>
              <a:gd name="connsiteX2" fmla="*/ 2798445 w 2798445"/>
              <a:gd name="connsiteY2" fmla="*/ 100967 h 2475865"/>
              <a:gd name="connsiteX3" fmla="*/ 2798445 w 2798445"/>
              <a:gd name="connsiteY3" fmla="*/ 2475865 h 2475865"/>
              <a:gd name="connsiteX4" fmla="*/ 82893 w 2798445"/>
              <a:gd name="connsiteY4" fmla="*/ 2475865 h 2475865"/>
              <a:gd name="connsiteX5" fmla="*/ 43186 w 2798445"/>
              <a:gd name="connsiteY5" fmla="*/ 2334703 h 2475865"/>
              <a:gd name="connsiteX6" fmla="*/ 0 w 2798445"/>
              <a:gd name="connsiteY6" fmla="*/ 1943100 h 2475865"/>
              <a:gd name="connsiteX7" fmla="*/ 2125663 w 2798445"/>
              <a:gd name="connsiteY7" fmla="*/ 0 h 2475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98445" h="2475865">
                <a:moveTo>
                  <a:pt x="2125663" y="0"/>
                </a:moveTo>
                <a:cubicBezTo>
                  <a:pt x="2345783" y="0"/>
                  <a:pt x="2558088" y="30585"/>
                  <a:pt x="2757770" y="87358"/>
                </a:cubicBezTo>
                <a:lnTo>
                  <a:pt x="2798445" y="100967"/>
                </a:lnTo>
                <a:lnTo>
                  <a:pt x="2798445" y="2475865"/>
                </a:lnTo>
                <a:lnTo>
                  <a:pt x="82893" y="2475865"/>
                </a:lnTo>
                <a:lnTo>
                  <a:pt x="43186" y="2334703"/>
                </a:lnTo>
                <a:cubicBezTo>
                  <a:pt x="14870" y="2208211"/>
                  <a:pt x="0" y="2077243"/>
                  <a:pt x="0" y="1943100"/>
                </a:cubicBezTo>
                <a:cubicBezTo>
                  <a:pt x="0" y="869956"/>
                  <a:pt x="951692" y="0"/>
                  <a:pt x="2125663" y="0"/>
                </a:cubicBezTo>
                <a:close/>
              </a:path>
            </a:pathLst>
          </a:custGeom>
          <a:solidFill>
            <a:srgbClr val="4472C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任意多边形: 形状 7"/>
          <p:cNvSpPr/>
          <p:nvPr>
            <p:custDataLst>
              <p:tags r:id="rId2"/>
            </p:custDataLst>
          </p:nvPr>
        </p:nvSpPr>
        <p:spPr>
          <a:xfrm>
            <a:off x="0" y="0"/>
            <a:ext cx="7640956" cy="6858000"/>
          </a:xfrm>
          <a:custGeom>
            <a:avLst/>
            <a:gdLst>
              <a:gd name="connsiteX0" fmla="*/ 0 w 7640956"/>
              <a:gd name="connsiteY0" fmla="*/ 0 h 6858000"/>
              <a:gd name="connsiteX1" fmla="*/ 7192178 w 7640956"/>
              <a:gd name="connsiteY1" fmla="*/ 0 h 6858000"/>
              <a:gd name="connsiteX2" fmla="*/ 7272497 w 7640956"/>
              <a:gd name="connsiteY2" fmla="*/ 186197 h 6858000"/>
              <a:gd name="connsiteX3" fmla="*/ 7640956 w 7640956"/>
              <a:gd name="connsiteY3" fmla="*/ 2094548 h 6858000"/>
              <a:gd name="connsiteX4" fmla="*/ 4717419 w 7640956"/>
              <a:gd name="connsiteY4" fmla="*/ 6841243 h 6858000"/>
              <a:gd name="connsiteX5" fmla="*/ 4685534 w 7640956"/>
              <a:gd name="connsiteY5" fmla="*/ 6858000 h 6858000"/>
              <a:gd name="connsiteX6" fmla="*/ 0 w 7640956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40956" h="6858000">
                <a:moveTo>
                  <a:pt x="0" y="0"/>
                </a:moveTo>
                <a:lnTo>
                  <a:pt x="7192178" y="0"/>
                </a:lnTo>
                <a:lnTo>
                  <a:pt x="7272497" y="186197"/>
                </a:lnTo>
                <a:cubicBezTo>
                  <a:pt x="7510866" y="781251"/>
                  <a:pt x="7640956" y="1424013"/>
                  <a:pt x="7640956" y="2094548"/>
                </a:cubicBezTo>
                <a:cubicBezTo>
                  <a:pt x="7640956" y="4106152"/>
                  <a:pt x="6470148" y="5867805"/>
                  <a:pt x="4717419" y="6841243"/>
                </a:cubicBezTo>
                <a:lnTo>
                  <a:pt x="4685534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4472C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圆角矩形 10"/>
          <p:cNvSpPr/>
          <p:nvPr>
            <p:custDataLst>
              <p:tags r:id="rId3"/>
            </p:custDataLst>
          </p:nvPr>
        </p:nvSpPr>
        <p:spPr>
          <a:xfrm>
            <a:off x="572135" y="1454150"/>
            <a:ext cx="11048365" cy="5091430"/>
          </a:xfrm>
          <a:prstGeom prst="roundRect">
            <a:avLst>
              <a:gd name="adj" fmla="val 3666"/>
            </a:avLst>
          </a:prstGeom>
          <a:solidFill>
            <a:srgbClr val="FFFFFF"/>
          </a:solidFill>
          <a:ln w="19050" cap="flat" cmpd="sng" algn="ctr">
            <a:noFill/>
            <a:prstDash val="solid"/>
            <a:miter lim="800000"/>
          </a:ln>
          <a:effectLst>
            <a:outerShdw blurRad="266700" dir="5400000" algn="t" rotWithShape="0">
              <a:prstClr val="black">
                <a:alpha val="20000"/>
              </a:prstClr>
            </a:outerShdw>
          </a:effectLst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标题 1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040765" y="387985"/>
            <a:ext cx="6234430" cy="788035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>
                <a:solidFill>
                  <a:srgbClr val="0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defRPr>
            </a:lvl1pPr>
          </a:lstStyle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200" spc="3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序   言</a:t>
            </a:r>
            <a:endParaRPr lang="zh-CN" altLang="en-US" sz="3200" spc="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1040765" y="1809750"/>
            <a:ext cx="10111740" cy="4380230"/>
          </a:xfrm>
          <a:prstGeom prst="rect">
            <a:avLst/>
          </a:prstGeom>
          <a:noFill/>
        </p:spPr>
        <p:txBody>
          <a:bodyPr vert="horz" lIns="90000" tIns="46800" rIns="90000" bIns="46800" rtlCol="0" anchor="t" anchorCtr="0">
            <a:noAutofit/>
          </a:bodyPr>
          <a:lstStyle>
            <a:lvl1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微软雅黑" panose="020B0503020204020204" charset="-122"/>
              <a:buAutoNum type="ea1JpnChsDbPeriod"/>
              <a:defRPr sz="1100" u="none" strike="noStrike" cap="none" spc="150" normalizeH="0" baseline="0">
                <a:solidFill>
                  <a:srgbClr val="000000">
                    <a:lumMod val="95000"/>
                    <a:lumOff val="5000"/>
                  </a:srgb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858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285750" lvl="0" indent="-28575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近年来，随着RTOS的普及及在嵌入式设备中的广泛应用，以关闭总中断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等方式来保护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临界段所带来的危害性（丢失响应、处理延误）正日益凸显出来，其中以高速通讯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接收丢帧、高速捕获丢失脉冲等中断丢失响应现象最为</a:t>
            </a:r>
            <a:r>
              <a:rPr lang="zh-CN" altLang="en-US" sz="1600"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紧要</a:t>
            </a:r>
            <a:r>
              <a:rPr lang="zh-CN" altLang="en-US" sz="1600"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和</a:t>
            </a:r>
            <a:r>
              <a:rPr lang="zh-CN" altLang="en-US" sz="1600"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普遍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。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有些</a:t>
            </a:r>
            <a:r>
              <a:rPr lang="en-US" altLang="zh-CN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RTOS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，肆意关闭总中断，且未能提供</a:t>
            </a:r>
            <a:r>
              <a:rPr lang="en-US" altLang="zh-CN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“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最大关闭中断时间</a:t>
            </a:r>
            <a:r>
              <a:rPr lang="en-US" altLang="zh-CN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”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等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核心关键参数，实时性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已无从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谈起。据统计，已经有越来越多的用户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均对此表达了不满，并对RTOS中断响应的实时性提出了要求，希望高优先级中断能够实时抢占、零中断延迟。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随着时代的发展、科技的进步，零中断延迟已经成为可能，RTOS正悄然的面临着一场时代的变革</a:t>
            </a:r>
            <a:b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en-US" altLang="zh-CN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... ...</a:t>
            </a:r>
            <a:endParaRPr lang="en-US" altLang="zh-CN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lvl="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2023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年，</a:t>
            </a:r>
            <a:r>
              <a:rPr lang="en-US" altLang="zh-CN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CosyOS 应运而生！</a:t>
            </a:r>
            <a:endParaRPr lang="en-US" altLang="zh-CN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0" lvl="0" indent="0" algn="ct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0" lv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0" lv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作者：迟凯峰</a:t>
            </a:r>
            <a:r>
              <a:rPr lang="en-US" altLang="zh-CN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.</a:t>
            </a:r>
            <a:endParaRPr lang="en-US" altLang="zh-CN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0" indent="0"/>
            <a:r>
              <a:rPr lang="en-US" altLang="zh-CN" sz="4000" b="1"/>
              <a:t>5</a:t>
            </a:r>
            <a:r>
              <a:rPr lang="zh-CN" altLang="en-US" sz="4000" b="1"/>
              <a:t>、</a:t>
            </a:r>
            <a:r>
              <a:rPr lang="zh-CN" altLang="en-US" sz="4000" b="1">
                <a:sym typeface="+mn-ea"/>
              </a:rPr>
              <a:t>循环</a:t>
            </a:r>
            <a:r>
              <a:rPr lang="zh-CN" altLang="en-US" sz="4000" b="1"/>
              <a:t>合作运行模型</a:t>
            </a:r>
            <a:endParaRPr lang="zh-CN" altLang="en-US" sz="4000" b="1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p>
            <a:pPr marL="0" indent="0">
              <a:buNone/>
            </a:pPr>
            <a:r>
              <a:rPr lang="en-US" altLang="zh-CN" sz="2000">
                <a:sym typeface="+mn-ea"/>
              </a:rPr>
              <a:t>void task1(void *p)</a:t>
            </a:r>
            <a:endParaRPr lang="en-US" altLang="zh-CN" sz="2000"/>
          </a:p>
          <a:p>
            <a:pPr marL="0" indent="0">
              <a:buNone/>
            </a:pPr>
            <a:r>
              <a:rPr lang="en-US" altLang="zh-CN" sz="2000">
                <a:sym typeface="+mn-ea"/>
              </a:rPr>
              <a:t>{</a:t>
            </a:r>
            <a:endParaRPr lang="en-US" altLang="zh-CN" sz="2000"/>
          </a:p>
          <a:p>
            <a:pPr marL="0" indent="457200">
              <a:buNone/>
            </a:pPr>
            <a:r>
              <a:rPr lang="zh-CN" altLang="en-US" sz="2000">
                <a:sym typeface="+mn-ea"/>
              </a:rPr>
              <a:t>任务初始化；</a:t>
            </a:r>
            <a:endParaRPr lang="en-US" altLang="zh-CN" sz="2000"/>
          </a:p>
          <a:p>
            <a:pPr marL="0" indent="457200">
              <a:buNone/>
            </a:pPr>
            <a:r>
              <a:rPr lang="en-US" altLang="zh-CN" sz="2000">
                <a:sym typeface="+mn-ea"/>
              </a:rPr>
              <a:t>while(1)</a:t>
            </a:r>
            <a:endParaRPr lang="en-US" altLang="zh-CN" sz="2000"/>
          </a:p>
          <a:p>
            <a:pPr marL="0" indent="457200">
              <a:buNone/>
            </a:pPr>
            <a:r>
              <a:rPr lang="en-US" altLang="zh-CN" sz="2000">
                <a:sym typeface="+mn-ea"/>
              </a:rPr>
              <a:t>{</a:t>
            </a:r>
            <a:endParaRPr lang="en-US" altLang="zh-CN" sz="2000">
              <a:sym typeface="+mn-ea"/>
            </a:endParaRPr>
          </a:p>
          <a:p>
            <a:pPr marL="457200" lvl="1" indent="457200">
              <a:buNone/>
            </a:pPr>
            <a:r>
              <a:rPr lang="zh-CN" altLang="en-US" sz="2000">
                <a:sym typeface="+mn-ea"/>
              </a:rPr>
              <a:t>获取信号量</a:t>
            </a:r>
            <a:r>
              <a:rPr lang="en-US" altLang="zh-CN" sz="2000">
                <a:sym typeface="+mn-ea"/>
              </a:rPr>
              <a:t>1</a:t>
            </a:r>
            <a:r>
              <a:rPr lang="zh-CN" altLang="en-US" sz="2000">
                <a:sym typeface="+mn-ea"/>
              </a:rPr>
              <a:t>（无限等待）；</a:t>
            </a:r>
            <a:endParaRPr lang="zh-CN" altLang="en-US" sz="2000">
              <a:sym typeface="+mn-ea"/>
            </a:endParaRPr>
          </a:p>
          <a:p>
            <a:pPr marL="457200" lvl="1" indent="457200">
              <a:buNone/>
            </a:pPr>
            <a:r>
              <a:rPr lang="zh-CN" altLang="en-US" sz="2000">
                <a:sym typeface="+mn-ea"/>
              </a:rPr>
              <a:t>处理事务</a:t>
            </a:r>
            <a:r>
              <a:rPr lang="en-US" altLang="zh-CN" sz="2000">
                <a:sym typeface="+mn-ea"/>
              </a:rPr>
              <a:t>1</a:t>
            </a:r>
            <a:r>
              <a:rPr lang="zh-CN" altLang="en-US" sz="2000">
                <a:sym typeface="+mn-ea"/>
              </a:rPr>
              <a:t>；</a:t>
            </a:r>
            <a:endParaRPr lang="zh-CN" altLang="en-US" sz="2000">
              <a:sym typeface="+mn-ea"/>
            </a:endParaRPr>
          </a:p>
          <a:p>
            <a:pPr marL="457200" lvl="1" indent="457200">
              <a:buNone/>
            </a:pPr>
            <a:r>
              <a:rPr lang="zh-CN" altLang="en-US" sz="2000">
                <a:sym typeface="+mn-ea"/>
              </a:rPr>
              <a:t>发送信号量</a:t>
            </a:r>
            <a:r>
              <a:rPr lang="en-US" altLang="zh-CN" sz="2000">
                <a:sym typeface="+mn-ea"/>
              </a:rPr>
              <a:t>2</a:t>
            </a:r>
            <a:r>
              <a:rPr lang="zh-CN" altLang="en-US" sz="2000">
                <a:sym typeface="+mn-ea"/>
              </a:rPr>
              <a:t>；</a:t>
            </a:r>
            <a:endParaRPr lang="zh-CN" altLang="en-US" sz="2000">
              <a:sym typeface="+mn-ea"/>
            </a:endParaRPr>
          </a:p>
          <a:p>
            <a:pPr marL="0" indent="457200">
              <a:buNone/>
            </a:pPr>
            <a:r>
              <a:rPr lang="en-US" altLang="zh-CN" sz="2000">
                <a:sym typeface="+mn-ea"/>
              </a:rPr>
              <a:t>}</a:t>
            </a:r>
            <a:endParaRPr lang="en-US" altLang="zh-CN" sz="2000"/>
          </a:p>
          <a:p>
            <a:pPr marL="0" indent="0">
              <a:buNone/>
            </a:pPr>
            <a:r>
              <a:rPr lang="en-US" altLang="zh-CN" sz="2000">
                <a:sym typeface="+mn-ea"/>
              </a:rPr>
              <a:t>}</a:t>
            </a:r>
            <a:endParaRPr lang="zh-CN" altLang="en-US" sz="2000"/>
          </a:p>
        </p:txBody>
      </p:sp>
      <p:sp>
        <p:nvSpPr>
          <p:cNvPr id="5" name="内容占位符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p>
            <a:pPr marL="0" indent="0">
              <a:buNone/>
            </a:pPr>
            <a:r>
              <a:rPr lang="en-US" altLang="zh-CN" sz="2000">
                <a:sym typeface="+mn-ea"/>
              </a:rPr>
              <a:t>void task2(void *p)</a:t>
            </a:r>
            <a:endParaRPr lang="en-US" altLang="zh-CN" sz="2000"/>
          </a:p>
          <a:p>
            <a:pPr marL="0" indent="0">
              <a:buNone/>
            </a:pPr>
            <a:r>
              <a:rPr lang="en-US" altLang="zh-CN" sz="2000">
                <a:sym typeface="+mn-ea"/>
              </a:rPr>
              <a:t>{</a:t>
            </a:r>
            <a:endParaRPr lang="en-US" altLang="zh-CN" sz="2000"/>
          </a:p>
          <a:p>
            <a:pPr marL="0" indent="457200">
              <a:buNone/>
            </a:pPr>
            <a:r>
              <a:rPr lang="zh-CN" altLang="en-US" sz="2000">
                <a:sym typeface="+mn-ea"/>
              </a:rPr>
              <a:t>任务初始化；</a:t>
            </a:r>
            <a:endParaRPr lang="en-US" altLang="zh-CN" sz="2000"/>
          </a:p>
          <a:p>
            <a:pPr marL="0" indent="457200">
              <a:buNone/>
            </a:pPr>
            <a:r>
              <a:rPr lang="en-US" altLang="zh-CN" sz="2000">
                <a:sym typeface="+mn-ea"/>
              </a:rPr>
              <a:t>while(1)</a:t>
            </a:r>
            <a:endParaRPr lang="en-US" altLang="zh-CN" sz="2000"/>
          </a:p>
          <a:p>
            <a:pPr marL="0" indent="457200">
              <a:buNone/>
            </a:pPr>
            <a:r>
              <a:rPr lang="en-US" altLang="zh-CN" sz="2000">
                <a:sym typeface="+mn-ea"/>
              </a:rPr>
              <a:t>{</a:t>
            </a:r>
            <a:endParaRPr lang="en-US" altLang="zh-CN" sz="2000">
              <a:sym typeface="+mn-ea"/>
            </a:endParaRPr>
          </a:p>
          <a:p>
            <a:pPr marL="457200" lvl="1" indent="457200">
              <a:buNone/>
            </a:pPr>
            <a:r>
              <a:rPr lang="zh-CN" altLang="en-US" sz="2000">
                <a:sym typeface="+mn-ea"/>
              </a:rPr>
              <a:t>获取信号量</a:t>
            </a:r>
            <a:r>
              <a:rPr lang="en-US" altLang="zh-CN" sz="2000">
                <a:sym typeface="+mn-ea"/>
              </a:rPr>
              <a:t>2</a:t>
            </a:r>
            <a:r>
              <a:rPr lang="zh-CN" altLang="en-US" sz="2000">
                <a:sym typeface="+mn-ea"/>
              </a:rPr>
              <a:t>（无限等待）；</a:t>
            </a:r>
            <a:endParaRPr lang="zh-CN" altLang="en-US" sz="2000">
              <a:sym typeface="+mn-ea"/>
            </a:endParaRPr>
          </a:p>
          <a:p>
            <a:pPr marL="457200" lvl="1" indent="457200">
              <a:buNone/>
            </a:pPr>
            <a:r>
              <a:rPr lang="zh-CN" altLang="en-US" sz="2000">
                <a:sym typeface="+mn-ea"/>
              </a:rPr>
              <a:t>处理事务</a:t>
            </a:r>
            <a:r>
              <a:rPr lang="en-US" altLang="zh-CN" sz="2000">
                <a:sym typeface="+mn-ea"/>
              </a:rPr>
              <a:t>2</a:t>
            </a:r>
            <a:r>
              <a:rPr lang="zh-CN" altLang="en-US" sz="2000">
                <a:sym typeface="+mn-ea"/>
              </a:rPr>
              <a:t>；</a:t>
            </a:r>
            <a:endParaRPr lang="zh-CN" altLang="en-US" sz="2000">
              <a:sym typeface="+mn-ea"/>
            </a:endParaRPr>
          </a:p>
          <a:p>
            <a:pPr marL="457200" lvl="1" indent="457200">
              <a:buNone/>
            </a:pPr>
            <a:r>
              <a:rPr lang="zh-CN" altLang="en-US" sz="2000">
                <a:sym typeface="+mn-ea"/>
              </a:rPr>
              <a:t>发送信号量</a:t>
            </a:r>
            <a:r>
              <a:rPr lang="en-US" altLang="zh-CN" sz="2000">
                <a:sym typeface="+mn-ea"/>
              </a:rPr>
              <a:t>1</a:t>
            </a:r>
            <a:r>
              <a:rPr lang="zh-CN" altLang="en-US" sz="2000">
                <a:sym typeface="+mn-ea"/>
              </a:rPr>
              <a:t>；</a:t>
            </a:r>
            <a:endParaRPr lang="zh-CN" altLang="en-US" sz="2000">
              <a:sym typeface="+mn-ea"/>
            </a:endParaRPr>
          </a:p>
          <a:p>
            <a:pPr marL="0" indent="457200">
              <a:buNone/>
            </a:pPr>
            <a:r>
              <a:rPr lang="en-US" altLang="zh-CN" sz="2000">
                <a:sym typeface="+mn-ea"/>
              </a:rPr>
              <a:t>}</a:t>
            </a:r>
            <a:endParaRPr lang="en-US" altLang="zh-CN" sz="2000"/>
          </a:p>
          <a:p>
            <a:pPr marL="0" indent="0">
              <a:buNone/>
            </a:pPr>
            <a:r>
              <a:rPr lang="en-US" altLang="zh-CN" sz="2000">
                <a:sym typeface="+mn-ea"/>
              </a:rPr>
              <a:t>}</a:t>
            </a:r>
            <a:endParaRPr lang="zh-CN" altLang="en-US" sz="20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内容占位符 3"/>
          <p:cNvGraphicFramePr/>
          <p:nvPr>
            <p:ph idx="1"/>
          </p:nvPr>
        </p:nvGraphicFramePr>
        <p:xfrm>
          <a:off x="838200" y="1080000"/>
          <a:ext cx="10515600" cy="487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200"/>
                <a:gridCol w="1752600"/>
                <a:gridCol w="1752600"/>
                <a:gridCol w="1752600"/>
                <a:gridCol w="1752600"/>
              </a:tblGrid>
              <a:tr h="381000">
                <a:tc rowSpan="7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/>
                        <a:t>再看</a:t>
                      </a:r>
                      <a:endParaRPr lang="zh-CN" altLang="en-US" sz="1600"/>
                    </a:p>
                    <a:p>
                      <a:pPr algn="ctr">
                        <a:buNone/>
                      </a:pPr>
                      <a:r>
                        <a:rPr lang="zh-CN" altLang="en-US" sz="1600"/>
                        <a:t>从裸机到</a:t>
                      </a:r>
                      <a:r>
                        <a:rPr lang="en-US" altLang="zh-CN" sz="1600"/>
                        <a:t>RTOS</a:t>
                      </a:r>
                      <a:endParaRPr lang="en-US" altLang="zh-CN" sz="1600"/>
                    </a:p>
                  </a:txBody>
                  <a:tcPr anchor="ctr" anchorCtr="0"/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/>
                        <a:t>裸机</a:t>
                      </a:r>
                      <a:endParaRPr lang="zh-CN" altLang="en-US" sz="1600"/>
                    </a:p>
                  </a:txBody>
                  <a:tcPr anchor="ctr" anchorCtr="0"/>
                </a:tc>
                <a:tc hMerge="1">
                  <a:tcPr/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/>
                        <a:t>RTOS</a:t>
                      </a:r>
                      <a:endParaRPr lang="en-US" altLang="zh-CN" sz="1600"/>
                    </a:p>
                  </a:txBody>
                  <a:tcPr anchor="ctr" anchorCtr="0"/>
                </a:tc>
                <a:tc hMerge="1">
                  <a:tcPr/>
                </a:tc>
              </a:tr>
              <a:tr h="381000">
                <a:tc vMerge="1">
                  <a:tcPr/>
                </a:tc>
                <a:tc gridSpan="2"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/>
                        <a:t>中断</a:t>
                      </a:r>
                      <a:endParaRPr lang="zh-CN" altLang="en-US" sz="1400"/>
                    </a:p>
                  </a:txBody>
                  <a:tcPr anchor="ctr" anchorCtr="0"/>
                </a:tc>
                <a:tc hMerge="1">
                  <a:tcPr/>
                </a:tc>
                <a:tc gridSpan="2"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/>
                        <a:t>中断</a:t>
                      </a:r>
                      <a:endParaRPr lang="zh-CN" altLang="en-US" sz="1400"/>
                    </a:p>
                  </a:txBody>
                  <a:tcPr anchor="ctr" anchorCtr="0"/>
                </a:tc>
                <a:tc hMerge="1">
                  <a:tcPr/>
                </a:tc>
              </a:tr>
              <a:tr h="381000">
                <a:tc vMerge="1">
                  <a:tcPr/>
                </a:tc>
                <a:tc gridSpan="2"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/>
                        <a:t>事务</a:t>
                      </a:r>
                      <a:endParaRPr lang="zh-CN" altLang="en-US" sz="1400"/>
                    </a:p>
                  </a:txBody>
                  <a:tcPr anchor="ctr" anchorCtr="0"/>
                </a:tc>
                <a:tc hMerge="1">
                  <a:tcPr/>
                </a:tc>
                <a:tc gridSpan="2"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/>
                        <a:t>任务</a:t>
                      </a:r>
                      <a:endParaRPr lang="zh-CN" altLang="en-US" sz="1400"/>
                    </a:p>
                  </a:txBody>
                  <a:tcPr anchor="ctr" anchorCtr="0"/>
                </a:tc>
                <a:tc hMerge="1">
                  <a:tcPr/>
                </a:tc>
              </a:tr>
              <a:tr h="381000">
                <a:tc vMerge="1">
                  <a:tcPr/>
                </a:tc>
                <a:tc gridSpan="2"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/>
                        <a:t>单次处理</a:t>
                      </a:r>
                      <a:r>
                        <a:rPr lang="zh-CN" altLang="en-US" sz="1400"/>
                        <a:t>事务</a:t>
                      </a:r>
                      <a:endParaRPr lang="zh-CN" altLang="en-US" sz="1400"/>
                    </a:p>
                  </a:txBody>
                  <a:tcPr anchor="ctr" anchorCtr="0"/>
                </a:tc>
                <a:tc hMerge="1">
                  <a:tcPr/>
                </a:tc>
                <a:tc gridSpan="2"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/>
                        <a:t>单次运行</a:t>
                      </a:r>
                      <a:r>
                        <a:rPr lang="zh-CN" altLang="en-US" sz="1400"/>
                        <a:t>任务</a:t>
                      </a:r>
                      <a:endParaRPr lang="zh-CN" altLang="en-US" sz="1400"/>
                    </a:p>
                  </a:txBody>
                  <a:tcPr anchor="ctr" anchorCtr="0"/>
                </a:tc>
                <a:tc hMerge="1">
                  <a:tcPr/>
                </a:tc>
              </a:tr>
              <a:tr h="365760">
                <a:tc vMerge="1">
                  <a:tcPr anchor="ctr" anchorCtr="0"/>
                </a:tc>
                <a:tc rowSpan="2"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轮询中处理</a:t>
                      </a:r>
                      <a:r>
                        <a:rPr lang="zh-CN" altLang="en-US" sz="1400" b="1">
                          <a:sym typeface="+mn-ea"/>
                        </a:rPr>
                        <a:t>事情</a:t>
                      </a:r>
                      <a:endParaRPr lang="zh-CN" altLang="en-US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rgbClr val="00B050"/>
                          </a:solidFill>
                          <a:sym typeface="+mn-ea"/>
                        </a:rPr>
                        <a:t>有序</a:t>
                      </a:r>
                      <a:endParaRPr lang="zh-CN" altLang="en-US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周期运行任务</a:t>
                      </a:r>
                      <a:endParaRPr lang="zh-CN" altLang="en-US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rgbClr val="FF0000"/>
                          </a:solidFill>
                          <a:sym typeface="+mn-ea"/>
                        </a:rPr>
                        <a:t>无序</a:t>
                      </a:r>
                      <a:endParaRPr lang="zh-CN" altLang="en-US" sz="1400" b="1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</a:tr>
              <a:tr h="365760"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合作式任务组</a:t>
                      </a:r>
                      <a:endParaRPr lang="zh-CN" altLang="en-US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rgbClr val="00B050"/>
                          </a:solidFill>
                          <a:sym typeface="+mn-ea"/>
                        </a:rPr>
                        <a:t>有序</a:t>
                      </a:r>
                      <a:endParaRPr lang="zh-CN" altLang="en-US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 vMerge="1"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轮询中处理</a:t>
                      </a:r>
                      <a:r>
                        <a:rPr lang="zh-CN" altLang="en-US" sz="1400" b="1">
                          <a:sym typeface="+mn-ea"/>
                        </a:rPr>
                        <a:t>事件</a:t>
                      </a:r>
                      <a:endParaRPr lang="zh-CN" altLang="en-US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ym typeface="+mn-ea"/>
                        </a:rPr>
                        <a:t>最大延误处理时间为一个轮询周期</a:t>
                      </a:r>
                      <a:endParaRPr lang="zh-CN" altLang="en-US" sz="1400" b="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同步运行任务</a:t>
                      </a:r>
                      <a:endParaRPr lang="zh-CN" altLang="en-US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按任务优先级</a:t>
                      </a:r>
                      <a:endParaRPr lang="zh-CN" altLang="en-US" sz="1400"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实时</a:t>
                      </a:r>
                      <a:r>
                        <a:rPr lang="zh-CN" altLang="en-US" sz="1400">
                          <a:sym typeface="+mn-ea"/>
                        </a:rPr>
                        <a:t>抢占</a:t>
                      </a:r>
                      <a:endParaRPr lang="zh-CN" altLang="en-US" sz="1400"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 b="1">
                          <a:sym typeface="+mn-ea"/>
                        </a:rPr>
                        <a:t>通信工具</a:t>
                      </a:r>
                      <a:endParaRPr lang="zh-CN" altLang="en-US" sz="1600" b="1">
                        <a:sym typeface="+mn-ea"/>
                      </a:endParaRPr>
                    </a:p>
                  </a:txBody>
                  <a:tcPr anchor="ctr" anchorCtr="0"/>
                </a:tc>
                <a:tc gridSpan="2"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标志位、</a:t>
                      </a:r>
                      <a:r>
                        <a:rPr lang="zh-CN" altLang="en-US" sz="1400">
                          <a:sym typeface="+mn-ea"/>
                        </a:rPr>
                        <a:t>全局变量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  <a:tc hMerge="1">
                  <a:tcPr/>
                </a:tc>
                <a:tc gridSpan="2"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邮箱、队列</a:t>
                      </a:r>
                      <a:r>
                        <a:rPr lang="en-US" altLang="zh-CN" sz="1400">
                          <a:sym typeface="+mn-ea"/>
                        </a:rPr>
                        <a:t> ... ...</a:t>
                      </a:r>
                      <a:endParaRPr lang="zh-CN" altLang="en-US" sz="1400">
                        <a:sym typeface="+mn-ea"/>
                      </a:endParaRPr>
                    </a:p>
                  </a:txBody>
                  <a:tcPr anchor="ctr" anchorCtr="0"/>
                </a:tc>
                <a:tc hMerge="1"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 b="1">
                          <a:sym typeface="+mn-ea"/>
                        </a:rPr>
                        <a:t>行为同步</a:t>
                      </a:r>
                      <a:endParaRPr lang="zh-CN" altLang="en-US" sz="1600" b="1">
                        <a:sym typeface="+mn-ea"/>
                      </a:endParaRPr>
                    </a:p>
                  </a:txBody>
                  <a:tcPr anchor="ctr" anchorCtr="0"/>
                </a:tc>
                <a:tc gridSpan="2"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标志位</a:t>
                      </a:r>
                      <a:endParaRPr lang="zh-CN" altLang="en-US" sz="1400">
                        <a:sym typeface="+mn-ea"/>
                      </a:endParaRPr>
                    </a:p>
                  </a:txBody>
                  <a:tcPr anchor="ctr" anchorCtr="0"/>
                </a:tc>
                <a:tc hMerge="1">
                  <a:tcPr/>
                </a:tc>
                <a:tc gridSpan="2"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信号量、恢复</a:t>
                      </a:r>
                      <a:r>
                        <a:rPr lang="en-US" altLang="zh-CN" sz="1400">
                          <a:sym typeface="+mn-ea"/>
                        </a:rPr>
                        <a:t>/</a:t>
                      </a:r>
                      <a:r>
                        <a:rPr lang="zh-CN" altLang="en-US" sz="1400">
                          <a:sym typeface="+mn-ea"/>
                        </a:rPr>
                        <a:t>挂起</a:t>
                      </a:r>
                      <a:r>
                        <a:rPr lang="en-US" altLang="zh-CN" sz="1400">
                          <a:sym typeface="+mn-ea"/>
                        </a:rPr>
                        <a:t> ... ...</a:t>
                      </a:r>
                      <a:endParaRPr lang="zh-CN" altLang="en-US" sz="1400">
                        <a:sym typeface="+mn-ea"/>
                      </a:endParaRPr>
                    </a:p>
                  </a:txBody>
                  <a:tcPr anchor="ctr" anchorCtr="0"/>
                </a:tc>
                <a:tc hMerge="1"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 b="1">
                          <a:sym typeface="+mn-ea"/>
                        </a:rPr>
                        <a:t>互斥</a:t>
                      </a:r>
                      <a:r>
                        <a:rPr lang="zh-CN" altLang="en-US" sz="1600" b="1">
                          <a:sym typeface="+mn-ea"/>
                        </a:rPr>
                        <a:t>访问</a:t>
                      </a:r>
                      <a:endParaRPr lang="zh-CN" altLang="en-US" sz="1600" b="1">
                        <a:sym typeface="+mn-ea"/>
                      </a:endParaRPr>
                    </a:p>
                  </a:txBody>
                  <a:tcPr anchor="ctr" anchorCtr="0"/>
                </a:tc>
                <a:tc gridSpan="2"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标志位、关中断</a:t>
                      </a:r>
                      <a:endParaRPr lang="zh-CN" altLang="en-US" sz="1400">
                        <a:sym typeface="+mn-ea"/>
                      </a:endParaRPr>
                    </a:p>
                  </a:txBody>
                  <a:tcPr anchor="ctr" anchorCtr="0"/>
                </a:tc>
                <a:tc hMerge="1">
                  <a:tcPr/>
                </a:tc>
                <a:tc gridSpan="2"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互斥量、信号量、临界区</a:t>
                      </a:r>
                      <a:r>
                        <a:rPr lang="en-US" altLang="zh-CN" sz="1400">
                          <a:sym typeface="+mn-ea"/>
                        </a:rPr>
                        <a:t> ... ...</a:t>
                      </a:r>
                      <a:endParaRPr lang="zh-CN" altLang="en-US" sz="1400">
                        <a:sym typeface="+mn-ea"/>
                      </a:endParaRPr>
                    </a:p>
                  </a:txBody>
                  <a:tcPr anchor="ctr" anchorCtr="0"/>
                </a:tc>
                <a:tc hMerge="1">
                  <a:tcPr/>
                </a:tc>
              </a:tr>
              <a:tr h="365760">
                <a:tc rowSpan="3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 b="1">
                          <a:sym typeface="+mn-ea"/>
                        </a:rPr>
                        <a:t>对于不可重入资源，</a:t>
                      </a:r>
                      <a:endParaRPr lang="zh-CN" altLang="en-US" sz="1600" b="1"/>
                    </a:p>
                    <a:p>
                      <a:pPr algn="ctr">
                        <a:buNone/>
                      </a:pPr>
                      <a:r>
                        <a:rPr lang="zh-CN" altLang="en-US" sz="1600" b="1">
                          <a:sym typeface="+mn-ea"/>
                        </a:rPr>
                        <a:t>何时需要考虑互斥访问？</a:t>
                      </a:r>
                      <a:endParaRPr lang="zh-CN" altLang="en-US" sz="16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事务</a:t>
                      </a:r>
                      <a:r>
                        <a:rPr lang="en-US" altLang="zh-CN" sz="1400" b="1">
                          <a:sym typeface="+mn-ea"/>
                        </a:rPr>
                        <a:t> </a:t>
                      </a:r>
                      <a:r>
                        <a:rPr lang="zh-CN" altLang="en-US" sz="1400" b="1">
                          <a:sym typeface="+mn-ea"/>
                        </a:rPr>
                        <a:t>与</a:t>
                      </a:r>
                      <a:r>
                        <a:rPr lang="en-US" altLang="zh-CN" sz="1400" b="1">
                          <a:sym typeface="+mn-ea"/>
                        </a:rPr>
                        <a:t> </a:t>
                      </a:r>
                      <a:r>
                        <a:rPr lang="zh-CN" altLang="en-US" sz="1400" b="1">
                          <a:sym typeface="+mn-ea"/>
                        </a:rPr>
                        <a:t>事务</a:t>
                      </a:r>
                      <a:endParaRPr lang="zh-CN" altLang="en-US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rgbClr val="FF0000"/>
                          </a:solidFill>
                          <a:sym typeface="+mn-ea"/>
                        </a:rPr>
                        <a:t>✘</a:t>
                      </a:r>
                      <a:endParaRPr lang="zh-CN" altLang="en-US" sz="1400" b="1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任务</a:t>
                      </a:r>
                      <a:r>
                        <a:rPr lang="en-US" altLang="zh-CN" sz="1400" b="1">
                          <a:sym typeface="+mn-ea"/>
                        </a:rPr>
                        <a:t> </a:t>
                      </a:r>
                      <a:r>
                        <a:rPr lang="zh-CN" altLang="en-US" sz="1400" b="1">
                          <a:sym typeface="+mn-ea"/>
                        </a:rPr>
                        <a:t>与</a:t>
                      </a:r>
                      <a:r>
                        <a:rPr lang="en-US" altLang="zh-CN" sz="1400" b="1">
                          <a:sym typeface="+mn-ea"/>
                        </a:rPr>
                        <a:t> </a:t>
                      </a:r>
                      <a:r>
                        <a:rPr lang="zh-CN" altLang="en-US" sz="1400" b="1">
                          <a:sym typeface="+mn-ea"/>
                        </a:rPr>
                        <a:t>任务</a:t>
                      </a:r>
                      <a:endParaRPr lang="zh-CN" altLang="en-US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rgbClr val="00B050"/>
                          </a:solidFill>
                          <a:sym typeface="+mn-ea"/>
                        </a:rPr>
                        <a:t>✔</a:t>
                      </a:r>
                      <a:endParaRPr lang="zh-CN" altLang="en-US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</a:tr>
              <a:tr h="365760">
                <a:tc vMerge="1">
                  <a:tcPr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事务</a:t>
                      </a:r>
                      <a:r>
                        <a:rPr lang="en-US" altLang="zh-CN" sz="1400" b="1">
                          <a:sym typeface="+mn-ea"/>
                        </a:rPr>
                        <a:t> </a:t>
                      </a:r>
                      <a:r>
                        <a:rPr lang="zh-CN" altLang="en-US" sz="1400" b="1">
                          <a:sym typeface="+mn-ea"/>
                        </a:rPr>
                        <a:t>与</a:t>
                      </a:r>
                      <a:r>
                        <a:rPr lang="en-US" altLang="zh-CN" sz="1400" b="1">
                          <a:sym typeface="+mn-ea"/>
                        </a:rPr>
                        <a:t> </a:t>
                      </a:r>
                      <a:r>
                        <a:rPr lang="zh-CN" altLang="en-US" sz="1400" b="1">
                          <a:sym typeface="+mn-ea"/>
                        </a:rPr>
                        <a:t>中断</a:t>
                      </a:r>
                      <a:endParaRPr lang="zh-CN" altLang="en-US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rgbClr val="00B050"/>
                          </a:solidFill>
                          <a:sym typeface="+mn-ea"/>
                        </a:rPr>
                        <a:t>✔</a:t>
                      </a:r>
                      <a:endParaRPr lang="zh-CN" altLang="en-US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任务</a:t>
                      </a:r>
                      <a:r>
                        <a:rPr lang="en-US" altLang="zh-CN" sz="1400" b="1">
                          <a:sym typeface="+mn-ea"/>
                        </a:rPr>
                        <a:t> </a:t>
                      </a:r>
                      <a:r>
                        <a:rPr lang="zh-CN" altLang="en-US" sz="1400" b="1">
                          <a:sym typeface="+mn-ea"/>
                        </a:rPr>
                        <a:t>与</a:t>
                      </a:r>
                      <a:r>
                        <a:rPr lang="en-US" altLang="zh-CN" sz="1400" b="1">
                          <a:sym typeface="+mn-ea"/>
                        </a:rPr>
                        <a:t> </a:t>
                      </a:r>
                      <a:r>
                        <a:rPr lang="zh-CN" altLang="en-US" sz="1400" b="1">
                          <a:sym typeface="+mn-ea"/>
                        </a:rPr>
                        <a:t>中断</a:t>
                      </a:r>
                      <a:endParaRPr lang="zh-CN" altLang="en-US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rgbClr val="00B050"/>
                          </a:solidFill>
                          <a:sym typeface="+mn-ea"/>
                        </a:rPr>
                        <a:t>✔</a:t>
                      </a:r>
                      <a:endParaRPr lang="zh-CN" altLang="en-US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</a:tr>
              <a:tr h="365760">
                <a:tc vMerge="1">
                  <a:tcPr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中断</a:t>
                      </a:r>
                      <a:r>
                        <a:rPr lang="en-US" altLang="zh-CN" sz="1400" b="1">
                          <a:sym typeface="+mn-ea"/>
                        </a:rPr>
                        <a:t> </a:t>
                      </a:r>
                      <a:r>
                        <a:rPr lang="zh-CN" altLang="en-US" sz="1400" b="1">
                          <a:sym typeface="+mn-ea"/>
                        </a:rPr>
                        <a:t>与</a:t>
                      </a:r>
                      <a:r>
                        <a:rPr lang="en-US" altLang="zh-CN" sz="1400" b="1">
                          <a:sym typeface="+mn-ea"/>
                        </a:rPr>
                        <a:t> </a:t>
                      </a:r>
                      <a:r>
                        <a:rPr lang="zh-CN" altLang="en-US" sz="1400" b="1">
                          <a:sym typeface="+mn-ea"/>
                        </a:rPr>
                        <a:t>中断</a:t>
                      </a:r>
                      <a:endParaRPr lang="zh-CN" altLang="en-US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rgbClr val="00B050"/>
                          </a:solidFill>
                          <a:sym typeface="+mn-ea"/>
                        </a:rPr>
                        <a:t>✔</a:t>
                      </a:r>
                      <a:endParaRPr lang="zh-CN" altLang="en-US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中断</a:t>
                      </a:r>
                      <a:r>
                        <a:rPr lang="en-US" altLang="zh-CN" sz="1400" b="1">
                          <a:sym typeface="+mn-ea"/>
                        </a:rPr>
                        <a:t> </a:t>
                      </a:r>
                      <a:r>
                        <a:rPr lang="zh-CN" altLang="en-US" sz="1400" b="1">
                          <a:sym typeface="+mn-ea"/>
                        </a:rPr>
                        <a:t>与</a:t>
                      </a:r>
                      <a:r>
                        <a:rPr lang="en-US" altLang="zh-CN" sz="1400" b="1">
                          <a:sym typeface="+mn-ea"/>
                        </a:rPr>
                        <a:t> </a:t>
                      </a:r>
                      <a:r>
                        <a:rPr lang="zh-CN" altLang="en-US" sz="1400" b="1">
                          <a:sym typeface="+mn-ea"/>
                        </a:rPr>
                        <a:t>中断</a:t>
                      </a:r>
                      <a:endParaRPr lang="zh-CN" altLang="en-US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rgbClr val="00B050"/>
                          </a:solidFill>
                          <a:sym typeface="+mn-ea"/>
                        </a:rPr>
                        <a:t>✔</a:t>
                      </a:r>
                      <a:endParaRPr lang="zh-CN" altLang="en-US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-635" y="0"/>
            <a:ext cx="12193270" cy="1765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>
            <p:custDataLst>
              <p:tags r:id="rId2"/>
            </p:custDataLst>
          </p:nvPr>
        </p:nvSpPr>
        <p:spPr>
          <a:xfrm>
            <a:off x="0" y="6692265"/>
            <a:ext cx="12192635" cy="1657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" name="椭圆 85"/>
          <p:cNvSpPr/>
          <p:nvPr>
            <p:custDataLst>
              <p:tags r:id="rId1"/>
            </p:custDataLst>
          </p:nvPr>
        </p:nvSpPr>
        <p:spPr>
          <a:xfrm>
            <a:off x="1041896" y="4502262"/>
            <a:ext cx="1225503" cy="1225503"/>
          </a:xfrm>
          <a:prstGeom prst="ellipse">
            <a:avLst/>
          </a:prstGeom>
          <a:solidFill>
            <a:srgbClr val="1E6BC5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7" name="任意多边形: 形状 17"/>
          <p:cNvSpPr/>
          <p:nvPr>
            <p:custDataLst>
              <p:tags r:id="rId2"/>
            </p:custDataLst>
          </p:nvPr>
        </p:nvSpPr>
        <p:spPr>
          <a:xfrm>
            <a:off x="8593078" y="0"/>
            <a:ext cx="3165630" cy="2522918"/>
          </a:xfrm>
          <a:custGeom>
            <a:avLst/>
            <a:gdLst>
              <a:gd name="connsiteX0" fmla="*/ 311550 w 3165630"/>
              <a:gd name="connsiteY0" fmla="*/ 0 h 2522918"/>
              <a:gd name="connsiteX1" fmla="*/ 2854080 w 3165630"/>
              <a:gd name="connsiteY1" fmla="*/ 0 h 2522918"/>
              <a:gd name="connsiteX2" fmla="*/ 2895310 w 3165630"/>
              <a:gd name="connsiteY2" fmla="*/ 55136 h 2522918"/>
              <a:gd name="connsiteX3" fmla="*/ 3165630 w 3165630"/>
              <a:gd name="connsiteY3" fmla="*/ 940103 h 2522918"/>
              <a:gd name="connsiteX4" fmla="*/ 1582815 w 3165630"/>
              <a:gd name="connsiteY4" fmla="*/ 2522918 h 2522918"/>
              <a:gd name="connsiteX5" fmla="*/ 0 w 3165630"/>
              <a:gd name="connsiteY5" fmla="*/ 940103 h 2522918"/>
              <a:gd name="connsiteX6" fmla="*/ 270320 w 3165630"/>
              <a:gd name="connsiteY6" fmla="*/ 55136 h 2522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65630" h="2522918">
                <a:moveTo>
                  <a:pt x="311550" y="0"/>
                </a:moveTo>
                <a:lnTo>
                  <a:pt x="2854080" y="0"/>
                </a:lnTo>
                <a:lnTo>
                  <a:pt x="2895310" y="55136"/>
                </a:lnTo>
                <a:cubicBezTo>
                  <a:pt x="3065976" y="307755"/>
                  <a:pt x="3165630" y="612291"/>
                  <a:pt x="3165630" y="940103"/>
                </a:cubicBezTo>
                <a:cubicBezTo>
                  <a:pt x="3165630" y="1814268"/>
                  <a:pt x="2456980" y="2522918"/>
                  <a:pt x="1582815" y="2522918"/>
                </a:cubicBezTo>
                <a:cubicBezTo>
                  <a:pt x="708650" y="2522918"/>
                  <a:pt x="0" y="1814268"/>
                  <a:pt x="0" y="940103"/>
                </a:cubicBezTo>
                <a:cubicBezTo>
                  <a:pt x="0" y="612291"/>
                  <a:pt x="99654" y="307755"/>
                  <a:pt x="270320" y="55136"/>
                </a:cubicBezTo>
                <a:close/>
              </a:path>
            </a:pathLst>
          </a:custGeom>
          <a:solidFill>
            <a:srgbClr val="7030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8" name="矩形: 圆角 14"/>
          <p:cNvSpPr/>
          <p:nvPr>
            <p:custDataLst>
              <p:tags r:id="rId3"/>
            </p:custDataLst>
          </p:nvPr>
        </p:nvSpPr>
        <p:spPr>
          <a:xfrm>
            <a:off x="1733539" y="584982"/>
            <a:ext cx="8724923" cy="5202286"/>
          </a:xfrm>
          <a:prstGeom prst="roundRect">
            <a:avLst>
              <a:gd name="adj" fmla="val 7762"/>
            </a:avLst>
          </a:prstGeom>
          <a:solidFill>
            <a:srgbClr val="F6F6F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9" name="任意多边形: 形状 7"/>
          <p:cNvSpPr/>
          <p:nvPr>
            <p:custDataLst>
              <p:tags r:id="rId4"/>
            </p:custDataLst>
          </p:nvPr>
        </p:nvSpPr>
        <p:spPr>
          <a:xfrm>
            <a:off x="11725577" y="2187124"/>
            <a:ext cx="466423" cy="932846"/>
          </a:xfrm>
          <a:custGeom>
            <a:avLst/>
            <a:gdLst>
              <a:gd name="connsiteX0" fmla="*/ 466423 w 466423"/>
              <a:gd name="connsiteY0" fmla="*/ 0 h 932846"/>
              <a:gd name="connsiteX1" fmla="*/ 466423 w 466423"/>
              <a:gd name="connsiteY1" fmla="*/ 932846 h 932846"/>
              <a:gd name="connsiteX2" fmla="*/ 0 w 466423"/>
              <a:gd name="connsiteY2" fmla="*/ 466423 h 932846"/>
              <a:gd name="connsiteX3" fmla="*/ 466423 w 466423"/>
              <a:gd name="connsiteY3" fmla="*/ 0 h 932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6423" h="932846">
                <a:moveTo>
                  <a:pt x="466423" y="0"/>
                </a:moveTo>
                <a:lnTo>
                  <a:pt x="466423" y="932846"/>
                </a:lnTo>
                <a:cubicBezTo>
                  <a:pt x="208825" y="932846"/>
                  <a:pt x="0" y="724021"/>
                  <a:pt x="0" y="466423"/>
                </a:cubicBezTo>
                <a:cubicBezTo>
                  <a:pt x="0" y="208825"/>
                  <a:pt x="208825" y="0"/>
                  <a:pt x="466423" y="0"/>
                </a:cubicBezTo>
                <a:close/>
              </a:path>
            </a:pathLst>
          </a:custGeom>
          <a:solidFill>
            <a:srgbClr val="1E6BC5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0" name="矩形 89"/>
          <p:cNvSpPr/>
          <p:nvPr>
            <p:custDataLst>
              <p:tags r:id="rId5"/>
            </p:custDataLst>
          </p:nvPr>
        </p:nvSpPr>
        <p:spPr>
          <a:xfrm>
            <a:off x="0" y="6154057"/>
            <a:ext cx="12192000" cy="703943"/>
          </a:xfrm>
          <a:prstGeom prst="rect">
            <a:avLst/>
          </a:prstGeom>
          <a:solidFill>
            <a:srgbClr val="000000">
              <a:lumMod val="75000"/>
              <a:lumOff val="2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1" name="椭圆 90"/>
          <p:cNvSpPr/>
          <p:nvPr>
            <p:custDataLst>
              <p:tags r:id="rId6"/>
            </p:custDataLst>
          </p:nvPr>
        </p:nvSpPr>
        <p:spPr>
          <a:xfrm>
            <a:off x="1927878" y="5776686"/>
            <a:ext cx="566057" cy="566057"/>
          </a:xfrm>
          <a:prstGeom prst="ellipse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2" name="椭圆 91"/>
          <p:cNvSpPr/>
          <p:nvPr>
            <p:custDataLst>
              <p:tags r:id="rId7"/>
            </p:custDataLst>
          </p:nvPr>
        </p:nvSpPr>
        <p:spPr>
          <a:xfrm>
            <a:off x="2033435" y="5879933"/>
            <a:ext cx="356787" cy="356787"/>
          </a:xfrm>
          <a:prstGeom prst="ellipse">
            <a:avLst/>
          </a:prstGeom>
          <a:solidFill>
            <a:srgbClr val="000000">
              <a:lumMod val="50000"/>
              <a:lumOff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3" name="任意多边形: 形状 22"/>
          <p:cNvSpPr>
            <a:spLocks noChangeAspect="1"/>
          </p:cNvSpPr>
          <p:nvPr>
            <p:custDataLst>
              <p:tags r:id="rId8"/>
            </p:custDataLst>
          </p:nvPr>
        </p:nvSpPr>
        <p:spPr>
          <a:xfrm>
            <a:off x="9173210" y="4875530"/>
            <a:ext cx="311150" cy="479425"/>
          </a:xfrm>
          <a:custGeom>
            <a:avLst/>
            <a:gdLst>
              <a:gd name="connsiteX0" fmla="*/ 0 w 950118"/>
              <a:gd name="connsiteY0" fmla="*/ 0 h 1464467"/>
              <a:gd name="connsiteX1" fmla="*/ 950118 w 950118"/>
              <a:gd name="connsiteY1" fmla="*/ 0 h 1464467"/>
              <a:gd name="connsiteX2" fmla="*/ 950118 w 950118"/>
              <a:gd name="connsiteY2" fmla="*/ 950118 h 1464467"/>
              <a:gd name="connsiteX3" fmla="*/ 945895 w 950118"/>
              <a:gd name="connsiteY3" fmla="*/ 1007193 h 1464467"/>
              <a:gd name="connsiteX4" fmla="*/ 534143 w 950118"/>
              <a:gd name="connsiteY4" fmla="*/ 1464467 h 1464467"/>
              <a:gd name="connsiteX5" fmla="*/ 525809 w 950118"/>
              <a:gd name="connsiteY5" fmla="*/ 1463322 h 1464467"/>
              <a:gd name="connsiteX6" fmla="*/ 525809 w 950118"/>
              <a:gd name="connsiteY6" fmla="*/ 950118 h 1464467"/>
              <a:gd name="connsiteX7" fmla="*/ 0 w 950118"/>
              <a:gd name="connsiteY7" fmla="*/ 950118 h 1464467"/>
              <a:gd name="connsiteX0-1" fmla="*/ 0 w 950118"/>
              <a:gd name="connsiteY0-2" fmla="*/ 0 h 1464467"/>
              <a:gd name="connsiteX1-3" fmla="*/ 950118 w 950118"/>
              <a:gd name="connsiteY1-4" fmla="*/ 0 h 1464467"/>
              <a:gd name="connsiteX2-5" fmla="*/ 950118 w 950118"/>
              <a:gd name="connsiteY2-6" fmla="*/ 950118 h 1464467"/>
              <a:gd name="connsiteX3-7" fmla="*/ 534143 w 950118"/>
              <a:gd name="connsiteY3-8" fmla="*/ 1464467 h 1464467"/>
              <a:gd name="connsiteX4-9" fmla="*/ 525809 w 950118"/>
              <a:gd name="connsiteY4-10" fmla="*/ 1463322 h 1464467"/>
              <a:gd name="connsiteX5-11" fmla="*/ 525809 w 950118"/>
              <a:gd name="connsiteY5-12" fmla="*/ 950118 h 1464467"/>
              <a:gd name="connsiteX6-13" fmla="*/ 0 w 950118"/>
              <a:gd name="connsiteY6-14" fmla="*/ 950118 h 1464467"/>
              <a:gd name="connsiteX7-15" fmla="*/ 0 w 950118"/>
              <a:gd name="connsiteY7-16" fmla="*/ 0 h 1464467"/>
              <a:gd name="connsiteX0-17" fmla="*/ 0 w 950118"/>
              <a:gd name="connsiteY0-18" fmla="*/ 0 h 1464467"/>
              <a:gd name="connsiteX1-19" fmla="*/ 950118 w 950118"/>
              <a:gd name="connsiteY1-20" fmla="*/ 0 h 1464467"/>
              <a:gd name="connsiteX2-21" fmla="*/ 950118 w 950118"/>
              <a:gd name="connsiteY2-22" fmla="*/ 950118 h 1464467"/>
              <a:gd name="connsiteX3-23" fmla="*/ 534143 w 950118"/>
              <a:gd name="connsiteY3-24" fmla="*/ 1464467 h 1464467"/>
              <a:gd name="connsiteX4-25" fmla="*/ 525809 w 950118"/>
              <a:gd name="connsiteY4-26" fmla="*/ 1463322 h 1464467"/>
              <a:gd name="connsiteX5-27" fmla="*/ 525809 w 950118"/>
              <a:gd name="connsiteY5-28" fmla="*/ 950118 h 1464467"/>
              <a:gd name="connsiteX6-29" fmla="*/ 0 w 950118"/>
              <a:gd name="connsiteY6-30" fmla="*/ 950118 h 1464467"/>
              <a:gd name="connsiteX7-31" fmla="*/ 0 w 950118"/>
              <a:gd name="connsiteY7-32" fmla="*/ 0 h 1464467"/>
              <a:gd name="connsiteX0-33" fmla="*/ 0 w 950118"/>
              <a:gd name="connsiteY0-34" fmla="*/ 0 h 1463322"/>
              <a:gd name="connsiteX1-35" fmla="*/ 950118 w 950118"/>
              <a:gd name="connsiteY1-36" fmla="*/ 0 h 1463322"/>
              <a:gd name="connsiteX2-37" fmla="*/ 950118 w 950118"/>
              <a:gd name="connsiteY2-38" fmla="*/ 950118 h 1463322"/>
              <a:gd name="connsiteX3-39" fmla="*/ 525809 w 950118"/>
              <a:gd name="connsiteY3-40" fmla="*/ 1463322 h 1463322"/>
              <a:gd name="connsiteX4-41" fmla="*/ 525809 w 950118"/>
              <a:gd name="connsiteY4-42" fmla="*/ 950118 h 1463322"/>
              <a:gd name="connsiteX5-43" fmla="*/ 0 w 950118"/>
              <a:gd name="connsiteY5-44" fmla="*/ 950118 h 1463322"/>
              <a:gd name="connsiteX6-45" fmla="*/ 0 w 950118"/>
              <a:gd name="connsiteY6-46" fmla="*/ 0 h 1463322"/>
              <a:gd name="connsiteX0-47" fmla="*/ 0 w 950118"/>
              <a:gd name="connsiteY0-48" fmla="*/ 0 h 1463322"/>
              <a:gd name="connsiteX1-49" fmla="*/ 950118 w 950118"/>
              <a:gd name="connsiteY1-50" fmla="*/ 0 h 1463322"/>
              <a:gd name="connsiteX2-51" fmla="*/ 950118 w 950118"/>
              <a:gd name="connsiteY2-52" fmla="*/ 950118 h 1463322"/>
              <a:gd name="connsiteX3-53" fmla="*/ 525809 w 950118"/>
              <a:gd name="connsiteY3-54" fmla="*/ 1463322 h 1463322"/>
              <a:gd name="connsiteX4-55" fmla="*/ 525809 w 950118"/>
              <a:gd name="connsiteY4-56" fmla="*/ 950118 h 1463322"/>
              <a:gd name="connsiteX5-57" fmla="*/ 0 w 950118"/>
              <a:gd name="connsiteY5-58" fmla="*/ 950118 h 1463322"/>
              <a:gd name="connsiteX6-59" fmla="*/ 0 w 950118"/>
              <a:gd name="connsiteY6-60" fmla="*/ 0 h 1463322"/>
              <a:gd name="connsiteX0-61" fmla="*/ 0 w 950118"/>
              <a:gd name="connsiteY0-62" fmla="*/ 0 h 1463322"/>
              <a:gd name="connsiteX1-63" fmla="*/ 950118 w 950118"/>
              <a:gd name="connsiteY1-64" fmla="*/ 0 h 1463322"/>
              <a:gd name="connsiteX2-65" fmla="*/ 950118 w 950118"/>
              <a:gd name="connsiteY2-66" fmla="*/ 923925 h 1463322"/>
              <a:gd name="connsiteX3-67" fmla="*/ 525809 w 950118"/>
              <a:gd name="connsiteY3-68" fmla="*/ 1463322 h 1463322"/>
              <a:gd name="connsiteX4-69" fmla="*/ 525809 w 950118"/>
              <a:gd name="connsiteY4-70" fmla="*/ 950118 h 1463322"/>
              <a:gd name="connsiteX5-71" fmla="*/ 0 w 950118"/>
              <a:gd name="connsiteY5-72" fmla="*/ 950118 h 1463322"/>
              <a:gd name="connsiteX6-73" fmla="*/ 0 w 950118"/>
              <a:gd name="connsiteY6-74" fmla="*/ 0 h 1463322"/>
              <a:gd name="connsiteX0-75" fmla="*/ 0 w 950118"/>
              <a:gd name="connsiteY0-76" fmla="*/ 0 h 1463322"/>
              <a:gd name="connsiteX1-77" fmla="*/ 950118 w 950118"/>
              <a:gd name="connsiteY1-78" fmla="*/ 0 h 1463322"/>
              <a:gd name="connsiteX2-79" fmla="*/ 950118 w 950118"/>
              <a:gd name="connsiteY2-80" fmla="*/ 923925 h 1463322"/>
              <a:gd name="connsiteX3-81" fmla="*/ 525809 w 950118"/>
              <a:gd name="connsiteY3-82" fmla="*/ 1463322 h 1463322"/>
              <a:gd name="connsiteX4-83" fmla="*/ 525809 w 950118"/>
              <a:gd name="connsiteY4-84" fmla="*/ 950118 h 1463322"/>
              <a:gd name="connsiteX5-85" fmla="*/ 0 w 950118"/>
              <a:gd name="connsiteY5-86" fmla="*/ 950118 h 1463322"/>
              <a:gd name="connsiteX6-87" fmla="*/ 0 w 950118"/>
              <a:gd name="connsiteY6-88" fmla="*/ 0 h 1463322"/>
              <a:gd name="connsiteX0-89" fmla="*/ 0 w 950118"/>
              <a:gd name="connsiteY0-90" fmla="*/ 0 h 1463322"/>
              <a:gd name="connsiteX1-91" fmla="*/ 950118 w 950118"/>
              <a:gd name="connsiteY1-92" fmla="*/ 0 h 1463322"/>
              <a:gd name="connsiteX2-93" fmla="*/ 950118 w 950118"/>
              <a:gd name="connsiteY2-94" fmla="*/ 923925 h 1463322"/>
              <a:gd name="connsiteX3-95" fmla="*/ 525809 w 950118"/>
              <a:gd name="connsiteY3-96" fmla="*/ 1463322 h 1463322"/>
              <a:gd name="connsiteX4-97" fmla="*/ 525809 w 950118"/>
              <a:gd name="connsiteY4-98" fmla="*/ 950118 h 1463322"/>
              <a:gd name="connsiteX5-99" fmla="*/ 0 w 950118"/>
              <a:gd name="connsiteY5-100" fmla="*/ 950118 h 1463322"/>
              <a:gd name="connsiteX6-101" fmla="*/ 0 w 950118"/>
              <a:gd name="connsiteY6-102" fmla="*/ 0 h 1463322"/>
              <a:gd name="connsiteX0-103" fmla="*/ 0 w 950118"/>
              <a:gd name="connsiteY0-104" fmla="*/ 0 h 1463322"/>
              <a:gd name="connsiteX1-105" fmla="*/ 950118 w 950118"/>
              <a:gd name="connsiteY1-106" fmla="*/ 0 h 1463322"/>
              <a:gd name="connsiteX2-107" fmla="*/ 950118 w 950118"/>
              <a:gd name="connsiteY2-108" fmla="*/ 923925 h 1463322"/>
              <a:gd name="connsiteX3-109" fmla="*/ 525809 w 950118"/>
              <a:gd name="connsiteY3-110" fmla="*/ 1463322 h 1463322"/>
              <a:gd name="connsiteX4-111" fmla="*/ 525809 w 950118"/>
              <a:gd name="connsiteY4-112" fmla="*/ 950118 h 1463322"/>
              <a:gd name="connsiteX5-113" fmla="*/ 0 w 950118"/>
              <a:gd name="connsiteY5-114" fmla="*/ 950118 h 1463322"/>
              <a:gd name="connsiteX6-115" fmla="*/ 0 w 950118"/>
              <a:gd name="connsiteY6-116" fmla="*/ 0 h 146332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950118" h="1463322">
                <a:moveTo>
                  <a:pt x="0" y="0"/>
                </a:moveTo>
                <a:lnTo>
                  <a:pt x="950118" y="0"/>
                </a:lnTo>
                <a:lnTo>
                  <a:pt x="950118" y="923925"/>
                </a:lnTo>
                <a:cubicBezTo>
                  <a:pt x="946074" y="1377362"/>
                  <a:pt x="596527" y="1463322"/>
                  <a:pt x="525809" y="1463322"/>
                </a:cubicBezTo>
                <a:lnTo>
                  <a:pt x="525809" y="950118"/>
                </a:lnTo>
                <a:lnTo>
                  <a:pt x="0" y="950118"/>
                </a:lnTo>
                <a:lnTo>
                  <a:pt x="0" y="0"/>
                </a:lnTo>
                <a:close/>
              </a:path>
            </a:pathLst>
          </a:custGeom>
          <a:solidFill>
            <a:srgbClr val="7030A0"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4" name="任意多边形: 形状 23"/>
          <p:cNvSpPr>
            <a:spLocks noChangeAspect="1"/>
          </p:cNvSpPr>
          <p:nvPr>
            <p:custDataLst>
              <p:tags r:id="rId9"/>
            </p:custDataLst>
          </p:nvPr>
        </p:nvSpPr>
        <p:spPr>
          <a:xfrm>
            <a:off x="9582150" y="4875530"/>
            <a:ext cx="311150" cy="479425"/>
          </a:xfrm>
          <a:custGeom>
            <a:avLst/>
            <a:gdLst>
              <a:gd name="connsiteX0" fmla="*/ 0 w 950118"/>
              <a:gd name="connsiteY0" fmla="*/ 0 h 1464467"/>
              <a:gd name="connsiteX1" fmla="*/ 950118 w 950118"/>
              <a:gd name="connsiteY1" fmla="*/ 0 h 1464467"/>
              <a:gd name="connsiteX2" fmla="*/ 950118 w 950118"/>
              <a:gd name="connsiteY2" fmla="*/ 950118 h 1464467"/>
              <a:gd name="connsiteX3" fmla="*/ 945895 w 950118"/>
              <a:gd name="connsiteY3" fmla="*/ 1007193 h 1464467"/>
              <a:gd name="connsiteX4" fmla="*/ 534143 w 950118"/>
              <a:gd name="connsiteY4" fmla="*/ 1464467 h 1464467"/>
              <a:gd name="connsiteX5" fmla="*/ 525809 w 950118"/>
              <a:gd name="connsiteY5" fmla="*/ 1463322 h 1464467"/>
              <a:gd name="connsiteX6" fmla="*/ 525809 w 950118"/>
              <a:gd name="connsiteY6" fmla="*/ 950118 h 1464467"/>
              <a:gd name="connsiteX7" fmla="*/ 0 w 950118"/>
              <a:gd name="connsiteY7" fmla="*/ 950118 h 1464467"/>
              <a:gd name="connsiteX0-1" fmla="*/ 0 w 950118"/>
              <a:gd name="connsiteY0-2" fmla="*/ 0 h 1464467"/>
              <a:gd name="connsiteX1-3" fmla="*/ 950118 w 950118"/>
              <a:gd name="connsiteY1-4" fmla="*/ 0 h 1464467"/>
              <a:gd name="connsiteX2-5" fmla="*/ 950118 w 950118"/>
              <a:gd name="connsiteY2-6" fmla="*/ 950118 h 1464467"/>
              <a:gd name="connsiteX3-7" fmla="*/ 534143 w 950118"/>
              <a:gd name="connsiteY3-8" fmla="*/ 1464467 h 1464467"/>
              <a:gd name="connsiteX4-9" fmla="*/ 525809 w 950118"/>
              <a:gd name="connsiteY4-10" fmla="*/ 1463322 h 1464467"/>
              <a:gd name="connsiteX5-11" fmla="*/ 525809 w 950118"/>
              <a:gd name="connsiteY5-12" fmla="*/ 950118 h 1464467"/>
              <a:gd name="connsiteX6-13" fmla="*/ 0 w 950118"/>
              <a:gd name="connsiteY6-14" fmla="*/ 950118 h 1464467"/>
              <a:gd name="connsiteX7-15" fmla="*/ 0 w 950118"/>
              <a:gd name="connsiteY7-16" fmla="*/ 0 h 1464467"/>
              <a:gd name="connsiteX0-17" fmla="*/ 0 w 950118"/>
              <a:gd name="connsiteY0-18" fmla="*/ 0 h 1464467"/>
              <a:gd name="connsiteX1-19" fmla="*/ 950118 w 950118"/>
              <a:gd name="connsiteY1-20" fmla="*/ 0 h 1464467"/>
              <a:gd name="connsiteX2-21" fmla="*/ 950118 w 950118"/>
              <a:gd name="connsiteY2-22" fmla="*/ 950118 h 1464467"/>
              <a:gd name="connsiteX3-23" fmla="*/ 534143 w 950118"/>
              <a:gd name="connsiteY3-24" fmla="*/ 1464467 h 1464467"/>
              <a:gd name="connsiteX4-25" fmla="*/ 525809 w 950118"/>
              <a:gd name="connsiteY4-26" fmla="*/ 1463322 h 1464467"/>
              <a:gd name="connsiteX5-27" fmla="*/ 525809 w 950118"/>
              <a:gd name="connsiteY5-28" fmla="*/ 950118 h 1464467"/>
              <a:gd name="connsiteX6-29" fmla="*/ 0 w 950118"/>
              <a:gd name="connsiteY6-30" fmla="*/ 950118 h 1464467"/>
              <a:gd name="connsiteX7-31" fmla="*/ 0 w 950118"/>
              <a:gd name="connsiteY7-32" fmla="*/ 0 h 1464467"/>
              <a:gd name="connsiteX0-33" fmla="*/ 0 w 950118"/>
              <a:gd name="connsiteY0-34" fmla="*/ 0 h 1463322"/>
              <a:gd name="connsiteX1-35" fmla="*/ 950118 w 950118"/>
              <a:gd name="connsiteY1-36" fmla="*/ 0 h 1463322"/>
              <a:gd name="connsiteX2-37" fmla="*/ 950118 w 950118"/>
              <a:gd name="connsiteY2-38" fmla="*/ 950118 h 1463322"/>
              <a:gd name="connsiteX3-39" fmla="*/ 525809 w 950118"/>
              <a:gd name="connsiteY3-40" fmla="*/ 1463322 h 1463322"/>
              <a:gd name="connsiteX4-41" fmla="*/ 525809 w 950118"/>
              <a:gd name="connsiteY4-42" fmla="*/ 950118 h 1463322"/>
              <a:gd name="connsiteX5-43" fmla="*/ 0 w 950118"/>
              <a:gd name="connsiteY5-44" fmla="*/ 950118 h 1463322"/>
              <a:gd name="connsiteX6-45" fmla="*/ 0 w 950118"/>
              <a:gd name="connsiteY6-46" fmla="*/ 0 h 1463322"/>
              <a:gd name="connsiteX0-47" fmla="*/ 0 w 950118"/>
              <a:gd name="connsiteY0-48" fmla="*/ 0 h 1463322"/>
              <a:gd name="connsiteX1-49" fmla="*/ 950118 w 950118"/>
              <a:gd name="connsiteY1-50" fmla="*/ 0 h 1463322"/>
              <a:gd name="connsiteX2-51" fmla="*/ 950118 w 950118"/>
              <a:gd name="connsiteY2-52" fmla="*/ 950118 h 1463322"/>
              <a:gd name="connsiteX3-53" fmla="*/ 525809 w 950118"/>
              <a:gd name="connsiteY3-54" fmla="*/ 1463322 h 1463322"/>
              <a:gd name="connsiteX4-55" fmla="*/ 525809 w 950118"/>
              <a:gd name="connsiteY4-56" fmla="*/ 950118 h 1463322"/>
              <a:gd name="connsiteX5-57" fmla="*/ 0 w 950118"/>
              <a:gd name="connsiteY5-58" fmla="*/ 950118 h 1463322"/>
              <a:gd name="connsiteX6-59" fmla="*/ 0 w 950118"/>
              <a:gd name="connsiteY6-60" fmla="*/ 0 h 1463322"/>
              <a:gd name="connsiteX0-61" fmla="*/ 0 w 950118"/>
              <a:gd name="connsiteY0-62" fmla="*/ 0 h 1463322"/>
              <a:gd name="connsiteX1-63" fmla="*/ 950118 w 950118"/>
              <a:gd name="connsiteY1-64" fmla="*/ 0 h 1463322"/>
              <a:gd name="connsiteX2-65" fmla="*/ 950118 w 950118"/>
              <a:gd name="connsiteY2-66" fmla="*/ 923925 h 1463322"/>
              <a:gd name="connsiteX3-67" fmla="*/ 525809 w 950118"/>
              <a:gd name="connsiteY3-68" fmla="*/ 1463322 h 1463322"/>
              <a:gd name="connsiteX4-69" fmla="*/ 525809 w 950118"/>
              <a:gd name="connsiteY4-70" fmla="*/ 950118 h 1463322"/>
              <a:gd name="connsiteX5-71" fmla="*/ 0 w 950118"/>
              <a:gd name="connsiteY5-72" fmla="*/ 950118 h 1463322"/>
              <a:gd name="connsiteX6-73" fmla="*/ 0 w 950118"/>
              <a:gd name="connsiteY6-74" fmla="*/ 0 h 1463322"/>
              <a:gd name="connsiteX0-75" fmla="*/ 0 w 950118"/>
              <a:gd name="connsiteY0-76" fmla="*/ 0 h 1463322"/>
              <a:gd name="connsiteX1-77" fmla="*/ 950118 w 950118"/>
              <a:gd name="connsiteY1-78" fmla="*/ 0 h 1463322"/>
              <a:gd name="connsiteX2-79" fmla="*/ 950118 w 950118"/>
              <a:gd name="connsiteY2-80" fmla="*/ 923925 h 1463322"/>
              <a:gd name="connsiteX3-81" fmla="*/ 525809 w 950118"/>
              <a:gd name="connsiteY3-82" fmla="*/ 1463322 h 1463322"/>
              <a:gd name="connsiteX4-83" fmla="*/ 525809 w 950118"/>
              <a:gd name="connsiteY4-84" fmla="*/ 950118 h 1463322"/>
              <a:gd name="connsiteX5-85" fmla="*/ 0 w 950118"/>
              <a:gd name="connsiteY5-86" fmla="*/ 950118 h 1463322"/>
              <a:gd name="connsiteX6-87" fmla="*/ 0 w 950118"/>
              <a:gd name="connsiteY6-88" fmla="*/ 0 h 1463322"/>
              <a:gd name="connsiteX0-89" fmla="*/ 0 w 950118"/>
              <a:gd name="connsiteY0-90" fmla="*/ 0 h 1463322"/>
              <a:gd name="connsiteX1-91" fmla="*/ 950118 w 950118"/>
              <a:gd name="connsiteY1-92" fmla="*/ 0 h 1463322"/>
              <a:gd name="connsiteX2-93" fmla="*/ 950118 w 950118"/>
              <a:gd name="connsiteY2-94" fmla="*/ 923925 h 1463322"/>
              <a:gd name="connsiteX3-95" fmla="*/ 525809 w 950118"/>
              <a:gd name="connsiteY3-96" fmla="*/ 1463322 h 1463322"/>
              <a:gd name="connsiteX4-97" fmla="*/ 525809 w 950118"/>
              <a:gd name="connsiteY4-98" fmla="*/ 950118 h 1463322"/>
              <a:gd name="connsiteX5-99" fmla="*/ 0 w 950118"/>
              <a:gd name="connsiteY5-100" fmla="*/ 950118 h 1463322"/>
              <a:gd name="connsiteX6-101" fmla="*/ 0 w 950118"/>
              <a:gd name="connsiteY6-102" fmla="*/ 0 h 1463322"/>
              <a:gd name="connsiteX0-103" fmla="*/ 0 w 950118"/>
              <a:gd name="connsiteY0-104" fmla="*/ 0 h 1463322"/>
              <a:gd name="connsiteX1-105" fmla="*/ 950118 w 950118"/>
              <a:gd name="connsiteY1-106" fmla="*/ 0 h 1463322"/>
              <a:gd name="connsiteX2-107" fmla="*/ 950118 w 950118"/>
              <a:gd name="connsiteY2-108" fmla="*/ 923925 h 1463322"/>
              <a:gd name="connsiteX3-109" fmla="*/ 525809 w 950118"/>
              <a:gd name="connsiteY3-110" fmla="*/ 1463322 h 1463322"/>
              <a:gd name="connsiteX4-111" fmla="*/ 525809 w 950118"/>
              <a:gd name="connsiteY4-112" fmla="*/ 950118 h 1463322"/>
              <a:gd name="connsiteX5-113" fmla="*/ 0 w 950118"/>
              <a:gd name="connsiteY5-114" fmla="*/ 950118 h 1463322"/>
              <a:gd name="connsiteX6-115" fmla="*/ 0 w 950118"/>
              <a:gd name="connsiteY6-116" fmla="*/ 0 h 146332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950118" h="1463322">
                <a:moveTo>
                  <a:pt x="0" y="0"/>
                </a:moveTo>
                <a:lnTo>
                  <a:pt x="950118" y="0"/>
                </a:lnTo>
                <a:lnTo>
                  <a:pt x="950118" y="923925"/>
                </a:lnTo>
                <a:cubicBezTo>
                  <a:pt x="946074" y="1377362"/>
                  <a:pt x="596527" y="1463322"/>
                  <a:pt x="525809" y="1463322"/>
                </a:cubicBezTo>
                <a:lnTo>
                  <a:pt x="525809" y="950118"/>
                </a:lnTo>
                <a:lnTo>
                  <a:pt x="0" y="950118"/>
                </a:lnTo>
                <a:lnTo>
                  <a:pt x="0" y="0"/>
                </a:lnTo>
                <a:close/>
              </a:path>
            </a:pathLst>
          </a:custGeom>
          <a:solidFill>
            <a:srgbClr val="7030A0"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5" name="文本框 94"/>
          <p:cNvSpPr txBox="1"/>
          <p:nvPr>
            <p:custDataLst>
              <p:tags r:id="rId10"/>
            </p:custDataLst>
          </p:nvPr>
        </p:nvSpPr>
        <p:spPr>
          <a:xfrm>
            <a:off x="2493645" y="2090420"/>
            <a:ext cx="6098540" cy="3234055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61950" lvl="0" indent="-3619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Wingdings" panose="05000000000000000000" charset="0"/>
              <a:buChar char="Ø"/>
            </a:pPr>
            <a:r>
              <a:rPr lang="zh-CN" altLang="en-US" sz="1800" b="1" spc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简介</a:t>
            </a:r>
            <a:endParaRPr lang="zh-CN" altLang="en-US" sz="1800" b="1" spc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361950" lvl="0" indent="-3619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Wingdings" panose="05000000000000000000" charset="0"/>
              <a:buChar char="Ø"/>
            </a:pPr>
            <a:r>
              <a:rPr lang="zh-CN" altLang="en-US" sz="1800" b="1" spc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突破创新</a:t>
            </a:r>
            <a:r>
              <a:rPr lang="zh-CN" altLang="en-US" sz="1800" b="1" spc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与因循守旧</a:t>
            </a:r>
            <a:endParaRPr lang="zh-CN" altLang="en-US" sz="1800" b="1" spc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361950" lvl="0" indent="-3619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Wingdings" panose="05000000000000000000" charset="0"/>
              <a:buChar char="Ø"/>
            </a:pPr>
            <a:r>
              <a:rPr lang="zh-CN" altLang="en-US" sz="1800" b="1" spc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支持内核与编译环境</a:t>
            </a:r>
            <a:endParaRPr lang="zh-CN" altLang="en-US" sz="1800" b="1" spc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361950" lvl="0" indent="-3619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Wingdings" panose="05000000000000000000" charset="0"/>
              <a:buChar char="Ø"/>
            </a:pPr>
            <a:r>
              <a:rPr lang="zh-CN" altLang="en-US" sz="1800" b="1" spc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系统文件说明</a:t>
            </a:r>
            <a:endParaRPr lang="zh-CN" altLang="en-US" sz="1800" b="1" spc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361950" lvl="0" indent="-3619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Wingdings" panose="05000000000000000000" charset="0"/>
              <a:buChar char="Ø"/>
            </a:pPr>
            <a:r>
              <a:rPr lang="zh-CN" altLang="en-US" sz="1800" b="1" spc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内核对象</a:t>
            </a:r>
            <a:r>
              <a:rPr lang="zh-CN" altLang="en-US" sz="1800" b="1" spc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大小</a:t>
            </a:r>
            <a:endParaRPr lang="zh-CN" altLang="en-US" sz="1800" b="1" spc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361950" lvl="0" indent="-3619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Wingdings" panose="05000000000000000000" charset="0"/>
              <a:buChar char="Ø"/>
            </a:pPr>
            <a:r>
              <a:rPr lang="en-US" altLang="zh-CN" sz="1800" b="1" spc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API </a:t>
            </a:r>
            <a:r>
              <a:rPr lang="zh-CN" altLang="en-US" sz="1800" b="1" spc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简介</a:t>
            </a:r>
            <a:endParaRPr lang="zh-CN" altLang="en-US" sz="1800" b="1" spc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361950" lvl="0" indent="-3619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Wingdings" panose="05000000000000000000" charset="0"/>
              <a:buChar char="Ø"/>
            </a:pPr>
            <a:r>
              <a:rPr lang="en-US" altLang="zh-CN" sz="1800" b="1" spc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Free</a:t>
            </a:r>
            <a:r>
              <a:rPr lang="zh-CN" altLang="en-US" sz="1800" b="1" spc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RTOS vs CosyOS</a:t>
            </a:r>
            <a:endParaRPr lang="zh-CN" altLang="en-US" sz="1800" b="1" spc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96" name="文本框 95"/>
          <p:cNvSpPr txBox="1"/>
          <p:nvPr>
            <p:custDataLst>
              <p:tags r:id="rId11"/>
            </p:custDataLst>
          </p:nvPr>
        </p:nvSpPr>
        <p:spPr>
          <a:xfrm>
            <a:off x="2493645" y="1149350"/>
            <a:ext cx="7193280" cy="624840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rmAutofit/>
          </a:bodyPr>
          <a:lstStyle/>
          <a:p>
            <a:pPr marL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200" b="1" spc="30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第三章  CosyOS简介</a:t>
            </a:r>
            <a:endParaRPr lang="zh-CN" altLang="en-US" sz="3200" b="1" spc="30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5" name="任意多边形: 形状 134"/>
          <p:cNvSpPr/>
          <p:nvPr>
            <p:custDataLst>
              <p:tags r:id="rId1"/>
            </p:custDataLst>
          </p:nvPr>
        </p:nvSpPr>
        <p:spPr>
          <a:xfrm>
            <a:off x="1" y="1"/>
            <a:ext cx="932685" cy="805039"/>
          </a:xfrm>
          <a:custGeom>
            <a:avLst/>
            <a:gdLst>
              <a:gd name="connsiteX0" fmla="*/ 0 w 932685"/>
              <a:gd name="connsiteY0" fmla="*/ 0 h 805039"/>
              <a:gd name="connsiteX1" fmla="*/ 929870 w 932685"/>
              <a:gd name="connsiteY1" fmla="*/ 0 h 805039"/>
              <a:gd name="connsiteX2" fmla="*/ 932685 w 932685"/>
              <a:gd name="connsiteY2" fmla="*/ 55739 h 805039"/>
              <a:gd name="connsiteX3" fmla="*/ 183385 w 932685"/>
              <a:gd name="connsiteY3" fmla="*/ 805039 h 805039"/>
              <a:gd name="connsiteX4" fmla="*/ 32375 w 932685"/>
              <a:gd name="connsiteY4" fmla="*/ 789816 h 805039"/>
              <a:gd name="connsiteX5" fmla="*/ 0 w 932685"/>
              <a:gd name="connsiteY5" fmla="*/ 779766 h 805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2685" h="805039">
                <a:moveTo>
                  <a:pt x="0" y="0"/>
                </a:moveTo>
                <a:lnTo>
                  <a:pt x="929870" y="0"/>
                </a:lnTo>
                <a:lnTo>
                  <a:pt x="932685" y="55739"/>
                </a:lnTo>
                <a:cubicBezTo>
                  <a:pt x="932685" y="469566"/>
                  <a:pt x="597212" y="805039"/>
                  <a:pt x="183385" y="805039"/>
                </a:cubicBezTo>
                <a:cubicBezTo>
                  <a:pt x="131657" y="805039"/>
                  <a:pt x="81153" y="799797"/>
                  <a:pt x="32375" y="789816"/>
                </a:cubicBezTo>
                <a:lnTo>
                  <a:pt x="0" y="779766"/>
                </a:lnTo>
                <a:close/>
              </a:path>
            </a:pathLst>
          </a:custGeom>
          <a:solidFill>
            <a:srgbClr val="F0F9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kumimoji="1" lang="zh-CN" altLang="en-US" sz="1600" b="1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" name="任意多边形: 形状 60"/>
          <p:cNvSpPr/>
          <p:nvPr>
            <p:custDataLst>
              <p:tags r:id="rId2"/>
            </p:custDataLst>
          </p:nvPr>
        </p:nvSpPr>
        <p:spPr>
          <a:xfrm>
            <a:off x="10482268" y="5167086"/>
            <a:ext cx="1709732" cy="1690914"/>
          </a:xfrm>
          <a:custGeom>
            <a:avLst/>
            <a:gdLst>
              <a:gd name="connsiteX0" fmla="*/ 1487714 w 1709732"/>
              <a:gd name="connsiteY0" fmla="*/ 0 h 1690914"/>
              <a:gd name="connsiteX1" fmla="*/ 1639824 w 1709732"/>
              <a:gd name="connsiteY1" fmla="*/ 7681 h 1690914"/>
              <a:gd name="connsiteX2" fmla="*/ 1709732 w 1709732"/>
              <a:gd name="connsiteY2" fmla="*/ 18350 h 1690914"/>
              <a:gd name="connsiteX3" fmla="*/ 1709732 w 1709732"/>
              <a:gd name="connsiteY3" fmla="*/ 1690914 h 1690914"/>
              <a:gd name="connsiteX4" fmla="*/ 15478 w 1709732"/>
              <a:gd name="connsiteY4" fmla="*/ 1690914 h 1690914"/>
              <a:gd name="connsiteX5" fmla="*/ 7681 w 1709732"/>
              <a:gd name="connsiteY5" fmla="*/ 1639824 h 1690914"/>
              <a:gd name="connsiteX6" fmla="*/ 0 w 1709732"/>
              <a:gd name="connsiteY6" fmla="*/ 1487714 h 1690914"/>
              <a:gd name="connsiteX7" fmla="*/ 1487714 w 1709732"/>
              <a:gd name="connsiteY7" fmla="*/ 0 h 1690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09732" h="1690914">
                <a:moveTo>
                  <a:pt x="1487714" y="0"/>
                </a:moveTo>
                <a:cubicBezTo>
                  <a:pt x="1539067" y="0"/>
                  <a:pt x="1589812" y="2602"/>
                  <a:pt x="1639824" y="7681"/>
                </a:cubicBezTo>
                <a:lnTo>
                  <a:pt x="1709732" y="18350"/>
                </a:lnTo>
                <a:lnTo>
                  <a:pt x="1709732" y="1690914"/>
                </a:lnTo>
                <a:lnTo>
                  <a:pt x="15478" y="1690914"/>
                </a:lnTo>
                <a:lnTo>
                  <a:pt x="7681" y="1639824"/>
                </a:lnTo>
                <a:cubicBezTo>
                  <a:pt x="2602" y="1589812"/>
                  <a:pt x="0" y="1539067"/>
                  <a:pt x="0" y="1487714"/>
                </a:cubicBezTo>
                <a:cubicBezTo>
                  <a:pt x="0" y="666072"/>
                  <a:pt x="666072" y="0"/>
                  <a:pt x="1487714" y="0"/>
                </a:cubicBezTo>
                <a:close/>
              </a:path>
            </a:pathLst>
          </a:custGeom>
          <a:pattFill prst="dkHorz">
            <a:fgClr>
              <a:srgbClr val="F0F9FF"/>
            </a:fgClr>
            <a:bgClr>
              <a:sysClr val="window" lastClr="FFFFFF"/>
            </a:bgClr>
          </a:patt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kumimoji="1" lang="zh-CN" altLang="en-US" sz="1600" b="1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5" name="任意多边形: 形状 124"/>
          <p:cNvSpPr/>
          <p:nvPr>
            <p:custDataLst>
              <p:tags r:id="rId3"/>
            </p:custDataLst>
          </p:nvPr>
        </p:nvSpPr>
        <p:spPr>
          <a:xfrm rot="10800000">
            <a:off x="257370" y="5581603"/>
            <a:ext cx="1307643" cy="1276397"/>
          </a:xfrm>
          <a:custGeom>
            <a:avLst/>
            <a:gdLst>
              <a:gd name="connsiteX0" fmla="*/ 21563 w 1307643"/>
              <a:gd name="connsiteY0" fmla="*/ 1276397 h 1276397"/>
              <a:gd name="connsiteX1" fmla="*/ 0 w 1307643"/>
              <a:gd name="connsiteY1" fmla="*/ 1276397 h 1276397"/>
              <a:gd name="connsiteX2" fmla="*/ 1060238 w 1307643"/>
              <a:gd name="connsiteY2" fmla="*/ 0 h 1276397"/>
              <a:gd name="connsiteX3" fmla="*/ 1081801 w 1307643"/>
              <a:gd name="connsiteY3" fmla="*/ 0 h 1276397"/>
              <a:gd name="connsiteX4" fmla="*/ 78022 w 1307643"/>
              <a:gd name="connsiteY4" fmla="*/ 1276397 h 1276397"/>
              <a:gd name="connsiteX5" fmla="*/ 56459 w 1307643"/>
              <a:gd name="connsiteY5" fmla="*/ 1276397 h 1276397"/>
              <a:gd name="connsiteX6" fmla="*/ 1116697 w 1307643"/>
              <a:gd name="connsiteY6" fmla="*/ 0 h 1276397"/>
              <a:gd name="connsiteX7" fmla="*/ 1138260 w 1307643"/>
              <a:gd name="connsiteY7" fmla="*/ 0 h 1276397"/>
              <a:gd name="connsiteX8" fmla="*/ 134485 w 1307643"/>
              <a:gd name="connsiteY8" fmla="*/ 1276397 h 1276397"/>
              <a:gd name="connsiteX9" fmla="*/ 112922 w 1307643"/>
              <a:gd name="connsiteY9" fmla="*/ 1276397 h 1276397"/>
              <a:gd name="connsiteX10" fmla="*/ 1173160 w 1307643"/>
              <a:gd name="connsiteY10" fmla="*/ 0 h 1276397"/>
              <a:gd name="connsiteX11" fmla="*/ 1194723 w 1307643"/>
              <a:gd name="connsiteY11" fmla="*/ 0 h 1276397"/>
              <a:gd name="connsiteX12" fmla="*/ 190942 w 1307643"/>
              <a:gd name="connsiteY12" fmla="*/ 1276397 h 1276397"/>
              <a:gd name="connsiteX13" fmla="*/ 169379 w 1307643"/>
              <a:gd name="connsiteY13" fmla="*/ 1276397 h 1276397"/>
              <a:gd name="connsiteX14" fmla="*/ 1229617 w 1307643"/>
              <a:gd name="connsiteY14" fmla="*/ 0 h 1276397"/>
              <a:gd name="connsiteX15" fmla="*/ 1251180 w 1307643"/>
              <a:gd name="connsiteY15" fmla="*/ 0 h 1276397"/>
              <a:gd name="connsiteX16" fmla="*/ 247405 w 1307643"/>
              <a:gd name="connsiteY16" fmla="*/ 1276397 h 1276397"/>
              <a:gd name="connsiteX17" fmla="*/ 225842 w 1307643"/>
              <a:gd name="connsiteY17" fmla="*/ 1276397 h 1276397"/>
              <a:gd name="connsiteX18" fmla="*/ 1286080 w 1307643"/>
              <a:gd name="connsiteY18" fmla="*/ 0 h 1276397"/>
              <a:gd name="connsiteX19" fmla="*/ 1307643 w 1307643"/>
              <a:gd name="connsiteY19" fmla="*/ 0 h 1276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07643" h="1276397">
                <a:moveTo>
                  <a:pt x="21563" y="1276397"/>
                </a:moveTo>
                <a:lnTo>
                  <a:pt x="0" y="1276397"/>
                </a:lnTo>
                <a:lnTo>
                  <a:pt x="1060238" y="0"/>
                </a:lnTo>
                <a:lnTo>
                  <a:pt x="1081801" y="0"/>
                </a:lnTo>
                <a:close/>
                <a:moveTo>
                  <a:pt x="78022" y="1276397"/>
                </a:moveTo>
                <a:lnTo>
                  <a:pt x="56459" y="1276397"/>
                </a:lnTo>
                <a:lnTo>
                  <a:pt x="1116697" y="0"/>
                </a:lnTo>
                <a:lnTo>
                  <a:pt x="1138260" y="0"/>
                </a:lnTo>
                <a:close/>
                <a:moveTo>
                  <a:pt x="134485" y="1276397"/>
                </a:moveTo>
                <a:lnTo>
                  <a:pt x="112922" y="1276397"/>
                </a:lnTo>
                <a:lnTo>
                  <a:pt x="1173160" y="0"/>
                </a:lnTo>
                <a:lnTo>
                  <a:pt x="1194723" y="0"/>
                </a:lnTo>
                <a:close/>
                <a:moveTo>
                  <a:pt x="190942" y="1276397"/>
                </a:moveTo>
                <a:lnTo>
                  <a:pt x="169379" y="1276397"/>
                </a:lnTo>
                <a:lnTo>
                  <a:pt x="1229617" y="0"/>
                </a:lnTo>
                <a:lnTo>
                  <a:pt x="1251180" y="0"/>
                </a:lnTo>
                <a:close/>
                <a:moveTo>
                  <a:pt x="247405" y="1276397"/>
                </a:moveTo>
                <a:lnTo>
                  <a:pt x="225842" y="1276397"/>
                </a:lnTo>
                <a:lnTo>
                  <a:pt x="1286080" y="0"/>
                </a:lnTo>
                <a:lnTo>
                  <a:pt x="1307643" y="0"/>
                </a:lnTo>
                <a:close/>
              </a:path>
            </a:pathLst>
          </a:custGeom>
          <a:solidFill>
            <a:srgbClr val="3984D7"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p>
            <a:pPr algn="ctr"/>
            <a:endParaRPr kumimoji="1" lang="zh-CN" altLang="en-US" sz="1600" b="1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9" name="任意多边形: 形状 128"/>
          <p:cNvSpPr/>
          <p:nvPr>
            <p:custDataLst>
              <p:tags r:id="rId4"/>
            </p:custDataLst>
          </p:nvPr>
        </p:nvSpPr>
        <p:spPr>
          <a:xfrm>
            <a:off x="5836399" y="1"/>
            <a:ext cx="818385" cy="687388"/>
          </a:xfrm>
          <a:custGeom>
            <a:avLst/>
            <a:gdLst>
              <a:gd name="connsiteX0" fmla="*/ 796822 w 818385"/>
              <a:gd name="connsiteY0" fmla="*/ 0 h 687388"/>
              <a:gd name="connsiteX1" fmla="*/ 818385 w 818385"/>
              <a:gd name="connsiteY1" fmla="*/ 0 h 687388"/>
              <a:gd name="connsiteX2" fmla="*/ 247406 w 818385"/>
              <a:gd name="connsiteY2" fmla="*/ 687388 h 687388"/>
              <a:gd name="connsiteX3" fmla="*/ 225843 w 818385"/>
              <a:gd name="connsiteY3" fmla="*/ 687388 h 687388"/>
              <a:gd name="connsiteX4" fmla="*/ 740361 w 818385"/>
              <a:gd name="connsiteY4" fmla="*/ 0 h 687388"/>
              <a:gd name="connsiteX5" fmla="*/ 761924 w 818385"/>
              <a:gd name="connsiteY5" fmla="*/ 0 h 687388"/>
              <a:gd name="connsiteX6" fmla="*/ 190945 w 818385"/>
              <a:gd name="connsiteY6" fmla="*/ 687388 h 687388"/>
              <a:gd name="connsiteX7" fmla="*/ 169382 w 818385"/>
              <a:gd name="connsiteY7" fmla="*/ 687388 h 687388"/>
              <a:gd name="connsiteX8" fmla="*/ 683901 w 818385"/>
              <a:gd name="connsiteY8" fmla="*/ 0 h 687388"/>
              <a:gd name="connsiteX9" fmla="*/ 705464 w 818385"/>
              <a:gd name="connsiteY9" fmla="*/ 0 h 687388"/>
              <a:gd name="connsiteX10" fmla="*/ 134485 w 818385"/>
              <a:gd name="connsiteY10" fmla="*/ 687388 h 687388"/>
              <a:gd name="connsiteX11" fmla="*/ 112922 w 818385"/>
              <a:gd name="connsiteY11" fmla="*/ 687388 h 687388"/>
              <a:gd name="connsiteX12" fmla="*/ 627440 w 818385"/>
              <a:gd name="connsiteY12" fmla="*/ 0 h 687388"/>
              <a:gd name="connsiteX13" fmla="*/ 649003 w 818385"/>
              <a:gd name="connsiteY13" fmla="*/ 0 h 687388"/>
              <a:gd name="connsiteX14" fmla="*/ 78024 w 818385"/>
              <a:gd name="connsiteY14" fmla="*/ 687388 h 687388"/>
              <a:gd name="connsiteX15" fmla="*/ 56461 w 818385"/>
              <a:gd name="connsiteY15" fmla="*/ 687388 h 687388"/>
              <a:gd name="connsiteX16" fmla="*/ 570979 w 818385"/>
              <a:gd name="connsiteY16" fmla="*/ 0 h 687388"/>
              <a:gd name="connsiteX17" fmla="*/ 592542 w 818385"/>
              <a:gd name="connsiteY17" fmla="*/ 0 h 687388"/>
              <a:gd name="connsiteX18" fmla="*/ 21563 w 818385"/>
              <a:gd name="connsiteY18" fmla="*/ 687388 h 687388"/>
              <a:gd name="connsiteX19" fmla="*/ 0 w 818385"/>
              <a:gd name="connsiteY19" fmla="*/ 687388 h 68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18385" h="687388">
                <a:moveTo>
                  <a:pt x="796822" y="0"/>
                </a:moveTo>
                <a:lnTo>
                  <a:pt x="818385" y="0"/>
                </a:lnTo>
                <a:lnTo>
                  <a:pt x="247406" y="687388"/>
                </a:lnTo>
                <a:lnTo>
                  <a:pt x="225843" y="687388"/>
                </a:lnTo>
                <a:close/>
                <a:moveTo>
                  <a:pt x="740361" y="0"/>
                </a:moveTo>
                <a:lnTo>
                  <a:pt x="761924" y="0"/>
                </a:lnTo>
                <a:lnTo>
                  <a:pt x="190945" y="687388"/>
                </a:lnTo>
                <a:lnTo>
                  <a:pt x="169382" y="687388"/>
                </a:lnTo>
                <a:close/>
                <a:moveTo>
                  <a:pt x="683901" y="0"/>
                </a:moveTo>
                <a:lnTo>
                  <a:pt x="705464" y="0"/>
                </a:lnTo>
                <a:lnTo>
                  <a:pt x="134485" y="687388"/>
                </a:lnTo>
                <a:lnTo>
                  <a:pt x="112922" y="687388"/>
                </a:lnTo>
                <a:close/>
                <a:moveTo>
                  <a:pt x="627440" y="0"/>
                </a:moveTo>
                <a:lnTo>
                  <a:pt x="649003" y="0"/>
                </a:lnTo>
                <a:lnTo>
                  <a:pt x="78024" y="687388"/>
                </a:lnTo>
                <a:lnTo>
                  <a:pt x="56461" y="687388"/>
                </a:lnTo>
                <a:close/>
                <a:moveTo>
                  <a:pt x="570979" y="0"/>
                </a:moveTo>
                <a:lnTo>
                  <a:pt x="592542" y="0"/>
                </a:lnTo>
                <a:lnTo>
                  <a:pt x="21563" y="687388"/>
                </a:lnTo>
                <a:lnTo>
                  <a:pt x="0" y="687388"/>
                </a:lnTo>
                <a:close/>
              </a:path>
            </a:pathLst>
          </a:custGeom>
          <a:solidFill>
            <a:srgbClr val="3984D7"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kumimoji="1" lang="zh-CN" altLang="en-US" sz="1600" b="1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1" name="任意多边形: 形状 130"/>
          <p:cNvSpPr/>
          <p:nvPr>
            <p:custDataLst>
              <p:tags r:id="rId5"/>
            </p:custDataLst>
          </p:nvPr>
        </p:nvSpPr>
        <p:spPr>
          <a:xfrm>
            <a:off x="4244785" y="0"/>
            <a:ext cx="1878438" cy="1963561"/>
          </a:xfrm>
          <a:custGeom>
            <a:avLst/>
            <a:gdLst>
              <a:gd name="connsiteX0" fmla="*/ 1856875 w 1878438"/>
              <a:gd name="connsiteY0" fmla="*/ 0 h 1963561"/>
              <a:gd name="connsiteX1" fmla="*/ 1878438 w 1878438"/>
              <a:gd name="connsiteY1" fmla="*/ 0 h 1963561"/>
              <a:gd name="connsiteX2" fmla="*/ 247406 w 1878438"/>
              <a:gd name="connsiteY2" fmla="*/ 1963561 h 1963561"/>
              <a:gd name="connsiteX3" fmla="*/ 225843 w 1878438"/>
              <a:gd name="connsiteY3" fmla="*/ 1963561 h 1963561"/>
              <a:gd name="connsiteX4" fmla="*/ 1800414 w 1878438"/>
              <a:gd name="connsiteY4" fmla="*/ 0 h 1963561"/>
              <a:gd name="connsiteX5" fmla="*/ 1821977 w 1878438"/>
              <a:gd name="connsiteY5" fmla="*/ 0 h 1963561"/>
              <a:gd name="connsiteX6" fmla="*/ 190945 w 1878438"/>
              <a:gd name="connsiteY6" fmla="*/ 1963561 h 1963561"/>
              <a:gd name="connsiteX7" fmla="*/ 169382 w 1878438"/>
              <a:gd name="connsiteY7" fmla="*/ 1963561 h 1963561"/>
              <a:gd name="connsiteX8" fmla="*/ 1743954 w 1878438"/>
              <a:gd name="connsiteY8" fmla="*/ 0 h 1963561"/>
              <a:gd name="connsiteX9" fmla="*/ 1765517 w 1878438"/>
              <a:gd name="connsiteY9" fmla="*/ 0 h 1963561"/>
              <a:gd name="connsiteX10" fmla="*/ 134485 w 1878438"/>
              <a:gd name="connsiteY10" fmla="*/ 1963561 h 1963561"/>
              <a:gd name="connsiteX11" fmla="*/ 112922 w 1878438"/>
              <a:gd name="connsiteY11" fmla="*/ 1963561 h 1963561"/>
              <a:gd name="connsiteX12" fmla="*/ 1687493 w 1878438"/>
              <a:gd name="connsiteY12" fmla="*/ 0 h 1963561"/>
              <a:gd name="connsiteX13" fmla="*/ 1709056 w 1878438"/>
              <a:gd name="connsiteY13" fmla="*/ 0 h 1963561"/>
              <a:gd name="connsiteX14" fmla="*/ 78024 w 1878438"/>
              <a:gd name="connsiteY14" fmla="*/ 1963561 h 1963561"/>
              <a:gd name="connsiteX15" fmla="*/ 56461 w 1878438"/>
              <a:gd name="connsiteY15" fmla="*/ 1963561 h 1963561"/>
              <a:gd name="connsiteX16" fmla="*/ 1631032 w 1878438"/>
              <a:gd name="connsiteY16" fmla="*/ 0 h 1963561"/>
              <a:gd name="connsiteX17" fmla="*/ 1652595 w 1878438"/>
              <a:gd name="connsiteY17" fmla="*/ 0 h 1963561"/>
              <a:gd name="connsiteX18" fmla="*/ 21563 w 1878438"/>
              <a:gd name="connsiteY18" fmla="*/ 1963561 h 1963561"/>
              <a:gd name="connsiteX19" fmla="*/ 0 w 1878438"/>
              <a:gd name="connsiteY19" fmla="*/ 1963561 h 1963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878438" h="1963561">
                <a:moveTo>
                  <a:pt x="1856875" y="0"/>
                </a:moveTo>
                <a:lnTo>
                  <a:pt x="1878438" y="0"/>
                </a:lnTo>
                <a:lnTo>
                  <a:pt x="247406" y="1963561"/>
                </a:lnTo>
                <a:lnTo>
                  <a:pt x="225843" y="1963561"/>
                </a:lnTo>
                <a:close/>
                <a:moveTo>
                  <a:pt x="1800414" y="0"/>
                </a:moveTo>
                <a:lnTo>
                  <a:pt x="1821977" y="0"/>
                </a:lnTo>
                <a:lnTo>
                  <a:pt x="190945" y="1963561"/>
                </a:lnTo>
                <a:lnTo>
                  <a:pt x="169382" y="1963561"/>
                </a:lnTo>
                <a:close/>
                <a:moveTo>
                  <a:pt x="1743954" y="0"/>
                </a:moveTo>
                <a:lnTo>
                  <a:pt x="1765517" y="0"/>
                </a:lnTo>
                <a:lnTo>
                  <a:pt x="134485" y="1963561"/>
                </a:lnTo>
                <a:lnTo>
                  <a:pt x="112922" y="1963561"/>
                </a:lnTo>
                <a:close/>
                <a:moveTo>
                  <a:pt x="1687493" y="0"/>
                </a:moveTo>
                <a:lnTo>
                  <a:pt x="1709056" y="0"/>
                </a:lnTo>
                <a:lnTo>
                  <a:pt x="78024" y="1963561"/>
                </a:lnTo>
                <a:lnTo>
                  <a:pt x="56461" y="1963561"/>
                </a:lnTo>
                <a:close/>
                <a:moveTo>
                  <a:pt x="1631032" y="0"/>
                </a:moveTo>
                <a:lnTo>
                  <a:pt x="1652595" y="0"/>
                </a:lnTo>
                <a:lnTo>
                  <a:pt x="21563" y="1963561"/>
                </a:lnTo>
                <a:lnTo>
                  <a:pt x="0" y="1963561"/>
                </a:lnTo>
                <a:close/>
              </a:path>
            </a:pathLst>
          </a:custGeom>
          <a:solidFill>
            <a:srgbClr val="3984D7"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kumimoji="1" lang="zh-CN" altLang="en-US" sz="1600" b="1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2" name="任意多边形: 形状 121"/>
          <p:cNvSpPr/>
          <p:nvPr>
            <p:custDataLst>
              <p:tags r:id="rId6"/>
            </p:custDataLst>
          </p:nvPr>
        </p:nvSpPr>
        <p:spPr>
          <a:xfrm>
            <a:off x="-9525" y="6180138"/>
            <a:ext cx="545804" cy="657081"/>
          </a:xfrm>
          <a:custGeom>
            <a:avLst/>
            <a:gdLst>
              <a:gd name="connsiteX0" fmla="*/ 524241 w 545804"/>
              <a:gd name="connsiteY0" fmla="*/ 0 h 657081"/>
              <a:gd name="connsiteX1" fmla="*/ 545804 w 545804"/>
              <a:gd name="connsiteY1" fmla="*/ 0 h 657081"/>
              <a:gd name="connsiteX2" fmla="*/ 0 w 545804"/>
              <a:gd name="connsiteY2" fmla="*/ 657081 h 657081"/>
              <a:gd name="connsiteX3" fmla="*/ 0 w 545804"/>
              <a:gd name="connsiteY3" fmla="*/ 631122 h 657081"/>
              <a:gd name="connsiteX4" fmla="*/ 467780 w 545804"/>
              <a:gd name="connsiteY4" fmla="*/ 0 h 657081"/>
              <a:gd name="connsiteX5" fmla="*/ 489343 w 545804"/>
              <a:gd name="connsiteY5" fmla="*/ 0 h 657081"/>
              <a:gd name="connsiteX6" fmla="*/ 0 w 545804"/>
              <a:gd name="connsiteY6" fmla="*/ 589109 h 657081"/>
              <a:gd name="connsiteX7" fmla="*/ 0 w 545804"/>
              <a:gd name="connsiteY7" fmla="*/ 563150 h 657081"/>
              <a:gd name="connsiteX8" fmla="*/ 411320 w 545804"/>
              <a:gd name="connsiteY8" fmla="*/ 0 h 657081"/>
              <a:gd name="connsiteX9" fmla="*/ 432883 w 545804"/>
              <a:gd name="connsiteY9" fmla="*/ 0 h 657081"/>
              <a:gd name="connsiteX10" fmla="*/ 0 w 545804"/>
              <a:gd name="connsiteY10" fmla="*/ 521138 h 657081"/>
              <a:gd name="connsiteX11" fmla="*/ 0 w 545804"/>
              <a:gd name="connsiteY11" fmla="*/ 495179 h 657081"/>
              <a:gd name="connsiteX12" fmla="*/ 354859 w 545804"/>
              <a:gd name="connsiteY12" fmla="*/ 0 h 657081"/>
              <a:gd name="connsiteX13" fmla="*/ 376422 w 545804"/>
              <a:gd name="connsiteY13" fmla="*/ 0 h 657081"/>
              <a:gd name="connsiteX14" fmla="*/ 0 w 545804"/>
              <a:gd name="connsiteY14" fmla="*/ 453166 h 657081"/>
              <a:gd name="connsiteX15" fmla="*/ 0 w 545804"/>
              <a:gd name="connsiteY15" fmla="*/ 427207 h 657081"/>
              <a:gd name="connsiteX16" fmla="*/ 298398 w 545804"/>
              <a:gd name="connsiteY16" fmla="*/ 0 h 657081"/>
              <a:gd name="connsiteX17" fmla="*/ 319961 w 545804"/>
              <a:gd name="connsiteY17" fmla="*/ 0 h 657081"/>
              <a:gd name="connsiteX18" fmla="*/ 0 w 545804"/>
              <a:gd name="connsiteY18" fmla="*/ 385194 h 657081"/>
              <a:gd name="connsiteX19" fmla="*/ 0 w 545804"/>
              <a:gd name="connsiteY19" fmla="*/ 359235 h 657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45804" h="657081">
                <a:moveTo>
                  <a:pt x="524241" y="0"/>
                </a:moveTo>
                <a:lnTo>
                  <a:pt x="545804" y="0"/>
                </a:lnTo>
                <a:lnTo>
                  <a:pt x="0" y="657081"/>
                </a:lnTo>
                <a:lnTo>
                  <a:pt x="0" y="631122"/>
                </a:lnTo>
                <a:close/>
                <a:moveTo>
                  <a:pt x="467780" y="0"/>
                </a:moveTo>
                <a:lnTo>
                  <a:pt x="489343" y="0"/>
                </a:lnTo>
                <a:lnTo>
                  <a:pt x="0" y="589109"/>
                </a:lnTo>
                <a:lnTo>
                  <a:pt x="0" y="563150"/>
                </a:lnTo>
                <a:close/>
                <a:moveTo>
                  <a:pt x="411320" y="0"/>
                </a:moveTo>
                <a:lnTo>
                  <a:pt x="432883" y="0"/>
                </a:lnTo>
                <a:lnTo>
                  <a:pt x="0" y="521138"/>
                </a:lnTo>
                <a:lnTo>
                  <a:pt x="0" y="495179"/>
                </a:lnTo>
                <a:close/>
                <a:moveTo>
                  <a:pt x="354859" y="0"/>
                </a:moveTo>
                <a:lnTo>
                  <a:pt x="376422" y="0"/>
                </a:lnTo>
                <a:lnTo>
                  <a:pt x="0" y="453166"/>
                </a:lnTo>
                <a:lnTo>
                  <a:pt x="0" y="427207"/>
                </a:lnTo>
                <a:close/>
                <a:moveTo>
                  <a:pt x="298398" y="0"/>
                </a:moveTo>
                <a:lnTo>
                  <a:pt x="319961" y="0"/>
                </a:lnTo>
                <a:lnTo>
                  <a:pt x="0" y="385194"/>
                </a:lnTo>
                <a:lnTo>
                  <a:pt x="0" y="359235"/>
                </a:lnTo>
                <a:close/>
              </a:path>
            </a:pathLst>
          </a:custGeom>
          <a:solidFill>
            <a:srgbClr val="3984D7"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kumimoji="1" lang="zh-CN" altLang="en-US" sz="1600" b="1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>
            <p:custDataLst>
              <p:tags r:id="rId7"/>
            </p:custDataLst>
          </p:nvPr>
        </p:nvSpPr>
        <p:spPr>
          <a:xfrm>
            <a:off x="242888" y="214313"/>
            <a:ext cx="11706225" cy="6429375"/>
          </a:xfrm>
          <a:prstGeom prst="rect">
            <a:avLst/>
          </a:prstGeom>
          <a:noFill/>
          <a:ln w="38100" cap="flat" cmpd="sng" algn="ctr">
            <a:solidFill>
              <a:srgbClr val="3984D7">
                <a:alpha val="40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kumimoji="1" lang="zh-CN" altLang="en-US" sz="1600" b="1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8"/>
            </p:custDataLst>
          </p:nvPr>
        </p:nvSpPr>
        <p:spPr>
          <a:xfrm>
            <a:off x="5667232" y="1079500"/>
            <a:ext cx="5518150" cy="4699000"/>
          </a:xfrm>
          <a:prstGeom prst="rect">
            <a:avLst/>
          </a:prstGeom>
          <a:noFill/>
        </p:spPr>
        <p:txBody>
          <a:bodyPr wrap="square" lIns="101600" tIns="0" rIns="82550" bIns="0" rtlCol="0" anchor="ctr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16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Cosy</a:t>
            </a:r>
            <a:r>
              <a:rPr lang="en-US" altLang="zh-CN" sz="1600" b="1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原意</a:t>
            </a:r>
            <a:br>
              <a:rPr lang="en-US" altLang="zh-CN" sz="1600" b="1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r>
              <a:rPr lang="zh-CN" altLang="en-US" sz="1600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温馨、舒适，意为CosyOS面向对象、简单易用，能给开发者创造一个温馨 、舒适的开发环境。</a:t>
            </a:r>
            <a:br>
              <a:rPr lang="zh-CN" altLang="en-US" sz="1600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endParaRPr lang="zh-CN" altLang="en-US" sz="1600" spc="15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16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Cosy</a:t>
            </a:r>
            <a:r>
              <a:rPr lang="en-US" altLang="zh-CN" sz="1600" b="1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引申义</a:t>
            </a:r>
            <a:br>
              <a:rPr lang="en-US" altLang="zh-CN" sz="1600" b="1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r>
              <a:rPr lang="en-US" altLang="zh-CN" sz="16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lang="en-US" altLang="zh-CN" sz="160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all interrupt </a:t>
            </a:r>
            <a:r>
              <a:rPr lang="en-US" altLang="zh-CN" sz="16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lang="en-US" altLang="zh-CN" sz="160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16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</a:t>
            </a:r>
            <a:r>
              <a:rPr lang="en-US" altLang="zh-CN" sz="160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econd </a:t>
            </a:r>
            <a:r>
              <a:rPr lang="en-US" altLang="zh-CN" sz="16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y</a:t>
            </a:r>
            <a:r>
              <a:rPr lang="en-US" altLang="zh-CN" sz="160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anchi，即零中断延迟。</a:t>
            </a:r>
            <a:br>
              <a:rPr lang="en-US" altLang="zh-CN" sz="160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endParaRPr lang="en-US" altLang="zh-CN" sz="160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160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宗旨：零中断延迟</a:t>
            </a:r>
            <a:endParaRPr lang="en-US" altLang="zh-CN" sz="160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160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方针：突破创新</a:t>
            </a:r>
            <a:endParaRPr lang="en-US" altLang="zh-CN" sz="160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160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原则：简单易用</a:t>
            </a:r>
            <a:endParaRPr lang="en-US" altLang="zh-CN" sz="160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60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定位：兼</a:t>
            </a:r>
            <a:r>
              <a:rPr lang="zh-CN" altLang="en-US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顾</a:t>
            </a:r>
            <a:r>
              <a:rPr lang="en-US" altLang="zh-CN" sz="160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51</a:t>
            </a:r>
            <a:r>
              <a:rPr lang="zh-CN" altLang="en-US" sz="160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与</a:t>
            </a:r>
            <a:r>
              <a:rPr lang="en-US" altLang="zh-CN" sz="160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Arm</a:t>
            </a:r>
            <a:r>
              <a:rPr lang="zh-CN" altLang="en-US" sz="160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、注重实时</a:t>
            </a:r>
            <a:r>
              <a:rPr lang="zh-CN" altLang="en-US" sz="160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和中断</a:t>
            </a:r>
            <a:endParaRPr lang="zh-CN" altLang="en-US" sz="160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9"/>
            </p:custDataLst>
          </p:nvPr>
        </p:nvSpPr>
        <p:spPr>
          <a:xfrm>
            <a:off x="1006475" y="1963420"/>
            <a:ext cx="4064000" cy="1263650"/>
          </a:xfrm>
          <a:prstGeom prst="rect">
            <a:avLst/>
          </a:prstGeom>
          <a:noFill/>
        </p:spPr>
        <p:txBody>
          <a:bodyPr wrap="square" lIns="101600" tIns="38100" rIns="63500" bIns="38100" rtlCol="0" anchor="ctr" anchorCtr="0">
            <a:noAutofit/>
          </a:bodyPr>
          <a:lstStyle/>
          <a:p>
            <a:pPr marL="0" indent="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600" b="1" spc="30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  <a:t>简介</a:t>
            </a:r>
            <a:endParaRPr lang="zh-CN" altLang="en-US" sz="3600" b="1" spc="30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06475" y="3332480"/>
            <a:ext cx="4064000" cy="16910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30000"/>
              <a:buNone/>
            </a:pPr>
            <a:r>
              <a:rPr lang="zh-CN" altLang="en-US" sz="160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CosyOS是一款来自中国的开源实时操作系统，从经典的8051内核，到流行的Arm Cortex-M内核，均可实现全局不关总中断、零中断延迟，适用于对系统实时性及中断响应速度有较高要求的场合。</a:t>
            </a:r>
            <a:endParaRPr lang="zh-CN" altLang="en-US" sz="1600"/>
          </a:p>
        </p:txBody>
      </p:sp>
    </p:spTree>
    <p:custDataLst>
      <p:tags r:id="rId10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571500" indent="-571500">
              <a:buFont typeface="Wingdings" panose="05000000000000000000" charset="0"/>
              <a:buChar char="Ø"/>
            </a:pPr>
            <a:r>
              <a:rPr lang="zh-CN" altLang="en-US" sz="4000" b="1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</a:rPr>
              <a:t>突破创新</a:t>
            </a:r>
            <a:endParaRPr lang="zh-CN" altLang="en-US" sz="4000" b="1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3" name="内容占位符 2" descr="7b0a202020202262756c6c6574223a20227b5c2263617465676f727949645c223a5c225c222c5c2274656d706c61746549645c223a32303233313133367d220a7d0a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pPr marL="0" indent="0">
              <a:buNone/>
            </a:pPr>
            <a:r>
              <a:rPr lang="zh-CN" altLang="en-US" sz="2000" b="1">
                <a:gradFill>
                  <a:gsLst>
                    <a:gs pos="50000">
                      <a:schemeClr val="accent3"/>
                    </a:gs>
                    <a:gs pos="0">
                      <a:schemeClr val="accent3">
                        <a:lumMod val="25000"/>
                        <a:lumOff val="75000"/>
                      </a:schemeClr>
                    </a:gs>
                    <a:gs pos="100000">
                      <a:schemeClr val="accent3">
                        <a:lumMod val="85000"/>
                      </a:schemeClr>
                    </a:gs>
                  </a:gsLst>
                  <a:lin ang="5400000" scaled="1"/>
                </a:gradFill>
              </a:rPr>
              <a:t>★</a:t>
            </a:r>
            <a:r>
              <a:rPr lang="en-US" altLang="zh-CN" sz="2000" b="1">
                <a:solidFill>
                  <a:schemeClr val="tx1"/>
                </a:solidFill>
              </a:rPr>
              <a:t> </a:t>
            </a:r>
            <a:r>
              <a:rPr lang="zh-CN" altLang="en-US" sz="2000" b="1">
                <a:solidFill>
                  <a:schemeClr val="tx1"/>
                </a:solidFill>
              </a:rPr>
              <a:t>支持内核均</a:t>
            </a:r>
            <a:r>
              <a:rPr lang="zh-CN" altLang="en-US" sz="2000" b="1">
                <a:solidFill>
                  <a:schemeClr val="tx1"/>
                </a:solidFill>
                <a:sym typeface="+mn-ea"/>
              </a:rPr>
              <a:t>已</a:t>
            </a:r>
            <a:r>
              <a:rPr lang="zh-CN" altLang="en-US" sz="2000" b="1">
                <a:sym typeface="+mn-ea"/>
              </a:rPr>
              <a:t>实现</a:t>
            </a:r>
            <a:r>
              <a:rPr lang="zh-CN" altLang="en-US" sz="2000" b="1">
                <a:solidFill>
                  <a:srgbClr val="0000FF"/>
                </a:solidFill>
              </a:rPr>
              <a:t>全局不关总中断、</a:t>
            </a:r>
            <a:r>
              <a:rPr lang="zh-CN" altLang="en-US" sz="2000" b="1">
                <a:solidFill>
                  <a:srgbClr val="FF0000"/>
                </a:solidFill>
              </a:rPr>
              <a:t>零中断延迟，</a:t>
            </a:r>
            <a:r>
              <a:rPr lang="zh-CN" altLang="en-US" sz="2000" b="1">
                <a:solidFill>
                  <a:schemeClr val="tx1"/>
                </a:solidFill>
              </a:rPr>
              <a:t>从系统层面保证了</a:t>
            </a:r>
            <a:r>
              <a:rPr lang="zh-CN" altLang="en-US" sz="2000" b="1">
                <a:gradFill>
                  <a:gsLst>
                    <a:gs pos="50000">
                      <a:schemeClr val="accent3"/>
                    </a:gs>
                    <a:gs pos="0">
                      <a:schemeClr val="accent3">
                        <a:lumMod val="25000"/>
                        <a:lumOff val="75000"/>
                      </a:schemeClr>
                    </a:gs>
                    <a:gs pos="100000">
                      <a:schemeClr val="accent3">
                        <a:lumMod val="85000"/>
                      </a:schemeClr>
                    </a:gs>
                  </a:gsLst>
                  <a:lin ang="5400000" scaled="1"/>
                </a:gradFill>
              </a:rPr>
              <a:t>用户中断的实时响应</a:t>
            </a:r>
            <a:endParaRPr lang="zh-CN" altLang="en-US" sz="2000" b="1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zh-CN" altLang="en-US" sz="2000" b="1">
                <a:gradFill>
                  <a:gsLst>
                    <a:gs pos="50000">
                      <a:schemeClr val="accent3"/>
                    </a:gs>
                    <a:gs pos="0">
                      <a:schemeClr val="accent3">
                        <a:lumMod val="25000"/>
                        <a:lumOff val="75000"/>
                      </a:schemeClr>
                    </a:gs>
                    <a:gs pos="100000">
                      <a:schemeClr val="accent3">
                        <a:lumMod val="85000"/>
                      </a:schemeClr>
                    </a:gs>
                  </a:gsLst>
                  <a:lin ang="5400000" scaled="1"/>
                </a:gradFill>
              </a:rPr>
              <a:t>★</a:t>
            </a:r>
            <a:r>
              <a:rPr lang="en-US" altLang="zh-CN" sz="2000" b="1">
                <a:solidFill>
                  <a:schemeClr val="tx1"/>
                </a:solidFill>
              </a:rPr>
              <a:t> </a:t>
            </a:r>
            <a:r>
              <a:rPr lang="zh-CN" altLang="en-US" sz="2000" b="1">
                <a:solidFill>
                  <a:srgbClr val="FF0000"/>
                </a:solidFill>
              </a:rPr>
              <a:t>独家技术</a:t>
            </a:r>
            <a:r>
              <a:rPr lang="zh-CN" altLang="en-US" sz="2000" b="1">
                <a:solidFill>
                  <a:schemeClr val="tx1"/>
                </a:solidFill>
              </a:rPr>
              <a:t>实现</a:t>
            </a:r>
            <a:r>
              <a:rPr lang="zh-CN" altLang="en-US" sz="2000" b="1">
                <a:solidFill>
                  <a:srgbClr val="0000FF"/>
                </a:solidFill>
              </a:rPr>
              <a:t>系统服务函数的可重入，</a:t>
            </a:r>
            <a:r>
              <a:rPr lang="zh-CN" altLang="en-US" sz="2000" b="1">
                <a:solidFill>
                  <a:schemeClr val="tx1"/>
                </a:solidFill>
              </a:rPr>
              <a:t>使51彻底摆脱可重入栈、</a:t>
            </a:r>
            <a:r>
              <a:rPr lang="zh-CN" altLang="en-US" sz="2000" b="1">
                <a:solidFill>
                  <a:schemeClr val="tx1"/>
                </a:solidFill>
              </a:rPr>
              <a:t>全面提速</a:t>
            </a:r>
            <a:endParaRPr lang="zh-CN" altLang="en-US" sz="2000" b="1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2000" b="1">
                <a:gradFill>
                  <a:gsLst>
                    <a:gs pos="50000">
                      <a:schemeClr val="accent3"/>
                    </a:gs>
                    <a:gs pos="0">
                      <a:schemeClr val="accent3">
                        <a:lumMod val="25000"/>
                        <a:lumOff val="75000"/>
                      </a:schemeClr>
                    </a:gs>
                    <a:gs pos="100000">
                      <a:schemeClr val="accent3">
                        <a:lumMod val="85000"/>
                      </a:schemeClr>
                    </a:gs>
                  </a:gsLst>
                  <a:lin ang="5400000" scaled="1"/>
                </a:gradFill>
              </a:rPr>
              <a:t>★</a:t>
            </a:r>
            <a:r>
              <a:rPr lang="en-US" altLang="zh-CN" sz="2000" b="1">
                <a:solidFill>
                  <a:schemeClr val="tx1"/>
                </a:solidFill>
              </a:rPr>
              <a:t> </a:t>
            </a:r>
            <a:r>
              <a:rPr lang="zh-CN" altLang="en-US" sz="2000" b="1">
                <a:solidFill>
                  <a:schemeClr val="tx1"/>
                </a:solidFill>
              </a:rPr>
              <a:t>针对51做了</a:t>
            </a:r>
            <a:r>
              <a:rPr lang="zh-CN" altLang="en-US" sz="2000" b="1">
                <a:solidFill>
                  <a:srgbClr val="FF0000"/>
                </a:solidFill>
              </a:rPr>
              <a:t>高度的</a:t>
            </a:r>
            <a:r>
              <a:rPr lang="zh-CN" altLang="en-US" sz="2000" b="1">
                <a:solidFill>
                  <a:srgbClr val="0000FF"/>
                </a:solidFill>
              </a:rPr>
              <a:t>性能优化，</a:t>
            </a:r>
            <a:r>
              <a:rPr lang="zh-CN" altLang="en-US" sz="2000" b="1">
                <a:solidFill>
                  <a:schemeClr val="tx1"/>
                </a:solidFill>
              </a:rPr>
              <a:t>使51迸发出</a:t>
            </a:r>
            <a:r>
              <a:rPr lang="zh-CN" altLang="en-US" sz="2000" b="1">
                <a:gradFill>
                  <a:gsLst>
                    <a:gs pos="50000">
                      <a:schemeClr val="accent3"/>
                    </a:gs>
                    <a:gs pos="0">
                      <a:schemeClr val="accent3">
                        <a:lumMod val="25000"/>
                        <a:lumOff val="75000"/>
                      </a:schemeClr>
                    </a:gs>
                    <a:gs pos="100000">
                      <a:schemeClr val="accent3">
                        <a:lumMod val="85000"/>
                      </a:schemeClr>
                    </a:gs>
                  </a:gsLst>
                  <a:lin ang="5400000" scaled="1"/>
                </a:gradFill>
              </a:rPr>
              <a:t>蓬勃生机、</a:t>
            </a:r>
            <a:r>
              <a:rPr lang="zh-CN" altLang="en-US" sz="2000" b="1">
                <a:gradFill>
                  <a:gsLst>
                    <a:gs pos="50000">
                      <a:schemeClr val="accent3"/>
                    </a:gs>
                    <a:gs pos="0">
                      <a:schemeClr val="accent3">
                        <a:lumMod val="25000"/>
                        <a:lumOff val="75000"/>
                      </a:schemeClr>
                    </a:gs>
                    <a:gs pos="100000">
                      <a:schemeClr val="accent3">
                        <a:lumMod val="85000"/>
                      </a:schemeClr>
                    </a:gs>
                  </a:gsLst>
                  <a:lin ang="5400000" scaled="1"/>
                </a:gradFill>
              </a:rPr>
              <a:t>熠熠生辉</a:t>
            </a:r>
            <a:endParaRPr lang="zh-CN" altLang="en-US" sz="2000" b="1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2000" b="1">
                <a:gradFill>
                  <a:gsLst>
                    <a:gs pos="50000">
                      <a:schemeClr val="accent3"/>
                    </a:gs>
                    <a:gs pos="0">
                      <a:schemeClr val="accent3">
                        <a:lumMod val="25000"/>
                        <a:lumOff val="75000"/>
                      </a:schemeClr>
                    </a:gs>
                    <a:gs pos="100000">
                      <a:schemeClr val="accent3">
                        <a:lumMod val="85000"/>
                      </a:schemeClr>
                    </a:gs>
                  </a:gsLst>
                  <a:lin ang="5400000" scaled="1"/>
                </a:gradFill>
              </a:rPr>
              <a:t>★</a:t>
            </a:r>
            <a:r>
              <a:rPr lang="en-US" altLang="zh-CN" sz="2000" b="1">
                <a:solidFill>
                  <a:srgbClr val="FF0000"/>
                </a:solidFill>
              </a:rPr>
              <a:t> </a:t>
            </a:r>
            <a:r>
              <a:rPr lang="zh-CN" altLang="en-US" sz="2000" b="1">
                <a:solidFill>
                  <a:schemeClr val="tx1"/>
                </a:solidFill>
              </a:rPr>
              <a:t>251支持</a:t>
            </a:r>
            <a:r>
              <a:rPr lang="zh-CN" altLang="en-US" sz="2000" b="1">
                <a:solidFill>
                  <a:srgbClr val="FF0000"/>
                </a:solidFill>
              </a:rPr>
              <a:t>MSP、PSP</a:t>
            </a:r>
            <a:r>
              <a:rPr lang="zh-CN" altLang="en-US" sz="2000" b="1">
                <a:solidFill>
                  <a:schemeClr val="tx1"/>
                </a:solidFill>
              </a:rPr>
              <a:t>两种</a:t>
            </a:r>
            <a:r>
              <a:rPr lang="zh-CN" altLang="en-US" sz="2000" b="1">
                <a:solidFill>
                  <a:srgbClr val="FF0000"/>
                </a:solidFill>
              </a:rPr>
              <a:t>栈模式，</a:t>
            </a:r>
            <a:r>
              <a:rPr lang="zh-CN" altLang="en-US" sz="2000" b="1">
                <a:solidFill>
                  <a:schemeClr val="tx1"/>
                </a:solidFill>
              </a:rPr>
              <a:t>其中</a:t>
            </a:r>
            <a:r>
              <a:rPr lang="zh-CN" altLang="en-US" sz="2000" b="1">
                <a:solidFill>
                  <a:srgbClr val="FF0000"/>
                </a:solidFill>
              </a:rPr>
              <a:t>PSP模式</a:t>
            </a:r>
            <a:r>
              <a:rPr lang="zh-CN" altLang="en-US" sz="2000" b="1">
                <a:solidFill>
                  <a:schemeClr val="tx1"/>
                </a:solidFill>
              </a:rPr>
              <a:t>可使任务的切换效率等同于</a:t>
            </a:r>
            <a:r>
              <a:rPr lang="zh-CN" altLang="en-US" sz="2000" b="1">
                <a:solidFill>
                  <a:srgbClr val="FF0000"/>
                </a:solidFill>
              </a:rPr>
              <a:t>Cortex-M</a:t>
            </a:r>
            <a:endParaRPr lang="zh-CN" altLang="en-US" sz="2000" b="1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2000" b="1">
                <a:gradFill>
                  <a:gsLst>
                    <a:gs pos="50000">
                      <a:schemeClr val="accent3"/>
                    </a:gs>
                    <a:gs pos="0">
                      <a:schemeClr val="accent3">
                        <a:lumMod val="25000"/>
                        <a:lumOff val="75000"/>
                      </a:schemeClr>
                    </a:gs>
                    <a:gs pos="100000">
                      <a:schemeClr val="accent3">
                        <a:lumMod val="85000"/>
                      </a:schemeClr>
                    </a:gs>
                  </a:gsLst>
                  <a:lin ang="5400000" scaled="1"/>
                </a:gradFill>
                <a:sym typeface="+mn-ea"/>
              </a:rPr>
              <a:t>★</a:t>
            </a:r>
            <a:r>
              <a:rPr lang="en-US" altLang="zh-CN" sz="2000" b="1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2000" b="1">
                <a:solidFill>
                  <a:srgbClr val="0000FF"/>
                </a:solidFill>
                <a:sym typeface="+mn-ea"/>
              </a:rPr>
              <a:t>定时服务（软件定时器中断），</a:t>
            </a:r>
            <a:r>
              <a:rPr lang="zh-CN" altLang="en-US" sz="2000" b="1">
                <a:solidFill>
                  <a:schemeClr val="tx1"/>
                </a:solidFill>
                <a:sym typeface="+mn-ea"/>
              </a:rPr>
              <a:t>支持</a:t>
            </a:r>
            <a:r>
              <a:rPr lang="zh-CN" altLang="en-US" sz="2000" b="1">
                <a:sym typeface="+mn-ea"/>
              </a:rPr>
              <a:t>钩子</a:t>
            </a:r>
            <a:r>
              <a:rPr lang="zh-CN" altLang="en-US" sz="2000" b="1">
                <a:solidFill>
                  <a:schemeClr val="tx1"/>
                </a:solidFill>
                <a:sym typeface="+mn-ea"/>
              </a:rPr>
              <a:t>和</a:t>
            </a:r>
            <a:r>
              <a:rPr lang="zh-CN" altLang="en-US" sz="2000" b="1">
                <a:sym typeface="+mn-ea"/>
              </a:rPr>
              <a:t>任务</a:t>
            </a:r>
            <a:r>
              <a:rPr lang="zh-CN" altLang="en-US" sz="2000" b="1">
                <a:solidFill>
                  <a:schemeClr val="tx1"/>
                </a:solidFill>
                <a:sym typeface="+mn-ea"/>
              </a:rPr>
              <a:t>，</a:t>
            </a:r>
            <a:r>
              <a:rPr lang="zh-CN" altLang="en-US" sz="2000" b="1">
                <a:gradFill>
                  <a:gsLst>
                    <a:gs pos="50000">
                      <a:schemeClr val="accent3"/>
                    </a:gs>
                    <a:gs pos="0">
                      <a:schemeClr val="accent3">
                        <a:lumMod val="25000"/>
                        <a:lumOff val="75000"/>
                      </a:schemeClr>
                    </a:gs>
                    <a:gs pos="100000">
                      <a:schemeClr val="accent3">
                        <a:lumMod val="85000"/>
                      </a:schemeClr>
                    </a:gs>
                  </a:gsLst>
                  <a:lin ang="5400000" scaled="1"/>
                </a:gradFill>
                <a:sym typeface="+mn-ea"/>
              </a:rPr>
              <a:t>任务优先级都可由用户灵活配置</a:t>
            </a: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2000">
                <a:gradFill>
                  <a:gsLst>
                    <a:gs pos="50000">
                      <a:schemeClr val="accent3"/>
                    </a:gs>
                    <a:gs pos="0">
                      <a:schemeClr val="accent3">
                        <a:lumMod val="25000"/>
                        <a:lumOff val="75000"/>
                      </a:schemeClr>
                    </a:gs>
                    <a:gs pos="100000">
                      <a:schemeClr val="accent3">
                        <a:lumMod val="85000"/>
                      </a:schemeClr>
                    </a:gs>
                  </a:gsLst>
                  <a:lin ang="5400000" scaled="1"/>
                </a:gradFill>
                <a:sym typeface="+mn-ea"/>
              </a:rPr>
              <a:t>★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 </a:t>
            </a:r>
            <a:r>
              <a:rPr lang="zh-CN" altLang="en-US" sz="2000" b="1">
                <a:solidFill>
                  <a:srgbClr val="FF0000"/>
                </a:solidFill>
              </a:rPr>
              <a:t>独创的</a:t>
            </a:r>
            <a:r>
              <a:rPr lang="zh-CN" altLang="en-US" sz="2000" b="1">
                <a:solidFill>
                  <a:srgbClr val="0000FF"/>
                </a:solidFill>
              </a:rPr>
              <a:t>飞信，</a:t>
            </a:r>
            <a:r>
              <a:rPr lang="zh-CN" altLang="en-US" sz="2000" b="1">
                <a:gradFill>
                  <a:gsLst>
                    <a:gs pos="50000">
                      <a:schemeClr val="accent3"/>
                    </a:gs>
                    <a:gs pos="0">
                      <a:schemeClr val="accent3">
                        <a:lumMod val="25000"/>
                        <a:lumOff val="75000"/>
                      </a:schemeClr>
                    </a:gs>
                    <a:gs pos="100000">
                      <a:schemeClr val="accent3">
                        <a:lumMod val="85000"/>
                      </a:schemeClr>
                    </a:gs>
                  </a:gsLst>
                  <a:lin ang="5400000" scaled="1"/>
                </a:gradFill>
              </a:rPr>
              <a:t>极简类型、极速通信，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</a:rPr>
              <a:t>是线程间通信的利器</a:t>
            </a: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2000">
                <a:gradFill>
                  <a:gsLst>
                    <a:gs pos="50000">
                      <a:schemeClr val="accent3"/>
                    </a:gs>
                    <a:gs pos="0">
                      <a:schemeClr val="accent3">
                        <a:lumMod val="25000"/>
                        <a:lumOff val="75000"/>
                      </a:schemeClr>
                    </a:gs>
                    <a:gs pos="100000">
                      <a:schemeClr val="accent3">
                        <a:lumMod val="85000"/>
                      </a:schemeClr>
                    </a:gs>
                  </a:gsLst>
                  <a:lin ang="5400000" scaled="1"/>
                </a:gradFill>
                <a:sym typeface="+mn-ea"/>
              </a:rPr>
              <a:t>★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 </a:t>
            </a:r>
            <a:r>
              <a:rPr lang="zh-CN" altLang="en-US" sz="2000" b="1">
                <a:solidFill>
                  <a:srgbClr val="FF0000"/>
                </a:solidFill>
              </a:rPr>
              <a:t>独创的</a:t>
            </a:r>
            <a:r>
              <a:rPr lang="zh-CN" altLang="en-US" sz="2000" b="1">
                <a:solidFill>
                  <a:srgbClr val="0000FF"/>
                </a:solidFill>
              </a:rPr>
              <a:t>私信，</a:t>
            </a:r>
            <a:r>
              <a:rPr lang="zh-CN" altLang="en-US" sz="2000" b="1">
                <a:gradFill>
                  <a:gsLst>
                    <a:gs pos="50000">
                      <a:schemeClr val="accent3"/>
                    </a:gs>
                    <a:gs pos="0">
                      <a:schemeClr val="accent3">
                        <a:lumMod val="25000"/>
                        <a:lumOff val="75000"/>
                      </a:schemeClr>
                    </a:gs>
                    <a:gs pos="100000">
                      <a:schemeClr val="accent3">
                        <a:lumMod val="85000"/>
                      </a:schemeClr>
                    </a:gs>
                  </a:gsLst>
                  <a:lin ang="5400000" scaled="1"/>
                </a:gradFill>
              </a:rPr>
              <a:t>随意定义，灵活多变，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</a:rPr>
              <a:t>便于多条消息的传递</a:t>
            </a:r>
            <a:endParaRPr lang="zh-CN" altLang="en-US" sz="2000" b="1">
              <a:solidFill>
                <a:schemeClr val="tx1">
                  <a:lumMod val="95000"/>
                  <a:lumOff val="5000"/>
                </a:schemeClr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009015"/>
            <a:ext cx="10515600" cy="5168265"/>
          </a:xfrm>
        </p:spPr>
        <p:txBody>
          <a:bodyPr>
            <a:normAutofit/>
          </a:bodyPr>
          <a:p>
            <a:pPr marL="0" indent="0">
              <a:buNone/>
            </a:pPr>
            <a:r>
              <a:rPr lang="en-US" altLang="zh-CN" sz="2000">
                <a:gradFill>
                  <a:gsLst>
                    <a:gs pos="50000">
                      <a:schemeClr val="accent3"/>
                    </a:gs>
                    <a:gs pos="0">
                      <a:schemeClr val="accent3">
                        <a:lumMod val="25000"/>
                        <a:lumOff val="75000"/>
                      </a:schemeClr>
                    </a:gs>
                    <a:gs pos="100000">
                      <a:schemeClr val="accent3">
                        <a:lumMod val="85000"/>
                      </a:schemeClr>
                    </a:gs>
                  </a:gsLst>
                  <a:lin ang="5400000" scaled="1"/>
                </a:gradFill>
                <a:sym typeface="+mn-ea"/>
              </a:rPr>
              <a:t>☆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 </a:t>
            </a:r>
            <a:r>
              <a:rPr lang="zh-CN" altLang="en-US" sz="2000" b="1">
                <a:solidFill>
                  <a:srgbClr val="0000FF"/>
                </a:solidFill>
                <a:sym typeface="+mn-ea"/>
              </a:rPr>
              <a:t>消息邮箱，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任意类型、指针引用</a:t>
            </a:r>
            <a:endParaRPr lang="zh-CN" altLang="en-US" sz="2000">
              <a:solidFill>
                <a:srgbClr val="0000FF"/>
              </a:solidFill>
              <a:sym typeface="+mn-ea"/>
            </a:endParaRPr>
          </a:p>
          <a:p>
            <a:pPr marL="0" indent="0">
              <a:buNone/>
            </a:pPr>
            <a:r>
              <a:rPr lang="en-US" altLang="zh-CN" sz="2000">
                <a:gradFill>
                  <a:gsLst>
                    <a:gs pos="50000">
                      <a:schemeClr val="accent3"/>
                    </a:gs>
                    <a:gs pos="0">
                      <a:schemeClr val="accent3">
                        <a:lumMod val="25000"/>
                        <a:lumOff val="75000"/>
                      </a:schemeClr>
                    </a:gs>
                    <a:gs pos="100000">
                      <a:schemeClr val="accent3">
                        <a:lumMod val="85000"/>
                      </a:schemeClr>
                    </a:gs>
                  </a:gsLst>
                  <a:lin ang="5400000" scaled="1"/>
                </a:gradFill>
                <a:sym typeface="+mn-ea"/>
              </a:rPr>
              <a:t>☆</a:t>
            </a:r>
            <a:r>
              <a:rPr lang="en-US" altLang="zh-CN" sz="2000">
                <a:solidFill>
                  <a:srgbClr val="0000FF"/>
                </a:solidFill>
                <a:sym typeface="+mn-ea"/>
              </a:rPr>
              <a:t> </a:t>
            </a:r>
            <a:r>
              <a:rPr lang="zh-CN" altLang="en-US" sz="2000" b="1">
                <a:solidFill>
                  <a:srgbClr val="0000FF"/>
                </a:solidFill>
              </a:rPr>
              <a:t>消息队列，</a:t>
            </a:r>
            <a:r>
              <a:rPr lang="zh-CN" altLang="en-US" sz="2000">
                <a:solidFill>
                  <a:schemeClr val="tx1"/>
                </a:solidFill>
              </a:rPr>
              <a:t>支持静态队列和动态队列，传输模式支持FIFO、LIFO，采用高效的指针引用方式</a:t>
            </a:r>
            <a:endParaRPr lang="zh-CN" altLang="en-US" sz="200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zh-CN" sz="2000">
                <a:gradFill>
                  <a:gsLst>
                    <a:gs pos="50000">
                      <a:schemeClr val="accent3"/>
                    </a:gs>
                    <a:gs pos="0">
                      <a:schemeClr val="accent3">
                        <a:lumMod val="25000"/>
                        <a:lumOff val="75000"/>
                      </a:schemeClr>
                    </a:gs>
                    <a:gs pos="100000">
                      <a:schemeClr val="accent3">
                        <a:lumMod val="85000"/>
                      </a:schemeClr>
                    </a:gs>
                  </a:gsLst>
                  <a:lin ang="5400000" scaled="1"/>
                </a:gradFill>
                <a:sym typeface="+mn-ea"/>
              </a:rPr>
              <a:t>☆</a:t>
            </a:r>
            <a:r>
              <a:rPr lang="en-US" altLang="zh-CN" sz="2000">
                <a:solidFill>
                  <a:srgbClr val="0000FF"/>
                </a:solidFill>
                <a:sym typeface="+mn-ea"/>
              </a:rPr>
              <a:t> </a:t>
            </a:r>
            <a:r>
              <a:rPr lang="zh-CN" altLang="en-US" sz="2000" b="1">
                <a:solidFill>
                  <a:srgbClr val="0000FF"/>
                </a:solidFill>
              </a:rPr>
              <a:t>事件标志组，</a:t>
            </a:r>
            <a:r>
              <a:rPr lang="zh-CN" altLang="en-US" sz="2000">
                <a:solidFill>
                  <a:schemeClr val="tx1"/>
                </a:solidFill>
              </a:rPr>
              <a:t>声明标志组的同时定义标志位，不同标志组的标志位可以重名，对标志组和</a:t>
            </a:r>
            <a:endParaRPr lang="zh-CN" altLang="en-US" sz="200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zh-CN" sz="2000">
                <a:solidFill>
                  <a:schemeClr val="tx1"/>
                </a:solidFill>
              </a:rPr>
              <a:t>     </a:t>
            </a:r>
            <a:r>
              <a:rPr lang="zh-CN" altLang="en-US" sz="2000">
                <a:solidFill>
                  <a:schemeClr val="tx1"/>
                </a:solidFill>
              </a:rPr>
              <a:t>标志位的访问通过组名和位名来实现，极大的方便了标志组的应用</a:t>
            </a:r>
            <a:endParaRPr lang="zh-CN" altLang="en-US" sz="200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zh-CN" sz="2000">
                <a:gradFill>
                  <a:gsLst>
                    <a:gs pos="50000">
                      <a:schemeClr val="accent3"/>
                    </a:gs>
                    <a:gs pos="0">
                      <a:schemeClr val="accent3">
                        <a:lumMod val="25000"/>
                        <a:lumOff val="75000"/>
                      </a:schemeClr>
                    </a:gs>
                    <a:gs pos="100000">
                      <a:schemeClr val="accent3">
                        <a:lumMod val="85000"/>
                      </a:schemeClr>
                    </a:gs>
                  </a:gsLst>
                  <a:lin ang="5400000" scaled="1"/>
                </a:gradFill>
                <a:sym typeface="+mn-ea"/>
              </a:rPr>
              <a:t>☆</a:t>
            </a:r>
            <a:r>
              <a:rPr lang="en-US" altLang="zh-CN" sz="2000">
                <a:solidFill>
                  <a:srgbClr val="0000FF"/>
                </a:solidFill>
                <a:sym typeface="+mn-ea"/>
              </a:rPr>
              <a:t> </a:t>
            </a:r>
            <a:r>
              <a:rPr lang="zh-CN" altLang="en-US" sz="2000" b="1">
                <a:solidFill>
                  <a:srgbClr val="0000FF"/>
                </a:solidFill>
              </a:rPr>
              <a:t>全局变量访问，</a:t>
            </a:r>
            <a:r>
              <a:rPr lang="zh-CN" altLang="en-US" sz="2000">
                <a:solidFill>
                  <a:schemeClr val="tx1"/>
                </a:solidFill>
              </a:rPr>
              <a:t>支持在任意任务和中断中对全局变量的安全访问，而不必担心重入的发生</a:t>
            </a:r>
            <a:endParaRPr lang="zh-CN" altLang="en-US" sz="200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zh-CN" sz="2000">
                <a:gradFill>
                  <a:gsLst>
                    <a:gs pos="50000">
                      <a:schemeClr val="accent3"/>
                    </a:gs>
                    <a:gs pos="0">
                      <a:schemeClr val="accent3">
                        <a:lumMod val="25000"/>
                        <a:lumOff val="75000"/>
                      </a:schemeClr>
                    </a:gs>
                    <a:gs pos="100000">
                      <a:schemeClr val="accent3">
                        <a:lumMod val="85000"/>
                      </a:schemeClr>
                    </a:gs>
                  </a:gsLst>
                  <a:lin ang="5400000" scaled="1"/>
                </a:gradFill>
                <a:sym typeface="+mn-ea"/>
              </a:rPr>
              <a:t>☆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 </a:t>
            </a:r>
            <a:r>
              <a:rPr lang="zh-CN" altLang="en-US" sz="2000" b="1">
                <a:solidFill>
                  <a:srgbClr val="0000FF"/>
                </a:solidFill>
                <a:sym typeface="+mn-ea"/>
              </a:rPr>
              <a:t>软件RTC，</a:t>
            </a:r>
            <a:r>
              <a:rPr lang="zh-CN" altLang="en-US" sz="2000">
                <a:sym typeface="+mn-ea"/>
              </a:rPr>
              <a:t>支持设置时间和获取时间，可替代硬件RTC</a:t>
            </a:r>
            <a:endParaRPr lang="zh-CN" altLang="en-US" sz="200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zh-CN" sz="2000">
                <a:gradFill>
                  <a:gsLst>
                    <a:gs pos="50000">
                      <a:schemeClr val="accent3"/>
                    </a:gs>
                    <a:gs pos="0">
                      <a:schemeClr val="accent3">
                        <a:lumMod val="25000"/>
                        <a:lumOff val="75000"/>
                      </a:schemeClr>
                    </a:gs>
                    <a:gs pos="100000">
                      <a:schemeClr val="accent3">
                        <a:lumMod val="85000"/>
                      </a:schemeClr>
                    </a:gs>
                  </a:gsLst>
                  <a:lin ang="5400000" scaled="1"/>
                </a:gradFill>
                <a:sym typeface="+mn-ea"/>
              </a:rPr>
              <a:t>☆</a:t>
            </a:r>
            <a:r>
              <a:rPr lang="en-US" altLang="zh-CN" sz="2000" b="1">
                <a:solidFill>
                  <a:schemeClr val="tx1"/>
                </a:solidFill>
              </a:rPr>
              <a:t> </a:t>
            </a:r>
            <a:r>
              <a:rPr lang="zh-CN" altLang="en-US" sz="2000" b="1">
                <a:solidFill>
                  <a:srgbClr val="0000FF"/>
                </a:solidFill>
              </a:rPr>
              <a:t>安全关键技术，</a:t>
            </a:r>
            <a:r>
              <a:rPr lang="zh-CN" altLang="en-US" sz="2000">
                <a:solidFill>
                  <a:schemeClr val="tx1"/>
                </a:solidFill>
              </a:rPr>
              <a:t>有多项安全关键技术，如中断挂起服务空间隔离、安全运行时，可靠性高</a:t>
            </a:r>
            <a:endParaRPr lang="zh-CN" altLang="en-US" sz="200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zh-CN" sz="2000">
                <a:gradFill>
                  <a:gsLst>
                    <a:gs pos="50000">
                      <a:schemeClr val="accent3"/>
                    </a:gs>
                    <a:gs pos="0">
                      <a:schemeClr val="accent3">
                        <a:lumMod val="25000"/>
                        <a:lumOff val="75000"/>
                      </a:schemeClr>
                    </a:gs>
                    <a:gs pos="100000">
                      <a:schemeClr val="accent3">
                        <a:lumMod val="85000"/>
                      </a:schemeClr>
                    </a:gs>
                  </a:gsLst>
                  <a:lin ang="5400000" scaled="1"/>
                </a:gradFill>
                <a:sym typeface="+mn-ea"/>
              </a:rPr>
              <a:t>☆</a:t>
            </a:r>
            <a:r>
              <a:rPr lang="en-US" altLang="zh-CN" sz="2000" b="1">
                <a:solidFill>
                  <a:schemeClr val="tx1"/>
                </a:solidFill>
                <a:sym typeface="+mn-ea"/>
              </a:rPr>
              <a:t> </a:t>
            </a:r>
            <a:r>
              <a:rPr lang="zh-CN" altLang="en-US" sz="2000" b="1">
                <a:solidFill>
                  <a:srgbClr val="0000FF"/>
                </a:solidFill>
              </a:rPr>
              <a:t>任务栈监控，</a:t>
            </a:r>
            <a:r>
              <a:rPr lang="zh-CN" altLang="en-US" sz="2000">
                <a:solidFill>
                  <a:schemeClr val="tx1"/>
                </a:solidFill>
              </a:rPr>
              <a:t>拥有多项任务栈监控措施，可提前预判任务栈溢出的风险</a:t>
            </a:r>
            <a:endParaRPr lang="zh-CN" altLang="en-US" sz="200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571500" indent="-571500">
              <a:buFont typeface="Wingdings" panose="05000000000000000000" charset="0"/>
              <a:buChar char="Ø"/>
            </a:pPr>
            <a:r>
              <a:rPr lang="zh-CN" altLang="en-US" sz="4000" b="1"/>
              <a:t>因循守旧</a:t>
            </a:r>
            <a:endParaRPr lang="zh-CN" altLang="en-US" sz="40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</a:rPr>
              <a:t>☆</a:t>
            </a:r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</a:rPr>
              <a:t>完全开源的免版税、确定性的RTOS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☆</a:t>
            </a:r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 </a:t>
            </a: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</a:rPr>
              <a:t>任务调度支持抢占式调度、时间片轮转调度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☆</a:t>
            </a:r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 </a:t>
            </a: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</a:rPr>
              <a:t>用户任务数量不限，且每个任务都可以有255级优先级（0~254）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☆</a:t>
            </a:r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 </a:t>
            </a: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</a:rPr>
              <a:t>简洁高效的代码，极低的硬件资源占用，使CosyOS可轻松应用于各种小型MCU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☆</a:t>
            </a:r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 </a:t>
            </a: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</a:rPr>
              <a:t>任务管理器，可实时监控各任务的运行，便于开发者急时发现设计中存在的潜在问题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571500" indent="-571500">
              <a:buFont typeface="Wingdings" panose="05000000000000000000" charset="0"/>
              <a:buChar char="Ø"/>
            </a:pPr>
            <a:r>
              <a:rPr lang="zh-CN" altLang="en-US" sz="4000" b="1">
                <a:sym typeface="+mn-ea"/>
              </a:rPr>
              <a:t>支持内核与编译环境</a:t>
            </a:r>
            <a:endParaRPr lang="zh-CN" altLang="en-US" sz="40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000"/>
              <a:t>CosyOS现支持8051、80251、Cortex-M等内核，未来会陆续添加对其它内核的支持。</a:t>
            </a:r>
            <a:endParaRPr lang="zh-CN" altLang="en-US" sz="2000"/>
          </a:p>
          <a:p>
            <a:r>
              <a:rPr lang="zh-CN" altLang="en-US" sz="2000"/>
              <a:t>CosyOS是在keil C51、C251、MDK-Arm编译器下开发的，对其支持最好。未来，将会陆续优</a:t>
            </a:r>
            <a:endParaRPr lang="zh-CN" altLang="en-US" sz="2000"/>
          </a:p>
          <a:p>
            <a:pPr marL="0" indent="0">
              <a:buNone/>
            </a:pPr>
            <a:r>
              <a:rPr lang="en-US" altLang="zh-CN" sz="2000"/>
              <a:t>    </a:t>
            </a:r>
            <a:r>
              <a:rPr lang="zh-CN" altLang="en-US" sz="2000"/>
              <a:t>化调整对其它编译器的支持。</a:t>
            </a:r>
            <a:endParaRPr lang="zh-CN" altLang="en-US" sz="200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000" b="1"/>
              <a:t>系统文件说明</a:t>
            </a:r>
            <a:endParaRPr lang="zh-CN" altLang="en-US" sz="4000" b="1"/>
          </a:p>
        </p:txBody>
      </p:sp>
      <p:graphicFrame>
        <p:nvGraphicFramePr>
          <p:cNvPr id="4" name="内容占位符 3"/>
          <p:cNvGraphicFramePr/>
          <p:nvPr>
            <p:ph idx="1"/>
          </p:nvPr>
        </p:nvGraphicFramePr>
        <p:xfrm>
          <a:off x="838200" y="1825625"/>
          <a:ext cx="10515600" cy="4191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/>
                <a:gridCol w="2628900"/>
                <a:gridCol w="2628900"/>
                <a:gridCol w="2628900"/>
              </a:tblGrid>
              <a:tr h="762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/>
                        <a:t>目录</a:t>
                      </a:r>
                      <a:endParaRPr lang="zh-CN" altLang="en-US" sz="1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>
                          <a:sym typeface="+mn-ea"/>
                        </a:rPr>
                        <a:t>描述</a:t>
                      </a:r>
                      <a:endParaRPr lang="zh-CN" altLang="en-US" sz="16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>
                          <a:sym typeface="+mn-ea"/>
                        </a:rPr>
                        <a:t>文件</a:t>
                      </a:r>
                      <a:endParaRPr lang="zh-CN" altLang="en-US" sz="16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>
                          <a:sym typeface="+mn-ea"/>
                        </a:rPr>
                        <a:t>描述</a:t>
                      </a:r>
                      <a:endParaRPr lang="zh-CN" altLang="en-US" sz="1600"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 rowSpan="3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 b="1">
                          <a:sym typeface="+mn-ea"/>
                        </a:rPr>
                        <a:t>System</a:t>
                      </a:r>
                      <a:endParaRPr lang="en-US" altLang="zh-CN" sz="1600" b="1">
                        <a:sym typeface="+mn-ea"/>
                      </a:endParaRPr>
                    </a:p>
                  </a:txBody>
                  <a:tcPr anchor="ctr" anchorCtr="0"/>
                </a:tc>
                <a:tc rowSpan="3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>
                          <a:sym typeface="+mn-ea"/>
                        </a:rPr>
                        <a:t>CosyOS </a:t>
                      </a:r>
                      <a:r>
                        <a:rPr lang="zh-CN" altLang="en-US" sz="1600">
                          <a:sym typeface="+mn-ea"/>
                        </a:rPr>
                        <a:t>内核文件</a:t>
                      </a:r>
                      <a:endParaRPr lang="zh-CN" altLang="en-US" sz="16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ur_api.h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用户</a:t>
                      </a:r>
                      <a:r>
                        <a:rPr lang="en-US" altLang="zh-CN" sz="1400">
                          <a:sym typeface="+mn-ea"/>
                        </a:rPr>
                        <a:t>API</a:t>
                      </a:r>
                      <a:endParaRPr lang="zh-CN" altLang="en-US" sz="1400"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sv_xxx.h / sv_xxx.c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系统服务文件</a:t>
                      </a:r>
                      <a:endParaRPr lang="zh-CN" altLang="en-US" sz="1400"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os_xxx.h / os_xxx.c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其它内核文件</a:t>
                      </a:r>
                      <a:endParaRPr lang="zh-CN" altLang="en-US" sz="1400"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 rowSpan="3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 b="1">
                          <a:sym typeface="+mn-ea"/>
                        </a:rPr>
                        <a:t>Config</a:t>
                      </a:r>
                      <a:endParaRPr lang="en-US" altLang="zh-CN" sz="1600" b="1">
                        <a:sym typeface="+mn-ea"/>
                      </a:endParaRPr>
                    </a:p>
                  </a:txBody>
                  <a:tcPr anchor="ctr" anchorCtr="0"/>
                </a:tc>
                <a:tc rowSpan="3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>
                          <a:sym typeface="+mn-ea"/>
                        </a:rPr>
                        <a:t>CosyOS </a:t>
                      </a:r>
                      <a:r>
                        <a:rPr lang="zh-CN" altLang="en-US" sz="1600">
                          <a:sym typeface="+mn-ea"/>
                        </a:rPr>
                        <a:t>配置文件</a:t>
                      </a:r>
                      <a:endParaRPr lang="zh-CN" altLang="en-US" sz="16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syscfg.h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系统配置文件</a:t>
                      </a:r>
                      <a:endParaRPr lang="zh-CN" altLang="en-US" sz="1400"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mcucfg_xxx.h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MCU</a:t>
                      </a:r>
                      <a:r>
                        <a:rPr lang="zh-CN" altLang="en-US" sz="1400">
                          <a:sym typeface="+mn-ea"/>
                        </a:rPr>
                        <a:t>配置文件</a:t>
                      </a:r>
                      <a:endParaRPr lang="zh-CN" altLang="en-US" sz="1400"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mcucfg_xxx.c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MCU</a:t>
                      </a:r>
                      <a:r>
                        <a:rPr lang="zh-CN" altLang="en-US" sz="1400">
                          <a:sym typeface="+mn-ea"/>
                        </a:rPr>
                        <a:t>配置文件</a:t>
                      </a:r>
                      <a:endParaRPr lang="zh-CN" altLang="en-US" sz="1400">
                        <a:sym typeface="+mn-ea"/>
                      </a:endParaRPr>
                    </a:p>
                  </a:txBody>
                  <a:tcPr anchor="ctr" anchorCtr="0"/>
                </a:tc>
              </a:tr>
              <a:tr h="1143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 b="1">
                          <a:sym typeface="+mn-ea"/>
                        </a:rPr>
                        <a:t>Hook</a:t>
                      </a:r>
                      <a:endParaRPr lang="en-US" altLang="zh-CN" sz="16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>
                          <a:sym typeface="+mn-ea"/>
                        </a:rPr>
                        <a:t>CosyOS </a:t>
                      </a:r>
                      <a:r>
                        <a:rPr lang="zh-CN" altLang="en-US" sz="1600">
                          <a:sym typeface="+mn-ea"/>
                        </a:rPr>
                        <a:t>系统钩子</a:t>
                      </a:r>
                      <a:endParaRPr lang="zh-CN" altLang="en-US" sz="1600">
                        <a:sym typeface="+mn-ea"/>
                      </a:endParaRPr>
                    </a:p>
                  </a:txBody>
                  <a:tcPr anchor="ctr" anchorCtr="0"/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CosyOS已经为用户创建好了各个系统钩子函数，分别位于各自的同名文件中，用户直接写代码即可。</a:t>
                      </a:r>
                      <a:endParaRPr lang="zh-CN" altLang="en-US" sz="1400">
                        <a:sym typeface="+mn-ea"/>
                      </a:endParaRPr>
                    </a:p>
                  </a:txBody>
                  <a:tcPr anchor="ctr" anchorCtr="0"/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-635" y="0"/>
            <a:ext cx="12193270" cy="1765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>
            <p:custDataLst>
              <p:tags r:id="rId2"/>
            </p:custDataLst>
          </p:nvPr>
        </p:nvSpPr>
        <p:spPr>
          <a:xfrm>
            <a:off x="0" y="6692265"/>
            <a:ext cx="12192635" cy="1657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内容占位符 7"/>
          <p:cNvGraphicFramePr/>
          <p:nvPr>
            <p:ph idx="1"/>
          </p:nvPr>
        </p:nvGraphicFramePr>
        <p:xfrm>
          <a:off x="838200" y="1692000"/>
          <a:ext cx="10515600" cy="5593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4450"/>
                <a:gridCol w="1314450"/>
                <a:gridCol w="2085975"/>
                <a:gridCol w="2012950"/>
                <a:gridCol w="1924685"/>
                <a:gridCol w="1863090"/>
              </a:tblGrid>
              <a:tr h="640080"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/>
                        <a:t>内核</a:t>
                      </a:r>
                      <a:r>
                        <a:rPr lang="zh-CN" altLang="en-US" sz="1600"/>
                        <a:t>对象</a:t>
                      </a:r>
                      <a:endParaRPr lang="zh-CN" altLang="en-US" sz="1600"/>
                    </a:p>
                  </a:txBody>
                  <a:tcPr anchor="ctr" anchorCtr="0"/>
                </a:tc>
                <a:tc hMerge="1"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/>
                        <a:t>C51</a:t>
                      </a:r>
                      <a:endParaRPr lang="en-US" altLang="zh-CN" sz="1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/>
                        <a:t>C251</a:t>
                      </a:r>
                      <a:endParaRPr lang="en-US" altLang="zh-CN" sz="1600"/>
                    </a:p>
                    <a:p>
                      <a:pPr algn="ctr">
                        <a:buNone/>
                      </a:pPr>
                      <a:r>
                        <a:rPr lang="en-US" altLang="zh-CN" sz="1600"/>
                        <a:t>ptr-2</a:t>
                      </a:r>
                      <a:endParaRPr lang="en-US" altLang="zh-CN" sz="1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/>
                        <a:t>C251</a:t>
                      </a:r>
                      <a:endParaRPr lang="en-US" altLang="zh-CN" sz="1600"/>
                    </a:p>
                    <a:p>
                      <a:pPr algn="ctr">
                        <a:buNone/>
                      </a:pPr>
                      <a:r>
                        <a:rPr lang="en-US" altLang="zh-CN" sz="1600"/>
                        <a:t>ptr-4</a:t>
                      </a:r>
                      <a:endParaRPr lang="en-US" altLang="zh-CN" sz="1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/>
                        <a:t>MDK-A</a:t>
                      </a:r>
                      <a:r>
                        <a:rPr lang="en-US" altLang="zh-CN" sz="1600"/>
                        <a:t>rm</a:t>
                      </a:r>
                      <a:endParaRPr lang="en-US" altLang="zh-CN" sz="1600"/>
                    </a:p>
                  </a:txBody>
                  <a:tcPr anchor="ctr" anchorCtr="0"/>
                </a:tc>
              </a:tr>
              <a:tr h="381000"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/>
                        <a:t>二值</a:t>
                      </a:r>
                      <a:r>
                        <a:rPr lang="zh-CN" altLang="en-US" sz="1400" b="1"/>
                        <a:t>信号量</a:t>
                      </a:r>
                      <a:endParaRPr lang="zh-CN" altLang="en-US" sz="1400" b="1"/>
                    </a:p>
                  </a:txBody>
                  <a:tcPr anchor="ctr" anchorCtr="0"/>
                </a:tc>
                <a:tc hMerge="1"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3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3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5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5</a:t>
                      </a:r>
                      <a:endParaRPr lang="en-US" altLang="zh-CN" sz="1400"/>
                    </a:p>
                  </a:txBody>
                  <a:tcPr anchor="ctr" anchorCtr="0"/>
                </a:tc>
              </a:tr>
              <a:tr h="381000"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互斥信号量</a:t>
                      </a:r>
                      <a:endParaRPr lang="zh-CN" altLang="en-US" sz="1400" b="1">
                        <a:sym typeface="+mn-ea"/>
                      </a:endParaRPr>
                    </a:p>
                  </a:txBody>
                  <a:tcPr anchor="ctr" anchorCtr="0"/>
                </a:tc>
                <a:tc hMerge="1"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4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4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6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6</a:t>
                      </a:r>
                      <a:endParaRPr lang="en-US" altLang="zh-CN" sz="1400"/>
                    </a:p>
                  </a:txBody>
                  <a:tcPr anchor="ctr" anchorCtr="0"/>
                </a:tc>
              </a:tr>
              <a:tr h="381000">
                <a:tc rowSpan="3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计数信号量</a:t>
                      </a:r>
                      <a:endParaRPr lang="zh-CN" altLang="en-US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uint8_t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4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4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6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6</a:t>
                      </a:r>
                      <a:endParaRPr lang="en-US" altLang="zh-CN" sz="1400"/>
                    </a:p>
                  </a:txBody>
                  <a:tcPr anchor="ctr" anchorCtr="0"/>
                </a:tc>
              </a:tr>
              <a:tr h="381000"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uint16_t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6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6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8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8</a:t>
                      </a:r>
                      <a:endParaRPr lang="en-US" altLang="zh-CN" sz="1400"/>
                    </a:p>
                  </a:txBody>
                  <a:tcPr anchor="ctr" anchorCtr="0"/>
                </a:tc>
              </a:tr>
              <a:tr h="381000"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uint32_t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10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10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12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12</a:t>
                      </a:r>
                      <a:endParaRPr lang="en-US" altLang="zh-CN" sz="1400"/>
                    </a:p>
                  </a:txBody>
                  <a:tcPr anchor="ctr" anchorCtr="0"/>
                </a:tc>
              </a:tr>
              <a:tr h="381000"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/>
                        <a:t>飞信</a:t>
                      </a:r>
                      <a:endParaRPr lang="zh-CN" altLang="en-US" sz="1400" b="1"/>
                    </a:p>
                  </a:txBody>
                  <a:tcPr anchor="ctr" anchorCtr="0"/>
                </a:tc>
                <a:tc hMerge="1"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3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4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6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8</a:t>
                      </a:r>
                      <a:endParaRPr lang="en-US" altLang="zh-CN" sz="1400"/>
                    </a:p>
                  </a:txBody>
                  <a:tcPr anchor="ctr" anchorCtr="0"/>
                </a:tc>
              </a:tr>
              <a:tr h="381000"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/>
                        <a:t>邮箱</a:t>
                      </a:r>
                      <a:endParaRPr lang="zh-CN" altLang="en-US" sz="1400" b="1"/>
                    </a:p>
                  </a:txBody>
                  <a:tcPr anchor="ctr" anchorCtr="0"/>
                </a:tc>
                <a:tc hMerge="1"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6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7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9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9</a:t>
                      </a:r>
                      <a:endParaRPr lang="en-US" altLang="zh-CN" sz="1400"/>
                    </a:p>
                  </a:txBody>
                  <a:tcPr anchor="ctr" anchorCtr="0"/>
                </a:tc>
              </a:tr>
              <a:tr h="381000"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/>
                        <a:t>队列</a:t>
                      </a:r>
                      <a:endParaRPr lang="zh-CN" altLang="en-US" sz="14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ym typeface="+mn-ea"/>
                        </a:rPr>
                        <a:t>静态队列</a:t>
                      </a:r>
                      <a:endParaRPr lang="zh-CN" altLang="en-US" sz="1400" b="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15</a:t>
                      </a:r>
                      <a:r>
                        <a:rPr lang="en-US" altLang="zh-CN" sz="1400">
                          <a:sym typeface="+mn-ea"/>
                        </a:rPr>
                        <a:t> + </a:t>
                      </a:r>
                      <a:r>
                        <a:rPr lang="en-US" altLang="zh-CN" sz="1400">
                          <a:sym typeface="+mn-ea"/>
                        </a:rPr>
                        <a:t>3 * len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15 + </a:t>
                      </a:r>
                      <a:r>
                        <a:rPr lang="en-US" altLang="zh-CN" sz="1400"/>
                        <a:t>4 </a:t>
                      </a:r>
                      <a:r>
                        <a:rPr lang="en-US" altLang="zh-CN" sz="1400">
                          <a:sym typeface="+mn-ea"/>
                        </a:rPr>
                        <a:t>* len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23 + </a:t>
                      </a:r>
                      <a:r>
                        <a:rPr lang="en-US" altLang="zh-CN" sz="1400">
                          <a:sym typeface="+mn-ea"/>
                        </a:rPr>
                        <a:t>4 </a:t>
                      </a:r>
                      <a:r>
                        <a:rPr lang="en-US" altLang="zh-CN" sz="1400">
                          <a:sym typeface="+mn-ea"/>
                        </a:rPr>
                        <a:t>* len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27 + 4 * len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 vMerge="1"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ym typeface="+mn-ea"/>
                        </a:rPr>
                        <a:t>动态队列</a:t>
                      </a:r>
                      <a:endParaRPr lang="zh-CN" altLang="en-US" sz="1400" b="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13 + malloc(7) * n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13 + malloc(8) </a:t>
                      </a:r>
                      <a:r>
                        <a:rPr lang="en-US" altLang="zh-CN" sz="1400">
                          <a:sym typeface="+mn-ea"/>
                        </a:rPr>
                        <a:t>* n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19 + malloc(12) </a:t>
                      </a:r>
                      <a:r>
                        <a:rPr lang="en-US" altLang="zh-CN" sz="1400">
                          <a:sym typeface="+mn-ea"/>
                        </a:rPr>
                        <a:t>* n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23 + malloc(12) </a:t>
                      </a:r>
                      <a:r>
                        <a:rPr lang="en-US" altLang="zh-CN" sz="1400">
                          <a:sym typeface="+mn-ea"/>
                        </a:rPr>
                        <a:t>* n</a:t>
                      </a:r>
                      <a:endParaRPr lang="en-US" altLang="zh-CN" sz="1400"/>
                    </a:p>
                  </a:txBody>
                  <a:tcPr anchor="ctr" anchorCtr="0"/>
                </a:tc>
              </a:tr>
              <a:tr h="381000"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/>
                        <a:t>私信</a:t>
                      </a:r>
                      <a:endParaRPr lang="zh-CN" altLang="en-US" sz="14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ym typeface="+mn-ea"/>
                        </a:rPr>
                        <a:t>性能创建</a:t>
                      </a:r>
                      <a:endParaRPr lang="zh-CN" altLang="en-US" sz="1400" b="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3 + size</a:t>
                      </a:r>
                      <a:r>
                        <a:rPr lang="en-US" altLang="zh-CN" sz="1400"/>
                        <a:t>of(par) * 2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3 + </a:t>
                      </a:r>
                      <a:r>
                        <a:rPr lang="en-US" altLang="zh-CN" sz="1400">
                          <a:sym typeface="+mn-ea"/>
                        </a:rPr>
                        <a:t>sizeof(par) </a:t>
                      </a:r>
                      <a:r>
                        <a:rPr lang="en-US" altLang="zh-CN" sz="1400"/>
                        <a:t>* 2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3 + sizeof(par) * 2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 spc="120">
                          <a:solidFill>
                            <a:srgbClr val="FF0000"/>
                          </a:solidFill>
                          <a:sym typeface="+mn-ea"/>
                        </a:rPr>
                        <a:t>✘</a:t>
                      </a:r>
                      <a:endParaRPr lang="en-US" altLang="zh-CN" sz="1400"/>
                    </a:p>
                  </a:txBody>
                  <a:tcPr anchor="ctr" anchorCtr="0"/>
                </a:tc>
              </a:tr>
              <a:tr h="381000">
                <a:tc vMerge="1"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ym typeface="+mn-ea"/>
                        </a:rPr>
                        <a:t>智能创建</a:t>
                      </a:r>
                      <a:endParaRPr lang="zh-CN" altLang="en-US" sz="1400" b="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6 + </a:t>
                      </a:r>
                      <a:r>
                        <a:rPr lang="en-US" altLang="zh-CN" sz="1400">
                          <a:sym typeface="+mn-ea"/>
                        </a:rPr>
                        <a:t>sizeof(par) </a:t>
                      </a:r>
                      <a:r>
                        <a:rPr lang="en-US" altLang="zh-CN" sz="1400"/>
                        <a:t>* 2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12 + </a:t>
                      </a:r>
                      <a:r>
                        <a:rPr lang="en-US" altLang="zh-CN" sz="1400">
                          <a:sym typeface="+mn-ea"/>
                        </a:rPr>
                        <a:t>sizeof(par) </a:t>
                      </a:r>
                      <a:r>
                        <a:rPr lang="en-US" altLang="zh-CN" sz="1400"/>
                        <a:t>* 2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12 + sizeof(par) * 2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24 + </a:t>
                      </a:r>
                      <a:r>
                        <a:rPr lang="en-US" altLang="zh-CN" sz="1400">
                          <a:sym typeface="+mn-ea"/>
                        </a:rPr>
                        <a:t>sizeof(par) * 3</a:t>
                      </a:r>
                      <a:endParaRPr lang="en-US" altLang="zh-CN" sz="1400"/>
                    </a:p>
                  </a:txBody>
                  <a:tcPr anchor="ctr" anchorCtr="0"/>
                </a:tc>
              </a:tr>
            </a:tbl>
          </a:graphicData>
        </a:graphic>
      </p:graphicFrame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-635" y="0"/>
            <a:ext cx="12193270" cy="1765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>
            <p:custDataLst>
              <p:tags r:id="rId2"/>
            </p:custDataLst>
          </p:nvPr>
        </p:nvSpPr>
        <p:spPr>
          <a:xfrm>
            <a:off x="0" y="6692265"/>
            <a:ext cx="12192635" cy="1657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000" b="1">
                <a:sym typeface="+mn-ea"/>
              </a:rPr>
              <a:t>CosyOS-II 内核对象大小</a:t>
            </a:r>
            <a:endParaRPr lang="zh-CN" altLang="en-US" sz="4000" b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任意多边形: 形状 10"/>
          <p:cNvSpPr/>
          <p:nvPr>
            <p:custDataLst>
              <p:tags r:id="rId1"/>
            </p:custDataLst>
          </p:nvPr>
        </p:nvSpPr>
        <p:spPr>
          <a:xfrm>
            <a:off x="12526" y="381301"/>
            <a:ext cx="7833419" cy="851394"/>
          </a:xfrm>
          <a:custGeom>
            <a:avLst/>
            <a:gdLst>
              <a:gd name="connsiteX0" fmla="*/ 0 w 7833419"/>
              <a:gd name="connsiteY0" fmla="*/ 0 h 855267"/>
              <a:gd name="connsiteX1" fmla="*/ 7833419 w 7833419"/>
              <a:gd name="connsiteY1" fmla="*/ 0 h 855267"/>
              <a:gd name="connsiteX2" fmla="*/ 7321805 w 7833419"/>
              <a:gd name="connsiteY2" fmla="*/ 855267 h 855267"/>
              <a:gd name="connsiteX3" fmla="*/ 0 w 7833419"/>
              <a:gd name="connsiteY3" fmla="*/ 855267 h 855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33419" h="855267">
                <a:moveTo>
                  <a:pt x="0" y="0"/>
                </a:moveTo>
                <a:lnTo>
                  <a:pt x="7833419" y="0"/>
                </a:lnTo>
                <a:lnTo>
                  <a:pt x="7321805" y="855267"/>
                </a:lnTo>
                <a:lnTo>
                  <a:pt x="0" y="855267"/>
                </a:lnTo>
                <a:close/>
              </a:path>
            </a:pathLst>
          </a:custGeom>
          <a:solidFill>
            <a:srgbClr val="FFFFFF">
              <a:lumMod val="95000"/>
            </a:srgbClr>
          </a:solidFill>
          <a:ln w="28575" cap="flat" cmpd="sng" algn="ctr">
            <a:solidFill>
              <a:srgbClr val="1E6BC5">
                <a:lumMod val="20000"/>
                <a:lumOff val="80000"/>
              </a:srgbClr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p>
            <a:pPr algn="ctr"/>
            <a:endParaRPr kumimoji="1" lang="zh-CN" altLang="en-US" sz="16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308959" y="1627151"/>
            <a:ext cx="5636847" cy="4804262"/>
          </a:xfrm>
          <a:prstGeom prst="rect">
            <a:avLst/>
          </a:prstGeom>
          <a:solidFill>
            <a:srgbClr val="FFFFFF">
              <a:lumMod val="95000"/>
            </a:srgbClr>
          </a:solidFill>
          <a:ln w="28575" cap="flat" cmpd="sng" algn="ctr">
            <a:solidFill>
              <a:srgbClr val="1E6BC5">
                <a:lumMod val="20000"/>
                <a:lumOff val="80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6246194" y="1627151"/>
            <a:ext cx="5636847" cy="4804262"/>
          </a:xfrm>
          <a:prstGeom prst="rect">
            <a:avLst/>
          </a:prstGeom>
          <a:solidFill>
            <a:srgbClr val="FFFFFF">
              <a:lumMod val="95000"/>
            </a:srgbClr>
          </a:solidFill>
          <a:ln w="28575" cap="flat" cmpd="sng" algn="ctr">
            <a:solidFill>
              <a:srgbClr val="1E6BC5">
                <a:lumMod val="20000"/>
                <a:lumOff val="80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459154" y="494578"/>
            <a:ext cx="6526438" cy="624840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rmAutofit/>
          </a:bodyPr>
          <a:lstStyle/>
          <a:p>
            <a:pPr marL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200" b="1" spc="300">
                <a:solidFill>
                  <a:srgbClr val="000000">
                    <a:lumMod val="85000"/>
                    <a:lumOff val="1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目   录</a:t>
            </a:r>
            <a:endParaRPr lang="zh-CN" altLang="en-US" sz="3200" b="1" spc="300">
              <a:solidFill>
                <a:srgbClr val="000000">
                  <a:lumMod val="85000"/>
                  <a:lumOff val="1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6396388" y="1627151"/>
            <a:ext cx="5336460" cy="4804262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b="1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原理篇</a:t>
            </a:r>
            <a:endParaRPr lang="zh-CN" altLang="en-US" sz="1200" b="1" spc="150">
              <a:solidFill>
                <a:srgbClr val="000000">
                  <a:lumMod val="75000"/>
                  <a:lumOff val="25000"/>
                </a:srgbClr>
              </a:solidFill>
              <a:sym typeface="+mn-ea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第一章</a:t>
            </a:r>
            <a:r>
              <a:rPr lang="en-US" altLang="zh-CN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  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系统文件详解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sym typeface="+mn-ea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第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二章  创建内核对象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sym typeface="+mn-ea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第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三章  系统启动流程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第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四章</a:t>
            </a:r>
            <a:r>
              <a:rPr lang="en-US" altLang="zh-CN" sz="12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  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系统中断功能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第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五章</a:t>
            </a:r>
            <a:r>
              <a:rPr lang="en-US" altLang="zh-CN" sz="12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  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服务实现原理</a:t>
            </a:r>
            <a:endParaRPr lang="en-US" altLang="zh-CN" sz="1200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第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六章</a:t>
            </a:r>
            <a:r>
              <a:rPr lang="en-US" altLang="zh-CN" sz="12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  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任务调度原理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sym typeface="+mn-ea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第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七章</a:t>
            </a:r>
            <a:r>
              <a:rPr lang="en-US" altLang="zh-CN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  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任务切换原理</a:t>
            </a:r>
            <a:endParaRPr lang="en-US" altLang="zh-CN" sz="1200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endParaRPr lang="en-US" altLang="zh-CN" sz="1200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b="1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示例篇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示例一</a:t>
            </a:r>
            <a:r>
              <a:rPr lang="en-US" altLang="zh-CN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  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行为同步与合作式任务组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示例二</a:t>
            </a:r>
            <a:r>
              <a:rPr lang="en-US" altLang="zh-CN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  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事件标志组与定时服务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sym typeface="+mn-ea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示例三</a:t>
            </a:r>
            <a:r>
              <a:rPr lang="en-US" altLang="zh-CN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  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全局变量访问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示例四</a:t>
            </a:r>
            <a:r>
              <a:rPr lang="en-US" altLang="zh-CN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  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线程内存分配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endParaRPr lang="en-US" altLang="zh-CN" sz="1200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b="1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补充</a:t>
            </a:r>
            <a:r>
              <a:rPr lang="zh-CN" altLang="en-US" sz="1200" b="1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篇</a:t>
            </a:r>
            <a:endParaRPr lang="zh-CN" altLang="en-US" sz="1200" b="1" spc="150">
              <a:solidFill>
                <a:srgbClr val="000000">
                  <a:lumMod val="75000"/>
                  <a:lumOff val="25000"/>
                </a:srgbClr>
              </a:solidFill>
              <a:sym typeface="+mn-ea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一、调用服务注意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事项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二、</a:t>
            </a:r>
            <a:r>
              <a:rPr lang="en-US" altLang="zh-CN" sz="12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STC8/STC32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，开发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指导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6"/>
            </p:custDataLst>
          </p:nvPr>
        </p:nvSpPr>
        <p:spPr>
          <a:xfrm>
            <a:off x="459153" y="1627151"/>
            <a:ext cx="5336461" cy="4804263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b="1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基础篇</a:t>
            </a:r>
            <a:endParaRPr lang="zh-CN" altLang="en-US" sz="1200" b="1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第一章  </a:t>
            </a:r>
            <a:r>
              <a:rPr lang="en-US" altLang="zh-CN" sz="12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RTOS 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简介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第二章  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RTOS</a:t>
            </a:r>
            <a:r>
              <a:rPr lang="en-US" altLang="zh-CN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 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框架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第三章  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CosyOS 简介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第四章  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CosyOS 基础功能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第五章  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CosyOS 中断系统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sym typeface="+mn-ea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charset="0"/>
              <a:buChar char="n"/>
            </a:pPr>
            <a:r>
              <a:rPr lang="zh-CN" altLang="en-US" sz="1200" b="1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进阶篇</a:t>
            </a:r>
            <a:endParaRPr lang="zh-CN" altLang="en-US" sz="1200" b="1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第一章  CosyOS 线程通信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sym typeface="+mn-ea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第二章  CosyOS 行为同步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sym typeface="+mn-ea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第三章  CosyOS 资源同步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sym typeface="+mn-ea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第四章  CosyOS 定时服务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第五章  CosyOS 任务管理器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sym typeface="+mn-ea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第六章  CosyOS 任务栈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sym typeface="+mn-ea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endParaRPr lang="en-US" altLang="zh-CN" sz="1200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b="1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应用篇</a:t>
            </a:r>
            <a:endParaRPr lang="zh-CN" altLang="en-US" sz="1200" b="1" spc="150">
              <a:solidFill>
                <a:srgbClr val="000000">
                  <a:lumMod val="75000"/>
                  <a:lumOff val="25000"/>
                </a:srgbClr>
              </a:solidFill>
              <a:sym typeface="+mn-ea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第一章</a:t>
            </a:r>
            <a:r>
              <a:rPr lang="en-US" altLang="zh-CN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  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CosyOS 开发流程</a:t>
            </a:r>
            <a:endParaRPr lang="zh-CN" altLang="en-US" sz="1200" b="1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1E6BC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Char char="n"/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第二章</a:t>
            </a:r>
            <a:r>
              <a:rPr lang="en-US" altLang="zh-CN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  CosyOS API</a:t>
            </a: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sym typeface="+mn-ea"/>
              </a:rPr>
              <a:t>讲解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sym typeface="+mn-ea"/>
            </a:endParaRPr>
          </a:p>
        </p:txBody>
      </p:sp>
      <p:sp>
        <p:nvSpPr>
          <p:cNvPr id="13" name="任意多边形: 形状 12"/>
          <p:cNvSpPr>
            <a:spLocks noChangeAspect="1"/>
          </p:cNvSpPr>
          <p:nvPr>
            <p:custDataLst>
              <p:tags r:id="rId7"/>
            </p:custDataLst>
          </p:nvPr>
        </p:nvSpPr>
        <p:spPr>
          <a:xfrm rot="10800000">
            <a:off x="11450955" y="571500"/>
            <a:ext cx="281940" cy="572135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rgbClr val="1E6BC5">
              <a:lumMod val="20000"/>
              <a:lumOff val="80000"/>
            </a:srgbClr>
          </a:solidFill>
          <a:ln w="31750" cap="rnd" cmpd="sng" algn="ctr">
            <a:noFill/>
            <a:prstDash val="solid"/>
            <a:round/>
          </a:ln>
          <a:effectLst/>
        </p:spPr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4" name="任意多边形: 形状 13"/>
          <p:cNvSpPr>
            <a:spLocks noChangeAspect="1"/>
          </p:cNvSpPr>
          <p:nvPr>
            <p:custDataLst>
              <p:tags r:id="rId8"/>
            </p:custDataLst>
          </p:nvPr>
        </p:nvSpPr>
        <p:spPr>
          <a:xfrm rot="10800000">
            <a:off x="11076940" y="571500"/>
            <a:ext cx="281940" cy="572135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rgbClr val="1E6BC5">
              <a:lumMod val="20000"/>
              <a:lumOff val="80000"/>
            </a:srgbClr>
          </a:solidFill>
          <a:ln w="31750" cap="rnd" cmpd="sng" algn="ctr">
            <a:noFill/>
            <a:prstDash val="solid"/>
            <a:round/>
          </a:ln>
          <a:effectLst/>
        </p:spPr>
        <p:txBody>
          <a:bodyPr wrap="square" rtlCol="0" anchor="ctr">
            <a:noAutofit/>
          </a:bodyPr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z="4000" b="1">
                <a:sym typeface="+mn-ea"/>
              </a:rPr>
              <a:t>CosyOS-II 任务对象大小</a:t>
            </a:r>
            <a:endParaRPr lang="zh-CN" altLang="en-US" sz="4000"/>
          </a:p>
        </p:txBody>
      </p:sp>
      <p:sp>
        <p:nvSpPr>
          <p:cNvPr id="21" name="矩形 20"/>
          <p:cNvSpPr/>
          <p:nvPr>
            <p:custDataLst>
              <p:tags r:id="rId2"/>
            </p:custDataLst>
          </p:nvPr>
        </p:nvSpPr>
        <p:spPr>
          <a:xfrm>
            <a:off x="0" y="6692265"/>
            <a:ext cx="12192635" cy="1657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-635" y="0"/>
            <a:ext cx="12193270" cy="1765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正文"/>
          <p:cNvSpPr txBox="1"/>
          <p:nvPr>
            <p:custDataLst>
              <p:tags r:id="rId4"/>
            </p:custDataLst>
          </p:nvPr>
        </p:nvSpPr>
        <p:spPr>
          <a:xfrm>
            <a:off x="1232853" y="1510030"/>
            <a:ext cx="9725660" cy="786765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ctr">
              <a:buNone/>
            </a:pPr>
            <a:r>
              <a:rPr lang="en-US" altLang="zh-CN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sizeof </a:t>
            </a: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静态创建：</a:t>
            </a:r>
            <a:r>
              <a:rPr lang="en-US" altLang="zh-CN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taskhandle + tasknode + taskstack;</a:t>
            </a:r>
            <a:endParaRPr lang="en-US" altLang="zh-CN" sz="1400" spc="130" dirty="0">
              <a:ln>
                <a:noFill/>
                <a:prstDash val="sysDot"/>
              </a:ln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  <a:p>
            <a:pPr marL="0" indent="0" algn="ctr">
              <a:buNone/>
            </a:pPr>
            <a:r>
              <a:rPr lang="en-US" altLang="zh-CN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sizeof </a:t>
            </a: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动态创建：</a:t>
            </a:r>
            <a:r>
              <a:rPr lang="en-US" altLang="zh-CN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taskhandle + taskhand + malloc(tasknode) + </a:t>
            </a:r>
            <a:r>
              <a:rPr lang="en-US" altLang="zh-CN" sz="1400" spc="130" dirty="0">
                <a:ln>
                  <a:noFill/>
                  <a:prstDash val="sysDot"/>
                </a:ln>
                <a:sym typeface="+mn-ea"/>
              </a:rPr>
              <a:t>malloc(</a:t>
            </a:r>
            <a:r>
              <a:rPr lang="en-US" altLang="zh-CN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taskstack);</a:t>
            </a:r>
            <a:endParaRPr lang="en-US" altLang="zh-CN" sz="1400" spc="130" dirty="0">
              <a:ln>
                <a:noFill/>
                <a:prstDash val="sysDot"/>
              </a:ln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</p:txBody>
      </p:sp>
      <p:graphicFrame>
        <p:nvGraphicFramePr>
          <p:cNvPr id="4" name="内容占位符 3"/>
          <p:cNvGraphicFramePr/>
          <p:nvPr>
            <p:ph idx="1"/>
          </p:nvPr>
        </p:nvGraphicFramePr>
        <p:xfrm>
          <a:off x="1187768" y="2539365"/>
          <a:ext cx="9816465" cy="35267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0215"/>
                <a:gridCol w="2022475"/>
                <a:gridCol w="2024380"/>
                <a:gridCol w="2025650"/>
                <a:gridCol w="2023745"/>
              </a:tblGrid>
              <a:tr h="42862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2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任务对象</a:t>
                      </a:r>
                      <a:endParaRPr lang="zh-CN" altLang="en-US" sz="1200" b="1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07950" marR="107950" marT="63500" marB="6350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2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C51</a:t>
                      </a:r>
                      <a:endParaRPr lang="en-US" altLang="zh-CN" sz="1200" b="1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07950" marR="107950" marT="63500" marB="6350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2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C251</a:t>
                      </a:r>
                      <a:endParaRPr lang="en-US" altLang="zh-CN" sz="1200" b="1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2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ptr-2</a:t>
                      </a:r>
                      <a:endParaRPr lang="en-US" altLang="zh-CN" sz="1200" b="1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07950" marR="107950" marT="63500" marB="6350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2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C251</a:t>
                      </a:r>
                      <a:endParaRPr lang="en-US" altLang="zh-CN" sz="1200" b="1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2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ptr-4</a:t>
                      </a:r>
                      <a:endParaRPr lang="en-US" altLang="zh-CN" sz="1200" b="1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07950" marR="107950" marT="63500" marB="6350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2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MDK-Arm</a:t>
                      </a:r>
                      <a:endParaRPr lang="en-US" altLang="zh-CN" sz="1200" b="1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07950" marR="107950" marT="63500" marB="63500" anchor="ctr" anchorCtr="0"/>
                </a:tc>
              </a:tr>
              <a:tr h="383540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1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taskhandle</a:t>
                      </a:r>
                      <a:endParaRPr lang="en-US" altLang="zh-CN" sz="1000" b="1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07950" marR="107950" marT="63500" marB="63500" anchor="ctr" anchorCtr="0"/>
                </a:tc>
                <a:tc>
                  <a:txBody>
                    <a:bodyPr/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07950" marR="107950" marT="63500" marB="63500" anchor="ctr" anchorCtr="0"/>
                </a:tc>
                <a:tc>
                  <a:txBody>
                    <a:bodyPr/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07950" marR="107950" marT="63500" marB="63500" anchor="ctr" anchorCtr="0"/>
                </a:tc>
                <a:tc>
                  <a:txBody>
                    <a:bodyPr/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07950" marR="107950" marT="63500" marB="63500" anchor="ctr" anchorCtr="0"/>
                </a:tc>
                <a:tc>
                  <a:txBody>
                    <a:bodyPr/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07950" marR="107950" marT="63500" marB="63500" anchor="ctr" anchorCtr="0"/>
                </a:tc>
              </a:tr>
              <a:tr h="106235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1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taskhand</a:t>
                      </a:r>
                      <a:endParaRPr lang="en-US" altLang="zh-CN" sz="1000" b="1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07950" marR="107950" marT="63500" marB="63500" anchor="ctr" anchorCtr="0"/>
                </a:tc>
                <a:tc>
                  <a:txBody>
                    <a:bodyPr/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TID: 1 / 2 / 4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SRT: 0 / 2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DBG: 0 / 2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07950" marR="107950" marT="63500" marB="63500" anchor="ctr" anchorCtr="0"/>
                </a:tc>
                <a:tc>
                  <a:txBody>
                    <a:bodyPr/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11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TID: </a:t>
                      </a:r>
                      <a:r>
                        <a:rPr lang="en-US" altLang="zh-CN" sz="1000" spc="6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1 / 2 / 4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SRT: 0 / 2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DBG: 0 / 4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07950" marR="107950" marT="63500" marB="63500" anchor="ctr" anchorCtr="0"/>
                </a:tc>
                <a:tc>
                  <a:txBody>
                    <a:bodyPr/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13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TID: </a:t>
                      </a:r>
                      <a:r>
                        <a:rPr lang="en-US" altLang="zh-CN" sz="1000" spc="6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1 / 2 / 4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SRT: 0 / 2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DBG: 0 / 4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07950" marR="107950" marT="63500" marB="63500" anchor="ctr" anchorCtr="0"/>
                </a:tc>
                <a:tc>
                  <a:txBody>
                    <a:bodyPr/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17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TID: </a:t>
                      </a:r>
                      <a:r>
                        <a:rPr lang="en-US" altLang="zh-CN" sz="1000" spc="6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1 / 2 / 4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SRT: 0 / 2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DBG: 0 / 4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07950" marR="107950" marT="63500" marB="63500" anchor="ctr" anchorCtr="0"/>
                </a:tc>
              </a:tr>
              <a:tr h="151574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1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tasknode</a:t>
                      </a:r>
                      <a:endParaRPr lang="en-US" altLang="zh-CN" sz="1000" b="1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07950" marR="107950" marT="63500" marB="63500" anchor="ctr" anchorCtr="0"/>
                </a:tc>
                <a:tc>
                  <a:txBody>
                    <a:bodyPr/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19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TMR: </a:t>
                      </a:r>
                      <a:r>
                        <a:rPr lang="en-US" altLang="zh-CN" sz="1000" spc="6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1 / 2 / 4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TID: </a:t>
                      </a:r>
                      <a:r>
                        <a:rPr lang="en-US" altLang="zh-CN" sz="1000" spc="6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1 / 2 / 4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SRT: 0 / 6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DBG: 0 / 11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REG: 0 / 8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07950" marR="107950" marT="63500" marB="63500" anchor="ctr" anchorCtr="0"/>
                </a:tc>
                <a:tc>
                  <a:txBody>
                    <a:bodyPr/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23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TMR: </a:t>
                      </a:r>
                      <a:r>
                        <a:rPr lang="en-US" altLang="zh-CN" sz="1000" spc="6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1 / 2 / 4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TID: </a:t>
                      </a:r>
                      <a:r>
                        <a:rPr lang="en-US" altLang="zh-CN" sz="1000" spc="6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1 / 2 / 4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SRT: 0 / 6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DBG: 0 / 14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REG: 0 / 8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07950" marR="107950" marT="63500" marB="63500" anchor="ctr" anchorCtr="0"/>
                </a:tc>
                <a:tc>
                  <a:txBody>
                    <a:bodyPr/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33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TMR: </a:t>
                      </a:r>
                      <a:r>
                        <a:rPr lang="en-US" altLang="zh-CN" sz="1000" spc="6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1 / 2 / 4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TID: </a:t>
                      </a:r>
                      <a:r>
                        <a:rPr lang="en-US" altLang="zh-CN" sz="1000" spc="6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1 / 2 / 4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SRT: 0 / 6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DBG: 0 / 14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REG: 0 / 8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07950" marR="107950" marT="63500" marB="63500" anchor="ctr" anchorCtr="0"/>
                </a:tc>
                <a:tc>
                  <a:txBody>
                    <a:bodyPr/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41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TMR: </a:t>
                      </a:r>
                      <a:r>
                        <a:rPr lang="en-US" altLang="zh-CN" sz="1000" spc="6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1 / 2 / 4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TID: </a:t>
                      </a:r>
                      <a:r>
                        <a:rPr lang="en-US" altLang="zh-CN" sz="1000" spc="6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1 / 2 / 4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SRT: 0 / 6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000" b="0" spc="60">
                          <a:latin typeface="微软雅黑" panose="020B0503020204020204" charset="-122"/>
                          <a:ea typeface="微软雅黑" panose="020B0503020204020204" charset="-122"/>
                        </a:rPr>
                        <a:t>+ DBG: 0 / 16</a:t>
                      </a: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zh-CN" sz="1000" b="0" spc="6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07950" marR="107950" marT="63500" marB="63500" anchor="ctr" anchorCtr="0"/>
                </a:tc>
              </a:tr>
            </a:tbl>
          </a:graphicData>
        </a:graphic>
      </p:graphicFrame>
    </p:spTree>
    <p:custDataLst>
      <p:tags r:id="rId5"/>
    </p:custData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altLang="zh-CN" sz="4000" b="1"/>
              <a:t>C251 </a:t>
            </a:r>
            <a:r>
              <a:rPr lang="zh-CN" altLang="en-US" sz="4000" b="1"/>
              <a:t>内存方案配置</a:t>
            </a:r>
            <a:endParaRPr lang="zh-CN" altLang="en-US" sz="4000" b="1"/>
          </a:p>
        </p:txBody>
      </p:sp>
      <p:sp>
        <p:nvSpPr>
          <p:cNvPr id="21" name="矩形 20"/>
          <p:cNvSpPr/>
          <p:nvPr>
            <p:custDataLst>
              <p:tags r:id="rId2"/>
            </p:custDataLst>
          </p:nvPr>
        </p:nvSpPr>
        <p:spPr>
          <a:xfrm>
            <a:off x="0" y="6692265"/>
            <a:ext cx="12192635" cy="1657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-635" y="0"/>
            <a:ext cx="12193270" cy="1765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正文"/>
          <p:cNvSpPr txBox="1"/>
          <p:nvPr>
            <p:custDataLst>
              <p:tags r:id="rId4"/>
            </p:custDataLst>
          </p:nvPr>
        </p:nvSpPr>
        <p:spPr>
          <a:xfrm>
            <a:off x="1232853" y="1510030"/>
            <a:ext cx="9725660" cy="786765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ctr">
              <a:buNone/>
            </a:pP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单击此处添加文本具体内容，简明扼要地阐述您的观点。根据需要可酌情增减文字，以便观者准确地理解您传达的思想</a:t>
            </a:r>
            <a:endParaRPr lang="zh-CN" altLang="en-US" sz="1400" spc="130" dirty="0">
              <a:ln>
                <a:noFill/>
                <a:prstDash val="sysDot"/>
              </a:ln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</p:txBody>
      </p:sp>
      <p:graphicFrame>
        <p:nvGraphicFramePr>
          <p:cNvPr id="4" name="内容占位符 3"/>
          <p:cNvGraphicFramePr/>
          <p:nvPr>
            <p:ph idx="1"/>
          </p:nvPr>
        </p:nvGraphicFramePr>
        <p:xfrm>
          <a:off x="1187768" y="2539365"/>
          <a:ext cx="9816465" cy="33902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9090"/>
                <a:gridCol w="1376680"/>
                <a:gridCol w="4011930"/>
                <a:gridCol w="1674495"/>
                <a:gridCol w="1144270"/>
              </a:tblGrid>
              <a:tr h="86296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700" b="1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任务栈模式</a:t>
                      </a:r>
                      <a:endParaRPr lang="zh-CN" altLang="en-US" sz="1700" b="1" spc="13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700" b="1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内存模型</a:t>
                      </a:r>
                      <a:endParaRPr lang="zh-CN" altLang="en-US" sz="1700" b="1" spc="13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700" b="1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内核对象</a:t>
                      </a:r>
                      <a:r>
                        <a:rPr lang="zh-CN" altLang="en-US" sz="1700" b="1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内存</a:t>
                      </a:r>
                      <a:endParaRPr lang="zh-CN" altLang="en-US" sz="1700" b="1" spc="13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700" b="1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适用条件</a:t>
                      </a:r>
                      <a:endParaRPr lang="zh-CN" altLang="en-US" sz="1700" b="1" spc="13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700" b="1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任务切换性能</a:t>
                      </a:r>
                      <a:endParaRPr lang="zh-CN" altLang="en-US" sz="1700" b="1" spc="13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</a:tr>
              <a:tr h="505460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PSP</a:t>
                      </a:r>
                      <a:r>
                        <a:rPr lang="zh-CN" altLang="en-US" sz="15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模式</a:t>
                      </a:r>
                      <a:endParaRPr lang="zh-CN" altLang="en-US" sz="15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XSmall</a:t>
                      </a:r>
                      <a:endParaRPr lang="en-US" altLang="zh-CN" sz="15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near static &amp; malloc, ptr-2</a:t>
                      </a:r>
                      <a:endParaRPr lang="en-US" altLang="zh-CN" sz="15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edata</a:t>
                      </a:r>
                      <a:r>
                        <a:rPr lang="zh-CN" altLang="en-US" sz="15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足够大</a:t>
                      </a:r>
                      <a:endParaRPr lang="zh-CN" altLang="en-US" sz="15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rgbClr val="FFFF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★★★</a:t>
                      </a:r>
                      <a:endParaRPr lang="zh-CN" altLang="en-US" sz="1500" b="0" spc="120">
                        <a:solidFill>
                          <a:srgbClr val="FFFF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</a:tr>
              <a:tr h="505460">
                <a:tc rowSpan="4"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MSP</a:t>
                      </a:r>
                      <a:r>
                        <a:rPr lang="zh-CN" altLang="en-US" sz="15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模式</a:t>
                      </a:r>
                      <a:endParaRPr lang="zh-CN" altLang="en-US" sz="15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 rowSpan="2"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XSmall</a:t>
                      </a:r>
                      <a:endParaRPr lang="en-US" altLang="zh-CN" sz="15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near static &amp; malloc, ptr-2</a:t>
                      </a:r>
                      <a:endParaRPr lang="en-US" altLang="zh-CN" sz="15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edata</a:t>
                      </a:r>
                      <a:r>
                        <a:rPr lang="zh-CN" altLang="en-US" sz="15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比较大</a:t>
                      </a:r>
                      <a:endParaRPr lang="zh-CN" altLang="en-US" sz="15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rgbClr val="FFFF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★★</a:t>
                      </a:r>
                      <a:endParaRPr lang="zh-CN" altLang="en-US" sz="1500" b="0" spc="120">
                        <a:solidFill>
                          <a:srgbClr val="FFFF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</a:tr>
              <a:tr h="50546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near static, xdata malloc, ptr-4</a:t>
                      </a:r>
                      <a:endParaRPr lang="en-US" altLang="zh-CN" sz="15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edata</a:t>
                      </a:r>
                      <a:r>
                        <a:rPr lang="zh-CN" altLang="en-US" sz="15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比较小</a:t>
                      </a:r>
                      <a:endParaRPr lang="zh-CN" altLang="en-US" sz="15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rgbClr val="FFFF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★</a:t>
                      </a:r>
                      <a:endParaRPr lang="zh-CN" altLang="en-US" sz="1500" b="0" spc="120">
                        <a:solidFill>
                          <a:srgbClr val="FFFF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</a:tr>
              <a:tr h="505460">
                <a:tc vMerge="1">
                  <a:tcPr/>
                </a:tc>
                <a:tc rowSpan="2"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Large</a:t>
                      </a:r>
                      <a:endParaRPr lang="en-US" altLang="zh-CN" sz="15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xdata static, near malloc, ptr-4</a:t>
                      </a:r>
                      <a:endParaRPr lang="en-US" altLang="zh-CN" sz="15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edata</a:t>
                      </a:r>
                      <a:r>
                        <a:rPr lang="zh-CN" altLang="en-US" sz="15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比较小</a:t>
                      </a:r>
                      <a:endParaRPr lang="zh-CN" altLang="en-US" sz="15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rgbClr val="FFFF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★</a:t>
                      </a:r>
                      <a:endParaRPr lang="zh-CN" altLang="en-US" sz="1500" b="0" spc="120">
                        <a:solidFill>
                          <a:srgbClr val="FFFF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</a:tr>
              <a:tr h="50546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xdata static &amp; malloc, ptr-2</a:t>
                      </a:r>
                      <a:endParaRPr lang="en-US" altLang="zh-CN" sz="15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edata</a:t>
                      </a:r>
                      <a:r>
                        <a:rPr lang="zh-CN" altLang="en-US" sz="15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非常小</a:t>
                      </a:r>
                      <a:endParaRPr lang="zh-CN" altLang="en-US" sz="15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rgbClr val="FFFF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★</a:t>
                      </a:r>
                      <a:endParaRPr lang="zh-CN" altLang="en-US" sz="1500" b="0" spc="120">
                        <a:solidFill>
                          <a:srgbClr val="FFFF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</a:tr>
            </a:tbl>
          </a:graphicData>
        </a:graphic>
      </p:graphicFrame>
    </p:spTree>
    <p:custDataLst>
      <p:tags r:id="rId5"/>
    </p:custData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4000" b="1">
                <a:sym typeface="+mn-ea"/>
              </a:rPr>
              <a:t>API</a:t>
            </a:r>
            <a:r>
              <a:rPr lang="zh-CN" altLang="en-US" sz="4000" b="1">
                <a:sym typeface="+mn-ea"/>
              </a:rPr>
              <a:t>简介</a:t>
            </a:r>
            <a:endParaRPr lang="zh-CN" altLang="en-US" sz="40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marL="0" indent="0">
              <a:buNone/>
            </a:pPr>
            <a:r>
              <a:rPr lang="zh-CN" altLang="en-US" sz="2400"/>
              <a:t>用户通过调用API来实现对系统服务的调用，所有API均为宏定义，所有系统服务也为宏定义，所有API参数均支持宏定义。</a:t>
            </a:r>
            <a:endParaRPr lang="zh-CN" altLang="en-US" sz="2400"/>
          </a:p>
          <a:p>
            <a:pPr marL="0" indent="0">
              <a:buNone/>
            </a:pPr>
            <a:endParaRPr lang="zh-CN" altLang="en-US" sz="2400"/>
          </a:p>
          <a:p>
            <a:pPr marL="0" indent="0">
              <a:buNone/>
            </a:pPr>
            <a:r>
              <a:rPr lang="en-US" altLang="zh-CN" sz="2400" b="1"/>
              <a:t>API</a:t>
            </a:r>
            <a:r>
              <a:rPr lang="zh-CN" altLang="en-US" sz="2400" b="1"/>
              <a:t>分类</a:t>
            </a:r>
            <a:endParaRPr lang="zh-CN" altLang="en-US" sz="2400" b="1"/>
          </a:p>
          <a:p>
            <a:pPr marL="0" indent="0">
              <a:buNone/>
            </a:pPr>
            <a:r>
              <a:rPr lang="en-US" altLang="zh-CN" sz="2400" b="1"/>
              <a:t>API</a:t>
            </a:r>
            <a:r>
              <a:rPr lang="zh-CN" altLang="en-US" sz="2400" b="1"/>
              <a:t>格式</a:t>
            </a:r>
            <a:endParaRPr lang="zh-CN" altLang="en-US" sz="2400" b="1"/>
          </a:p>
          <a:p>
            <a:pPr marL="0" indent="0">
              <a:buNone/>
            </a:pPr>
            <a:r>
              <a:rPr lang="en-US" altLang="zh-CN" sz="2400" b="1"/>
              <a:t>API</a:t>
            </a:r>
            <a:r>
              <a:rPr lang="zh-CN" altLang="en-US" sz="2400" b="1"/>
              <a:t>返回</a:t>
            </a:r>
            <a:endParaRPr lang="zh-CN" altLang="en-US" sz="2400" b="1"/>
          </a:p>
          <a:p>
            <a:pPr marL="0" indent="0">
              <a:buNone/>
            </a:pPr>
            <a:endParaRPr lang="zh-CN" altLang="en-US" sz="2400" b="1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4000" b="1"/>
              <a:t>API</a:t>
            </a:r>
            <a:r>
              <a:rPr lang="zh-CN" altLang="en-US" sz="4000" b="1"/>
              <a:t>分类</a:t>
            </a:r>
            <a:endParaRPr lang="zh-CN" altLang="en-US" sz="40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pPr marL="0" indent="0">
              <a:buNone/>
            </a:pPr>
            <a:r>
              <a:rPr lang="zh-CN" altLang="en-US" sz="1800">
                <a:sym typeface="+mn-ea"/>
              </a:rPr>
              <a:t>CosyOS的API，根据功能和使用场景的不同可分为六类：</a:t>
            </a:r>
            <a:endParaRPr lang="zh-CN" altLang="en-US" sz="1800">
              <a:sym typeface="+mn-ea"/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1800" b="1">
                <a:sym typeface="+mn-ea"/>
              </a:rPr>
              <a:t>创建</a:t>
            </a:r>
            <a:r>
              <a:rPr lang="en-US" altLang="zh-CN" sz="1800" b="1">
                <a:sym typeface="+mn-ea"/>
              </a:rPr>
              <a:t>API</a:t>
            </a:r>
            <a:br>
              <a:rPr lang="en-US" altLang="zh-CN" sz="1800" b="1">
                <a:sym typeface="+mn-ea"/>
              </a:rPr>
            </a:br>
            <a:r>
              <a:rPr lang="zh-CN" altLang="en-US" sz="1800" b="1">
                <a:sym typeface="+mn-ea"/>
              </a:rPr>
              <a:t>静态创建：</a:t>
            </a:r>
            <a:r>
              <a:rPr lang="zh-CN" altLang="en-US" sz="1800">
                <a:sym typeface="+mn-ea"/>
              </a:rPr>
              <a:t>前缀为“u”，分为声明对象（uExtern）、创建对象（uCreate）和定义对象（uDef）。</a:t>
            </a:r>
            <a:br>
              <a:rPr lang="zh-CN" altLang="en-US" sz="1800">
                <a:sym typeface="+mn-ea"/>
              </a:rPr>
            </a:br>
            <a:r>
              <a:rPr lang="zh-CN" altLang="en-US" sz="1800" b="1">
                <a:sym typeface="+mn-ea"/>
              </a:rPr>
              <a:t>动态创建：</a:t>
            </a:r>
            <a:r>
              <a:rPr lang="zh-CN" altLang="en-US" sz="1800">
                <a:sym typeface="+mn-ea"/>
              </a:rPr>
              <a:t>前缀为“</a:t>
            </a:r>
            <a:r>
              <a:rPr lang="en-US" altLang="zh-CN" sz="1800">
                <a:sym typeface="+mn-ea"/>
              </a:rPr>
              <a:t>d</a:t>
            </a:r>
            <a:r>
              <a:rPr lang="zh-CN" altLang="en-US" sz="1800">
                <a:sym typeface="+mn-ea"/>
              </a:rPr>
              <a:t>”，分为声明对象（</a:t>
            </a:r>
            <a:r>
              <a:rPr lang="en-US" altLang="zh-CN" sz="1800">
                <a:sym typeface="+mn-ea"/>
              </a:rPr>
              <a:t>d</a:t>
            </a:r>
            <a:r>
              <a:rPr lang="zh-CN" altLang="en-US" sz="1800">
                <a:sym typeface="+mn-ea"/>
              </a:rPr>
              <a:t>Extern）、创建对象（</a:t>
            </a:r>
            <a:r>
              <a:rPr lang="en-US" altLang="zh-CN" sz="1800">
                <a:sym typeface="+mn-ea"/>
              </a:rPr>
              <a:t>d</a:t>
            </a:r>
            <a:r>
              <a:rPr lang="zh-CN" altLang="en-US" sz="1800">
                <a:sym typeface="+mn-ea"/>
              </a:rPr>
              <a:t>Create）。</a:t>
            </a:r>
            <a:endParaRPr lang="zh-CN" altLang="en-US" sz="1800"/>
          </a:p>
          <a:p>
            <a:pPr marL="342900" indent="-342900">
              <a:buFont typeface="+mj-lt"/>
              <a:buAutoNum type="arabicPeriod"/>
            </a:pPr>
            <a:r>
              <a:rPr lang="zh-CN" altLang="en-US" sz="1800" b="1">
                <a:sym typeface="+mn-ea"/>
              </a:rPr>
              <a:t>任务API</a:t>
            </a:r>
            <a:br>
              <a:rPr lang="zh-CN" altLang="en-US" sz="1800">
                <a:sym typeface="+mn-ea"/>
              </a:rPr>
            </a:br>
            <a:r>
              <a:rPr lang="zh-CN" altLang="en-US" sz="1800">
                <a:sym typeface="+mn-ea"/>
              </a:rPr>
              <a:t>前缀为“u”，指仅在任务中调用。</a:t>
            </a:r>
            <a:endParaRPr lang="zh-CN" altLang="en-US" sz="1800"/>
          </a:p>
          <a:p>
            <a:pPr marL="342900" indent="-342900">
              <a:buFont typeface="+mj-lt"/>
              <a:buAutoNum type="arabicPeriod"/>
            </a:pPr>
            <a:r>
              <a:rPr lang="zh-CN" altLang="en-US" sz="1800" b="1">
                <a:sym typeface="+mn-ea"/>
              </a:rPr>
              <a:t>滴答API</a:t>
            </a:r>
            <a:br>
              <a:rPr lang="zh-CN" altLang="en-US" sz="1800">
                <a:sym typeface="+mn-ea"/>
              </a:rPr>
            </a:br>
            <a:r>
              <a:rPr lang="zh-CN" altLang="en-US" sz="1800">
                <a:sym typeface="+mn-ea"/>
              </a:rPr>
              <a:t>前缀为“t”，指仅在系统滴答中断中调用，包括在滴答钩子、定时中断钩子、定时查询钩子中调用。</a:t>
            </a:r>
            <a:endParaRPr lang="zh-CN" altLang="en-US" sz="1800"/>
          </a:p>
          <a:p>
            <a:pPr marL="342900" indent="-342900">
              <a:buFont typeface="+mj-lt"/>
              <a:buAutoNum type="arabicPeriod"/>
            </a:pPr>
            <a:r>
              <a:rPr lang="zh-CN" altLang="en-US" sz="1800" b="1">
                <a:sym typeface="+mn-ea"/>
              </a:rPr>
              <a:t>中断API</a:t>
            </a:r>
            <a:br>
              <a:rPr lang="zh-CN" altLang="en-US" sz="1800">
                <a:sym typeface="+mn-ea"/>
              </a:rPr>
            </a:br>
            <a:r>
              <a:rPr lang="zh-CN" altLang="en-US" sz="1800">
                <a:sym typeface="+mn-ea"/>
              </a:rPr>
              <a:t>前缀为“i”，指仅在用户中断中调用。</a:t>
            </a:r>
            <a:endParaRPr lang="zh-CN" altLang="en-US" sz="1800"/>
          </a:p>
          <a:p>
            <a:pPr marL="342900" indent="-342900">
              <a:buFont typeface="+mj-lt"/>
              <a:buAutoNum type="arabicPeriod"/>
            </a:pPr>
            <a:r>
              <a:rPr lang="zh-CN" altLang="en-US" sz="1800" b="1">
                <a:sym typeface="+mn-ea"/>
              </a:rPr>
              <a:t>公共API</a:t>
            </a:r>
            <a:br>
              <a:rPr lang="zh-CN" altLang="en-US" sz="1800">
                <a:sym typeface="+mn-ea"/>
              </a:rPr>
            </a:br>
            <a:r>
              <a:rPr lang="zh-CN" altLang="en-US" sz="1800">
                <a:sym typeface="+mn-ea"/>
              </a:rPr>
              <a:t>前缀为“x”，指可在任意处（任务、滴答、中断）调用。</a:t>
            </a:r>
            <a:endParaRPr lang="zh-CN" altLang="en-US" sz="1800">
              <a:sym typeface="+mn-ea"/>
            </a:endParaRPr>
          </a:p>
          <a:p>
            <a:pPr marL="342900" indent="-342900">
              <a:buFont typeface="+mj-lt"/>
              <a:buAutoNum type="arabicPeriod"/>
            </a:pPr>
            <a:endParaRPr lang="zh-CN" altLang="en-US" sz="180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4000" b="1"/>
              <a:t>API</a:t>
            </a:r>
            <a:r>
              <a:rPr lang="zh-CN" altLang="en-US" sz="4000" b="1"/>
              <a:t>格式</a:t>
            </a:r>
            <a:endParaRPr lang="zh-CN" altLang="en-US" sz="40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marL="0" indent="0">
              <a:buNone/>
            </a:pPr>
            <a:r>
              <a:rPr lang="zh-CN" altLang="en-US" sz="2000" b="1">
                <a:solidFill>
                  <a:srgbClr val="FF0000"/>
                </a:solidFill>
              </a:rPr>
              <a:t>预处理</a:t>
            </a:r>
            <a:r>
              <a:rPr lang="zh-CN" altLang="en-US" sz="2000" b="1">
                <a:solidFill>
                  <a:srgbClr val="7030A0"/>
                </a:solidFill>
              </a:rPr>
              <a:t>指令</a:t>
            </a:r>
            <a:endParaRPr lang="zh-CN" altLang="en-US" sz="2000" b="1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zh-CN" altLang="en-US" sz="2000" b="1">
                <a:solidFill>
                  <a:srgbClr val="002060"/>
                </a:solidFill>
              </a:rPr>
              <a:t>返回</a:t>
            </a:r>
            <a:r>
              <a:rPr lang="zh-CN" altLang="en-US" sz="2000"/>
              <a:t> </a:t>
            </a:r>
            <a:r>
              <a:rPr lang="zh-CN" altLang="en-US" sz="2000" b="1">
                <a:solidFill>
                  <a:srgbClr val="0000FF"/>
                </a:solidFill>
              </a:rPr>
              <a:t>API名称</a:t>
            </a:r>
            <a:r>
              <a:rPr lang="en-US" altLang="zh-CN" sz="2000" b="1">
                <a:solidFill>
                  <a:srgbClr val="0000FF"/>
                </a:solidFill>
              </a:rPr>
              <a:t> 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</a:rPr>
              <a:t>( API参数 )</a:t>
            </a:r>
            <a:r>
              <a:rPr lang="zh-CN" altLang="en-US" sz="2000"/>
              <a:t> </a:t>
            </a:r>
            <a:r>
              <a:rPr lang="zh-CN" altLang="en-US" sz="2000" b="1">
                <a:solidFill>
                  <a:srgbClr val="FF0000"/>
                </a:solidFill>
              </a:rPr>
              <a:t>附加参数段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 b="1">
                <a:solidFill>
                  <a:schemeClr val="tx1"/>
                </a:solidFill>
              </a:rPr>
              <a:t>附加代码段</a:t>
            </a:r>
            <a:endParaRPr lang="zh-CN" altLang="en-US" sz="2000" b="1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2000" b="1">
                <a:solidFill>
                  <a:srgbClr val="FF0000"/>
                </a:solidFill>
              </a:rPr>
              <a:t>预处理</a:t>
            </a:r>
            <a:r>
              <a:rPr lang="zh-CN" altLang="en-US" sz="2000" b="1">
                <a:solidFill>
                  <a:srgbClr val="7030A0"/>
                </a:solidFill>
              </a:rPr>
              <a:t>指令</a:t>
            </a:r>
            <a:endParaRPr lang="zh-CN" altLang="en-US" sz="2000" b="1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zh-CN" altLang="en-US" sz="2000"/>
          </a:p>
          <a:p>
            <a:pPr marL="457200" indent="-457200">
              <a:buFont typeface="+mj-lt"/>
              <a:buAutoNum type="arabicPeriod"/>
            </a:pPr>
            <a:r>
              <a:rPr lang="zh-CN" altLang="en-US" sz="2000" b="1">
                <a:solidFill>
                  <a:srgbClr val="FF0000"/>
                </a:solidFill>
              </a:rPr>
              <a:t>预处理</a:t>
            </a:r>
            <a:r>
              <a:rPr lang="zh-CN" altLang="en-US" sz="2000" b="1">
                <a:solidFill>
                  <a:srgbClr val="7030A0"/>
                </a:solidFill>
              </a:rPr>
              <a:t>指令</a:t>
            </a:r>
            <a:r>
              <a:rPr lang="zh-CN" altLang="en-US" sz="2000"/>
              <a:t>：有极少数API需预处理指令相配合。</a:t>
            </a:r>
            <a:endParaRPr lang="zh-CN" altLang="en-US" sz="2000"/>
          </a:p>
          <a:p>
            <a:pPr marL="457200" indent="-457200">
              <a:buFont typeface="+mj-lt"/>
              <a:buAutoNum type="arabicPeriod"/>
            </a:pPr>
            <a:r>
              <a:rPr lang="zh-CN" altLang="en-US" sz="2000" b="1">
                <a:solidFill>
                  <a:srgbClr val="FF0000"/>
                </a:solidFill>
              </a:rPr>
              <a:t>附加参数段</a:t>
            </a:r>
            <a:r>
              <a:rPr lang="zh-CN" altLang="en-US" sz="2000"/>
              <a:t>：根据功能的需要，由用户按指定格式写入的参数，是API宏替换之后参数的延续。</a:t>
            </a:r>
            <a:endParaRPr lang="zh-CN" altLang="en-US" sz="2000"/>
          </a:p>
          <a:p>
            <a:pPr marL="457200" indent="-457200">
              <a:buFont typeface="+mj-lt"/>
              <a:buAutoNum type="arabicPeriod"/>
            </a:pPr>
            <a:r>
              <a:rPr lang="zh-CN" altLang="en-US" sz="2000" b="1"/>
              <a:t>附加代码段</a:t>
            </a:r>
            <a:r>
              <a:rPr lang="zh-CN" altLang="en-US" sz="2000"/>
              <a:t>：根据功能的需要，由用户按指定格式写入的代码，是API宏替换之后代码的延续。</a:t>
            </a:r>
            <a:endParaRPr lang="zh-CN" altLang="en-US" sz="2000"/>
          </a:p>
          <a:p>
            <a:pPr marL="457200" indent="-457200">
              <a:buFont typeface="+mj-lt"/>
              <a:buAutoNum type="arabicPeriod"/>
            </a:pPr>
            <a:endParaRPr lang="zh-CN" altLang="en-US" sz="200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4000" b="1"/>
              <a:t>API</a:t>
            </a:r>
            <a:r>
              <a:rPr lang="zh-CN" altLang="en-US" sz="4000" b="1"/>
              <a:t>返回</a:t>
            </a:r>
            <a:endParaRPr lang="zh-CN" altLang="en-US" sz="40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60000"/>
          </a:bodyPr>
          <a:p>
            <a:pPr marL="342900" indent="-342900">
              <a:buFont typeface="+mj-lt"/>
              <a:buAutoNum type="arabicPeriod"/>
            </a:pPr>
            <a:r>
              <a:rPr lang="zh-CN" altLang="en-US" b="1"/>
              <a:t>无返回</a:t>
            </a:r>
            <a:br>
              <a:rPr lang="zh-CN" altLang="en-US"/>
            </a:br>
            <a:r>
              <a:rPr lang="zh-CN" altLang="en-US"/>
              <a:t>（1）服务的执行结果一定是成功的，所以不需要返回。</a:t>
            </a:r>
            <a:br>
              <a:rPr lang="zh-CN" altLang="en-US"/>
            </a:br>
            <a:r>
              <a:rPr lang="zh-CN" altLang="en-US"/>
              <a:t>（2）所有中断挂起服务均无返回。</a:t>
            </a:r>
            <a:endParaRPr lang="zh-CN" altLang="en-US"/>
          </a:p>
          <a:p>
            <a:pPr marL="342900" indent="-342900">
              <a:buFont typeface="+mj-lt"/>
              <a:buAutoNum type="arabicPeriod"/>
            </a:pPr>
            <a:r>
              <a:rPr lang="zh-CN" altLang="en-US" b="1"/>
              <a:t>返回结果</a:t>
            </a:r>
            <a:br>
              <a:rPr lang="zh-CN" altLang="en-US"/>
            </a:br>
            <a:r>
              <a:rPr lang="zh-CN" altLang="en-US"/>
              <a:t>服务的执行结果可能会失败，导致失败的原因是唯一的。</a:t>
            </a:r>
            <a:br>
              <a:rPr lang="zh-CN" altLang="en-US"/>
            </a:br>
            <a:r>
              <a:rPr lang="zh-CN" altLang="en-US"/>
              <a:t>执行结果为</a:t>
            </a:r>
            <a:r>
              <a:rPr lang="zh-CN" altLang="en-US" b="1"/>
              <a:t>bool</a:t>
            </a:r>
            <a:r>
              <a:rPr lang="zh-CN" altLang="en-US"/>
              <a:t>类型，</a:t>
            </a:r>
            <a:r>
              <a:rPr lang="zh-CN" altLang="en-US" b="1"/>
              <a:t>false</a:t>
            </a:r>
            <a:r>
              <a:rPr lang="zh-CN" altLang="en-US"/>
              <a:t>为失败，</a:t>
            </a:r>
            <a:r>
              <a:rPr lang="zh-CN" altLang="en-US" b="1"/>
              <a:t>true</a:t>
            </a:r>
            <a:r>
              <a:rPr lang="zh-CN" altLang="en-US"/>
              <a:t>为成功。</a:t>
            </a:r>
            <a:endParaRPr lang="zh-CN" altLang="en-US"/>
          </a:p>
          <a:p>
            <a:pPr marL="342900" indent="-342900">
              <a:buFont typeface="+mj-lt"/>
              <a:buAutoNum type="arabicPeriod"/>
            </a:pPr>
            <a:r>
              <a:rPr lang="zh-CN" altLang="en-US" b="1"/>
              <a:t>返回错误码</a:t>
            </a:r>
            <a:br>
              <a:rPr lang="zh-CN" altLang="en-US"/>
            </a:br>
            <a:r>
              <a:rPr lang="zh-CN" altLang="en-US"/>
              <a:t>服务的执行结果可能会失败，导致失败的原因可能有多个。</a:t>
            </a:r>
            <a:br>
              <a:rPr lang="zh-CN" altLang="en-US"/>
            </a:br>
            <a:r>
              <a:rPr lang="zh-CN" altLang="en-US">
                <a:solidFill>
                  <a:srgbClr val="00B050"/>
                </a:solidFill>
              </a:rPr>
              <a:t>（1）绿码：无错误。</a:t>
            </a:r>
            <a:br>
              <a:rPr lang="zh-CN" altLang="en-US">
                <a:solidFill>
                  <a:srgbClr val="00B050"/>
                </a:solidFill>
              </a:rPr>
            </a:br>
            <a:r>
              <a:rPr lang="zh-CN" altLang="en-US">
                <a:solidFill>
                  <a:srgbClr val="FFC000"/>
                </a:solidFill>
              </a:rPr>
              <a:t>（2）黄码：由于结果已经成功，导致本次并未执行。</a:t>
            </a:r>
            <a:br>
              <a:rPr lang="zh-CN" altLang="en-US"/>
            </a:br>
            <a:r>
              <a:rPr lang="zh-CN" altLang="en-US">
                <a:solidFill>
                  <a:srgbClr val="FF0000"/>
                </a:solidFill>
              </a:rPr>
              <a:t>（3）红码：失败。</a:t>
            </a:r>
            <a:endParaRPr lang="zh-CN" altLang="en-US"/>
          </a:p>
          <a:p>
            <a:pPr marL="342900" indent="-342900">
              <a:buFont typeface="+mj-lt"/>
              <a:buAutoNum type="arabicPeriod"/>
            </a:pPr>
            <a:r>
              <a:rPr lang="zh-CN" altLang="en-US" b="1"/>
              <a:t>返回指针</a:t>
            </a:r>
            <a:br>
              <a:rPr lang="zh-CN" altLang="en-US"/>
            </a:br>
            <a:r>
              <a:rPr lang="zh-CN" altLang="en-US"/>
              <a:t>首先需要返回的就是指针；其次，如果返回为NULL，说明结果是失败的。</a:t>
            </a:r>
            <a:endParaRPr lang="zh-CN" altLang="en-US"/>
          </a:p>
          <a:p>
            <a:pPr marL="342900" indent="-342900">
              <a:buFont typeface="+mj-lt"/>
              <a:buAutoNum type="arabicPeriod"/>
            </a:pPr>
            <a:r>
              <a:rPr lang="zh-CN" altLang="en-US" b="1"/>
              <a:t>返回值</a:t>
            </a:r>
            <a:br>
              <a:rPr lang="zh-CN" altLang="en-US"/>
            </a:br>
            <a:r>
              <a:rPr lang="zh-CN" altLang="en-US"/>
              <a:t>返回一个相应数据类型的数值，特定情况下，也能表示结果（如飞信）。</a:t>
            </a:r>
            <a:endParaRPr lang="zh-CN" altLang="en-US"/>
          </a:p>
          <a:p>
            <a:pPr marL="342900" indent="-342900">
              <a:buFont typeface="+mj-lt"/>
              <a:buAutoNum type="arabicPeriod"/>
            </a:pPr>
            <a:endParaRPr lang="zh-CN" alt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0" indent="0"/>
            <a:r>
              <a:rPr lang="en-US" altLang="zh-CN" sz="4000" b="1"/>
              <a:t>FreeRTOS vs CosyOS</a:t>
            </a:r>
            <a:endParaRPr lang="en-US" altLang="zh-CN" sz="40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2000"/>
              <a:t>通过</a:t>
            </a:r>
            <a:r>
              <a:rPr lang="en-US" altLang="zh-CN" sz="2000"/>
              <a:t>FreeRTOS</a:t>
            </a:r>
            <a:r>
              <a:rPr lang="zh-CN" altLang="en-US" sz="2000"/>
              <a:t>与</a:t>
            </a:r>
            <a:r>
              <a:rPr lang="en-US" altLang="zh-CN" sz="2000"/>
              <a:t>CosyOS</a:t>
            </a:r>
            <a:r>
              <a:rPr lang="zh-CN" altLang="en-US" sz="2000"/>
              <a:t>的实际应用对比，来</a:t>
            </a:r>
            <a:r>
              <a:rPr lang="zh-CN" altLang="en-US" sz="2000">
                <a:sym typeface="+mn-ea"/>
              </a:rPr>
              <a:t>比较两者的不同，并</a:t>
            </a:r>
            <a:r>
              <a:rPr lang="zh-CN" altLang="en-US" sz="2000"/>
              <a:t>展现</a:t>
            </a:r>
            <a:r>
              <a:rPr lang="en-US" altLang="zh-CN" sz="2000"/>
              <a:t>CosyOS</a:t>
            </a:r>
            <a:r>
              <a:rPr lang="zh-CN" altLang="en-US" sz="2000"/>
              <a:t>的易用性。</a:t>
            </a:r>
            <a:endParaRPr lang="zh-CN" altLang="en-US" sz="2000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 sz="2400" b="1"/>
              <a:t>内核对象的创建</a:t>
            </a:r>
            <a:endParaRPr lang="zh-CN" altLang="en-US" sz="2400" b="1"/>
          </a:p>
          <a:p>
            <a:pPr marL="0" indent="0">
              <a:buNone/>
            </a:pPr>
            <a:r>
              <a:rPr lang="en-US" altLang="zh-CN" sz="2000">
                <a:sym typeface="+mn-ea"/>
              </a:rPr>
              <a:t>CosyOS</a:t>
            </a:r>
            <a:r>
              <a:rPr lang="zh-CN" altLang="en-US" sz="2000">
                <a:sym typeface="+mn-ea"/>
              </a:rPr>
              <a:t>，</a:t>
            </a:r>
            <a:r>
              <a:rPr lang="zh-CN" altLang="en-US" sz="2000"/>
              <a:t>除任务外，其它所有内核对象均为静态创建，可简化流程，一步完成</a:t>
            </a:r>
            <a:r>
              <a:rPr lang="zh-CN" altLang="en-US" sz="2000"/>
              <a:t>创建。</a:t>
            </a:r>
            <a:endParaRPr lang="zh-CN" altLang="en-US" sz="2000"/>
          </a:p>
          <a:p>
            <a:pPr marL="0" indent="0">
              <a:buNone/>
            </a:pPr>
            <a:r>
              <a:rPr lang="en-US" altLang="zh-CN" sz="2000"/>
              <a:t>FreeRTOS</a:t>
            </a:r>
            <a:r>
              <a:rPr lang="zh-CN" altLang="en-US" sz="2000"/>
              <a:t>，无论静态创建还是动态创建，均需</a:t>
            </a:r>
            <a:r>
              <a:rPr lang="zh-CN" altLang="en-US" sz="2000"/>
              <a:t>多步才能完成。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/>
              <a:t>下面分别以创建任务、创建信号量为例，</a:t>
            </a:r>
            <a:r>
              <a:rPr lang="zh-CN" altLang="en-US" sz="2000"/>
              <a:t>进行比较。</a:t>
            </a:r>
            <a:endParaRPr lang="zh-CN" altLang="en-US" sz="2000"/>
          </a:p>
          <a:p>
            <a:pPr marL="0" indent="0">
              <a:buNone/>
            </a:pPr>
            <a:endParaRPr lang="zh-CN" altLang="en-US" sz="200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p>
            <a:pPr marL="0" indent="0"/>
            <a:r>
              <a:rPr lang="en-US" altLang="zh-CN" sz="4000" b="1">
                <a:sym typeface="+mn-ea"/>
              </a:rPr>
              <a:t>FreeRTOS </a:t>
            </a:r>
            <a:r>
              <a:rPr lang="zh-CN" altLang="en-US" sz="4000" b="1">
                <a:sym typeface="+mn-ea"/>
              </a:rPr>
              <a:t>创建任务</a:t>
            </a:r>
            <a:endParaRPr lang="zh-CN" altLang="en-US" sz="4000" b="1">
              <a:sym typeface="+mn-ea"/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p>
            <a:pPr marL="0" indent="0">
              <a:buNone/>
            </a:pPr>
            <a:r>
              <a:rPr lang="en-US" altLang="zh-CN" sz="1400">
                <a:solidFill>
                  <a:srgbClr val="FF0000"/>
                </a:solidFill>
                <a:sym typeface="+mn-ea"/>
              </a:rPr>
              <a:t>TaskHandle_t task1_handle;                           // </a:t>
            </a:r>
            <a:r>
              <a:rPr lang="zh-CN" altLang="en-US" sz="1400">
                <a:solidFill>
                  <a:srgbClr val="FF0000"/>
                </a:solidFill>
                <a:sym typeface="+mn-ea"/>
              </a:rPr>
              <a:t>任务句柄（可选）</a:t>
            </a:r>
            <a:endParaRPr lang="zh-CN" altLang="en-US" sz="1400">
              <a:solidFill>
                <a:srgbClr val="FF0000"/>
              </a:solidFill>
              <a:sym typeface="+mn-ea"/>
            </a:endParaRPr>
          </a:p>
          <a:p>
            <a:pPr marL="0" indent="0">
              <a:buNone/>
            </a:pPr>
            <a:r>
              <a:rPr lang="en-US" altLang="zh-CN" sz="1400">
                <a:solidFill>
                  <a:srgbClr val="0000FF"/>
                </a:solidFill>
                <a:sym typeface="+mn-ea"/>
              </a:rPr>
              <a:t>StackType_t task2_stack[</a:t>
            </a:r>
            <a:r>
              <a:rPr lang="en-US" altLang="zh-CN" sz="1400">
                <a:solidFill>
                  <a:srgbClr val="0000FF"/>
                </a:solidFill>
                <a:sym typeface="+mn-ea"/>
              </a:rPr>
              <a:t>task2_stack_size</a:t>
            </a:r>
            <a:r>
              <a:rPr lang="en-US" altLang="zh-CN" sz="1400">
                <a:solidFill>
                  <a:srgbClr val="0000FF"/>
                </a:solidFill>
                <a:sym typeface="+mn-ea"/>
              </a:rPr>
              <a:t>]; // </a:t>
            </a:r>
            <a:r>
              <a:rPr lang="zh-CN" altLang="en-US" sz="1400">
                <a:solidFill>
                  <a:srgbClr val="0000FF"/>
                </a:solidFill>
                <a:sym typeface="+mn-ea"/>
              </a:rPr>
              <a:t>任务栈</a:t>
            </a:r>
            <a:endParaRPr lang="en-US" altLang="zh-CN" sz="1400">
              <a:solidFill>
                <a:srgbClr val="0000FF"/>
              </a:solidFill>
              <a:sym typeface="+mn-ea"/>
            </a:endParaRPr>
          </a:p>
          <a:p>
            <a:pPr marL="0" indent="0">
              <a:buNone/>
            </a:pPr>
            <a:r>
              <a:rPr lang="en-US" altLang="zh-CN" sz="1400">
                <a:solidFill>
                  <a:srgbClr val="0000FF"/>
                </a:solidFill>
                <a:sym typeface="+mn-ea"/>
              </a:rPr>
              <a:t>StaticTask_t task2_tcb;                                     // </a:t>
            </a:r>
            <a:r>
              <a:rPr lang="zh-CN" altLang="en-US" sz="1400">
                <a:solidFill>
                  <a:srgbClr val="0000FF"/>
                </a:solidFill>
                <a:sym typeface="+mn-ea"/>
              </a:rPr>
              <a:t>任务控制块</a:t>
            </a:r>
            <a:endParaRPr lang="en-US" altLang="zh-CN" sz="1400">
              <a:solidFill>
                <a:srgbClr val="0000FF"/>
              </a:solidFill>
              <a:sym typeface="+mn-ea"/>
            </a:endParaRPr>
          </a:p>
          <a:p>
            <a:pPr marL="0" indent="0">
              <a:buNone/>
            </a:pPr>
            <a:r>
              <a:rPr lang="en-US" altLang="zh-CN" sz="1400">
                <a:solidFill>
                  <a:srgbClr val="0000FF"/>
                </a:solidFill>
                <a:sym typeface="+mn-ea"/>
              </a:rPr>
              <a:t>TaskHandle_t task2_handle;                            // </a:t>
            </a:r>
            <a:r>
              <a:rPr lang="zh-CN" altLang="en-US" sz="1400">
                <a:solidFill>
                  <a:srgbClr val="0000FF"/>
                </a:solidFill>
                <a:sym typeface="+mn-ea"/>
              </a:rPr>
              <a:t>任务句柄（可选）</a:t>
            </a:r>
            <a:endParaRPr lang="en-US" altLang="zh-CN" sz="1400">
              <a:solidFill>
                <a:srgbClr val="0000FF"/>
              </a:solidFill>
              <a:sym typeface="+mn-ea"/>
            </a:endParaRPr>
          </a:p>
          <a:p>
            <a:pPr marL="0" indent="0">
              <a:buNone/>
            </a:pPr>
            <a:r>
              <a:rPr lang="en-US" altLang="zh-CN" sz="1400">
                <a:sym typeface="+mn-ea"/>
              </a:rPr>
              <a:t>void </a:t>
            </a:r>
            <a:r>
              <a:rPr lang="en-US" altLang="zh-CN" sz="1400" b="1">
                <a:sym typeface="+mn-ea"/>
              </a:rPr>
              <a:t>main</a:t>
            </a:r>
            <a:r>
              <a:rPr lang="en-US" altLang="zh-CN" sz="1400">
                <a:sym typeface="+mn-ea"/>
              </a:rPr>
              <a:t>(void)</a:t>
            </a:r>
            <a:endParaRPr lang="en-US" altLang="zh-CN" sz="1400"/>
          </a:p>
          <a:p>
            <a:pPr marL="0" indent="0">
              <a:buNone/>
            </a:pPr>
            <a:r>
              <a:rPr lang="en-US" altLang="zh-CN" sz="1400">
                <a:sym typeface="+mn-ea"/>
              </a:rPr>
              <a:t>{</a:t>
            </a:r>
            <a:endParaRPr lang="en-US" altLang="zh-CN" sz="1400">
              <a:sym typeface="+mn-ea"/>
            </a:endParaRPr>
          </a:p>
          <a:p>
            <a:pPr marL="0" indent="457200">
              <a:buNone/>
            </a:pPr>
            <a:r>
              <a:rPr lang="zh-CN" altLang="en-US" sz="1400" b="1">
                <a:sym typeface="+mn-ea"/>
              </a:rPr>
              <a:t>系统初始化</a:t>
            </a:r>
            <a:r>
              <a:rPr lang="zh-CN" altLang="en-US" sz="1400">
                <a:sym typeface="+mn-ea"/>
              </a:rPr>
              <a:t>；</a:t>
            </a:r>
            <a:endParaRPr lang="en-US" altLang="zh-CN" sz="1400">
              <a:sym typeface="+mn-ea"/>
            </a:endParaRPr>
          </a:p>
          <a:p>
            <a:pPr marL="0" indent="457200">
              <a:buNone/>
            </a:pPr>
            <a:r>
              <a:rPr lang="en-US" altLang="zh-CN" sz="1400" b="1">
                <a:solidFill>
                  <a:srgbClr val="FF0000"/>
                </a:solidFill>
                <a:sym typeface="+mn-ea"/>
              </a:rPr>
              <a:t>xTaskCreate</a:t>
            </a:r>
            <a:r>
              <a:rPr lang="en-US" altLang="zh-CN" sz="1400">
                <a:solidFill>
                  <a:srgbClr val="FF0000"/>
                </a:solidFill>
                <a:sym typeface="+mn-ea"/>
              </a:rPr>
              <a:t>(                                              // </a:t>
            </a:r>
            <a:r>
              <a:rPr lang="zh-CN" altLang="en-US" sz="1400" b="1">
                <a:solidFill>
                  <a:srgbClr val="FF0000"/>
                </a:solidFill>
                <a:sym typeface="+mn-ea"/>
              </a:rPr>
              <a:t>动态创建</a:t>
            </a:r>
            <a:r>
              <a:rPr lang="en-US" altLang="zh-CN" sz="1400" b="1">
                <a:solidFill>
                  <a:srgbClr val="FF0000"/>
                </a:solidFill>
                <a:sym typeface="+mn-ea"/>
              </a:rPr>
              <a:t>task1</a:t>
            </a:r>
            <a:endParaRPr lang="en-US" altLang="zh-CN" sz="1400">
              <a:solidFill>
                <a:srgbClr val="FF0000"/>
              </a:solidFill>
              <a:sym typeface="+mn-ea"/>
            </a:endParaRPr>
          </a:p>
          <a:p>
            <a:pPr marL="457200" lvl="1" indent="457200">
              <a:buNone/>
            </a:pPr>
            <a:r>
              <a:rPr lang="en-US" altLang="zh-CN" sz="1400">
                <a:solidFill>
                  <a:srgbClr val="FF0000"/>
                </a:solidFill>
                <a:sym typeface="+mn-ea"/>
              </a:rPr>
              <a:t>(TaskFunction_t)task1,                 // </a:t>
            </a:r>
            <a:r>
              <a:rPr lang="zh-CN" altLang="en-US" sz="1400">
                <a:solidFill>
                  <a:srgbClr val="FF0000"/>
                </a:solidFill>
                <a:sym typeface="+mn-ea"/>
              </a:rPr>
              <a:t>任务函数指针</a:t>
            </a:r>
            <a:endParaRPr lang="en-US" altLang="zh-CN" sz="1400">
              <a:solidFill>
                <a:srgbClr val="FF0000"/>
              </a:solidFill>
              <a:sym typeface="+mn-ea"/>
            </a:endParaRPr>
          </a:p>
          <a:p>
            <a:pPr marL="457200" lvl="1" indent="457200">
              <a:buNone/>
            </a:pPr>
            <a:r>
              <a:rPr lang="en-US" altLang="zh-CN" sz="1400">
                <a:solidFill>
                  <a:srgbClr val="FF0000"/>
                </a:solidFill>
                <a:sym typeface="+mn-ea"/>
              </a:rPr>
              <a:t>(const char *)"task1",                   // </a:t>
            </a:r>
            <a:r>
              <a:rPr lang="zh-CN" altLang="en-US" sz="1400">
                <a:solidFill>
                  <a:srgbClr val="FF0000"/>
                </a:solidFill>
                <a:sym typeface="+mn-ea"/>
              </a:rPr>
              <a:t>任务名称</a:t>
            </a:r>
            <a:endParaRPr lang="en-US" altLang="zh-CN" sz="1400">
              <a:solidFill>
                <a:srgbClr val="FF0000"/>
              </a:solidFill>
              <a:sym typeface="+mn-ea"/>
            </a:endParaRPr>
          </a:p>
          <a:p>
            <a:pPr marL="457200" lvl="1" indent="457200">
              <a:buNone/>
            </a:pPr>
            <a:r>
              <a:rPr lang="en-US" altLang="zh-CN" sz="1400">
                <a:solidFill>
                  <a:srgbClr val="FF0000"/>
                </a:solidFill>
                <a:sym typeface="+mn-ea"/>
              </a:rPr>
              <a:t>(uint16_t)task1_stack_depth,     // </a:t>
            </a:r>
            <a:r>
              <a:rPr lang="zh-CN" altLang="en-US" sz="1400">
                <a:solidFill>
                  <a:srgbClr val="FF0000"/>
                </a:solidFill>
                <a:sym typeface="+mn-ea"/>
              </a:rPr>
              <a:t>任务栈深</a:t>
            </a:r>
            <a:endParaRPr lang="en-US" altLang="zh-CN" sz="1400">
              <a:solidFill>
                <a:srgbClr val="FF0000"/>
              </a:solidFill>
              <a:sym typeface="+mn-ea"/>
            </a:endParaRPr>
          </a:p>
          <a:p>
            <a:pPr marL="457200" lvl="1" indent="457200">
              <a:buNone/>
            </a:pPr>
            <a:r>
              <a:rPr lang="en-US" altLang="zh-CN" sz="1400">
                <a:solidFill>
                  <a:srgbClr val="FF0000"/>
                </a:solidFill>
                <a:sym typeface="+mn-ea"/>
              </a:rPr>
              <a:t>(void *)task1_params,                  // </a:t>
            </a:r>
            <a:r>
              <a:rPr lang="zh-CN" altLang="en-US" sz="1400">
                <a:solidFill>
                  <a:srgbClr val="FF0000"/>
                </a:solidFill>
                <a:sym typeface="+mn-ea"/>
              </a:rPr>
              <a:t>任务形参</a:t>
            </a:r>
            <a:endParaRPr lang="en-US" altLang="zh-CN" sz="1400">
              <a:solidFill>
                <a:srgbClr val="FF0000"/>
              </a:solidFill>
              <a:sym typeface="+mn-ea"/>
            </a:endParaRPr>
          </a:p>
          <a:p>
            <a:pPr marL="457200" lvl="1" indent="457200">
              <a:buNone/>
            </a:pPr>
            <a:r>
              <a:rPr lang="en-US" altLang="zh-CN" sz="1400">
                <a:solidFill>
                  <a:srgbClr val="FF0000"/>
                </a:solidFill>
                <a:sym typeface="+mn-ea"/>
              </a:rPr>
              <a:t>(UBaseType_t)task1_pri,              // </a:t>
            </a:r>
            <a:r>
              <a:rPr lang="zh-CN" altLang="en-US" sz="1400">
                <a:solidFill>
                  <a:srgbClr val="FF0000"/>
                </a:solidFill>
                <a:sym typeface="+mn-ea"/>
              </a:rPr>
              <a:t>任务优先级</a:t>
            </a:r>
            <a:endParaRPr lang="en-US" altLang="zh-CN" sz="1400">
              <a:solidFill>
                <a:srgbClr val="FF0000"/>
              </a:solidFill>
              <a:sym typeface="+mn-ea"/>
            </a:endParaRPr>
          </a:p>
          <a:p>
            <a:pPr marL="457200" lvl="1" indent="457200">
              <a:buNone/>
            </a:pPr>
            <a:r>
              <a:rPr lang="en-US" altLang="zh-CN" sz="1400">
                <a:solidFill>
                  <a:srgbClr val="FF0000"/>
                </a:solidFill>
                <a:sym typeface="+mn-ea"/>
              </a:rPr>
              <a:t>(TaskHandle_t *)&amp;task1_handle // </a:t>
            </a:r>
            <a:r>
              <a:rPr lang="zh-CN" altLang="en-US" sz="1400">
                <a:solidFill>
                  <a:srgbClr val="FF0000"/>
                </a:solidFill>
                <a:sym typeface="+mn-ea"/>
              </a:rPr>
              <a:t>任务句柄的指针</a:t>
            </a:r>
            <a:endParaRPr lang="en-US" altLang="zh-CN" sz="1400">
              <a:solidFill>
                <a:srgbClr val="FF0000"/>
              </a:solidFill>
              <a:sym typeface="+mn-ea"/>
            </a:endParaRPr>
          </a:p>
          <a:p>
            <a:pPr marL="0" indent="457200">
              <a:buNone/>
            </a:pPr>
            <a:r>
              <a:rPr lang="en-US" altLang="zh-CN" sz="1400">
                <a:solidFill>
                  <a:srgbClr val="FF0000"/>
                </a:solidFill>
                <a:sym typeface="+mn-ea"/>
              </a:rPr>
              <a:t>);</a:t>
            </a:r>
            <a:endParaRPr lang="en-US" altLang="zh-CN" sz="1400">
              <a:solidFill>
                <a:srgbClr val="FF0000"/>
              </a:solidFill>
              <a:sym typeface="+mn-ea"/>
            </a:endParaRPr>
          </a:p>
        </p:txBody>
      </p:sp>
      <p:sp>
        <p:nvSpPr>
          <p:cNvPr id="9" name="内容占位符 8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p>
            <a:pPr marL="0" lvl="0" indent="457200">
              <a:buNone/>
            </a:pPr>
            <a:r>
              <a:rPr lang="en-US" altLang="zh-CN" sz="1400">
                <a:solidFill>
                  <a:srgbClr val="0000FF"/>
                </a:solidFill>
                <a:sym typeface="+mn-ea"/>
              </a:rPr>
              <a:t>task2_handle = </a:t>
            </a:r>
            <a:r>
              <a:rPr lang="en-US" altLang="zh-CN" sz="1400" b="1">
                <a:solidFill>
                  <a:srgbClr val="0000FF"/>
                </a:solidFill>
                <a:sym typeface="+mn-ea"/>
              </a:rPr>
              <a:t>xTaskCreateStatic</a:t>
            </a:r>
            <a:r>
              <a:rPr lang="en-US" altLang="zh-CN" sz="1400">
                <a:solidFill>
                  <a:srgbClr val="0000FF"/>
                </a:solidFill>
                <a:sym typeface="+mn-ea"/>
              </a:rPr>
              <a:t>(       // </a:t>
            </a:r>
            <a:r>
              <a:rPr lang="zh-CN" altLang="en-US" sz="1400" b="1">
                <a:solidFill>
                  <a:srgbClr val="0000FF"/>
                </a:solidFill>
                <a:sym typeface="+mn-ea"/>
              </a:rPr>
              <a:t>静态创建</a:t>
            </a:r>
            <a:r>
              <a:rPr lang="en-US" altLang="zh-CN" sz="1400" b="1">
                <a:solidFill>
                  <a:srgbClr val="0000FF"/>
                </a:solidFill>
                <a:sym typeface="+mn-ea"/>
              </a:rPr>
              <a:t>task2</a:t>
            </a:r>
            <a:endParaRPr lang="en-US" altLang="zh-CN" sz="1400">
              <a:solidFill>
                <a:srgbClr val="0000FF"/>
              </a:solidFill>
              <a:sym typeface="+mn-ea"/>
            </a:endParaRPr>
          </a:p>
          <a:p>
            <a:pPr marL="457200" lvl="1" indent="457200">
              <a:buNone/>
            </a:pPr>
            <a:r>
              <a:rPr lang="en-US" altLang="zh-CN" sz="1400">
                <a:solidFill>
                  <a:srgbClr val="0000FF"/>
                </a:solidFill>
                <a:sym typeface="+mn-ea"/>
              </a:rPr>
              <a:t>(TaskFunction_t)task2,                 // </a:t>
            </a:r>
            <a:r>
              <a:rPr lang="zh-CN" altLang="en-US" sz="1400">
                <a:solidFill>
                  <a:srgbClr val="0000FF"/>
                </a:solidFill>
                <a:sym typeface="+mn-ea"/>
              </a:rPr>
              <a:t>任务函数指针</a:t>
            </a:r>
            <a:endParaRPr lang="en-US" altLang="zh-CN" sz="1400">
              <a:solidFill>
                <a:srgbClr val="0000FF"/>
              </a:solidFill>
              <a:sym typeface="+mn-ea"/>
            </a:endParaRPr>
          </a:p>
          <a:p>
            <a:pPr marL="457200" lvl="1" indent="457200">
              <a:buNone/>
            </a:pPr>
            <a:r>
              <a:rPr lang="en-US" altLang="zh-CN" sz="1400">
                <a:solidFill>
                  <a:srgbClr val="0000FF"/>
                </a:solidFill>
                <a:sym typeface="+mn-ea"/>
              </a:rPr>
              <a:t>(const char *)"task2",                   // </a:t>
            </a:r>
            <a:r>
              <a:rPr lang="zh-CN" altLang="en-US" sz="1400">
                <a:solidFill>
                  <a:srgbClr val="0000FF"/>
                </a:solidFill>
                <a:sym typeface="+mn-ea"/>
              </a:rPr>
              <a:t>任务名称</a:t>
            </a:r>
            <a:endParaRPr lang="en-US" altLang="zh-CN" sz="1400">
              <a:solidFill>
                <a:srgbClr val="0000FF"/>
              </a:solidFill>
              <a:sym typeface="+mn-ea"/>
            </a:endParaRPr>
          </a:p>
          <a:p>
            <a:pPr marL="457200" lvl="1" indent="457200">
              <a:buNone/>
            </a:pPr>
            <a:r>
              <a:rPr lang="en-US" altLang="zh-CN" sz="1400">
                <a:solidFill>
                  <a:srgbClr val="0000FF"/>
                </a:solidFill>
                <a:sym typeface="+mn-ea"/>
              </a:rPr>
              <a:t>(uint16_t)task2_stack_size,         // </a:t>
            </a:r>
            <a:r>
              <a:rPr lang="zh-CN" altLang="en-US" sz="1400">
                <a:solidFill>
                  <a:srgbClr val="0000FF"/>
                </a:solidFill>
                <a:sym typeface="+mn-ea"/>
              </a:rPr>
              <a:t>任务栈</a:t>
            </a:r>
            <a:r>
              <a:rPr lang="en-US" altLang="zh-CN" sz="1400">
                <a:solidFill>
                  <a:srgbClr val="0000FF"/>
                </a:solidFill>
                <a:sym typeface="+mn-ea"/>
              </a:rPr>
              <a:t>size</a:t>
            </a:r>
            <a:endParaRPr lang="en-US" altLang="zh-CN" sz="1400">
              <a:solidFill>
                <a:srgbClr val="0000FF"/>
              </a:solidFill>
              <a:sym typeface="+mn-ea"/>
            </a:endParaRPr>
          </a:p>
          <a:p>
            <a:pPr marL="457200" lvl="1" indent="457200">
              <a:buNone/>
            </a:pPr>
            <a:r>
              <a:rPr lang="en-US" altLang="zh-CN" sz="1400">
                <a:solidFill>
                  <a:srgbClr val="0000FF"/>
                </a:solidFill>
                <a:sym typeface="+mn-ea"/>
              </a:rPr>
              <a:t>(void *)task2_params,</a:t>
            </a:r>
            <a:r>
              <a:rPr lang="en-US" altLang="zh-CN" sz="1400">
                <a:solidFill>
                  <a:srgbClr val="0000FF"/>
                </a:solidFill>
                <a:sym typeface="+mn-ea"/>
              </a:rPr>
              <a:t>                  </a:t>
            </a:r>
            <a:r>
              <a:rPr lang="en-US" altLang="zh-CN" sz="1400">
                <a:solidFill>
                  <a:srgbClr val="0000FF"/>
                </a:solidFill>
                <a:sym typeface="+mn-ea"/>
              </a:rPr>
              <a:t>// </a:t>
            </a:r>
            <a:r>
              <a:rPr lang="zh-CN" altLang="en-US" sz="1400">
                <a:solidFill>
                  <a:srgbClr val="0000FF"/>
                </a:solidFill>
                <a:sym typeface="+mn-ea"/>
              </a:rPr>
              <a:t>任务形参</a:t>
            </a:r>
            <a:endParaRPr lang="en-US" altLang="zh-CN" sz="1400">
              <a:solidFill>
                <a:srgbClr val="0000FF"/>
              </a:solidFill>
              <a:sym typeface="+mn-ea"/>
            </a:endParaRPr>
          </a:p>
          <a:p>
            <a:pPr marL="457200" lvl="1" indent="457200">
              <a:buNone/>
            </a:pPr>
            <a:r>
              <a:rPr lang="en-US" altLang="zh-CN" sz="1400">
                <a:solidFill>
                  <a:srgbClr val="0000FF"/>
                </a:solidFill>
                <a:sym typeface="+mn-ea"/>
              </a:rPr>
              <a:t>(UBaseType_t)task2_pri,              // </a:t>
            </a:r>
            <a:r>
              <a:rPr lang="zh-CN" altLang="en-US" sz="1400">
                <a:solidFill>
                  <a:srgbClr val="0000FF"/>
                </a:solidFill>
                <a:sym typeface="+mn-ea"/>
              </a:rPr>
              <a:t>任务优先级</a:t>
            </a:r>
            <a:endParaRPr lang="zh-CN" altLang="en-US" sz="1400">
              <a:solidFill>
                <a:srgbClr val="0000FF"/>
              </a:solidFill>
              <a:sym typeface="+mn-ea"/>
            </a:endParaRPr>
          </a:p>
          <a:p>
            <a:pPr marL="457200" lvl="1" indent="457200">
              <a:buNone/>
            </a:pPr>
            <a:r>
              <a:rPr lang="en-US" altLang="zh-CN" sz="1400">
                <a:solidFill>
                  <a:srgbClr val="0000FF"/>
                </a:solidFill>
                <a:sym typeface="+mn-ea"/>
              </a:rPr>
              <a:t>(StackType_t *)task2_stack,        // </a:t>
            </a:r>
            <a:r>
              <a:rPr lang="zh-CN" altLang="en-US" sz="1400">
                <a:solidFill>
                  <a:srgbClr val="0000FF"/>
                </a:solidFill>
                <a:sym typeface="+mn-ea"/>
              </a:rPr>
              <a:t>任务栈指针</a:t>
            </a:r>
            <a:endParaRPr lang="en-US" altLang="zh-CN" sz="1400">
              <a:solidFill>
                <a:srgbClr val="0000FF"/>
              </a:solidFill>
              <a:sym typeface="+mn-ea"/>
            </a:endParaRPr>
          </a:p>
          <a:p>
            <a:pPr marL="457200" lvl="1" indent="457200">
              <a:buNone/>
            </a:pPr>
            <a:r>
              <a:rPr lang="en-US" altLang="zh-CN" sz="1400">
                <a:solidFill>
                  <a:srgbClr val="0000FF"/>
                </a:solidFill>
                <a:sym typeface="+mn-ea"/>
              </a:rPr>
              <a:t>(StaticTask_t *)&amp;task2_tcb          // </a:t>
            </a:r>
            <a:r>
              <a:rPr lang="zh-CN" altLang="en-US" sz="1400">
                <a:solidFill>
                  <a:srgbClr val="0000FF"/>
                </a:solidFill>
                <a:sym typeface="+mn-ea"/>
              </a:rPr>
              <a:t>任务控制块指针</a:t>
            </a:r>
            <a:endParaRPr lang="en-US" altLang="zh-CN" sz="1400">
              <a:solidFill>
                <a:srgbClr val="0000FF"/>
              </a:solidFill>
              <a:sym typeface="+mn-ea"/>
            </a:endParaRPr>
          </a:p>
          <a:p>
            <a:pPr marL="0" indent="457200">
              <a:buNone/>
            </a:pPr>
            <a:r>
              <a:rPr lang="en-US" altLang="zh-CN" sz="1400">
                <a:sym typeface="+mn-ea"/>
              </a:rPr>
              <a:t>);</a:t>
            </a:r>
            <a:endParaRPr lang="en-US" altLang="zh-CN" sz="1400">
              <a:sym typeface="+mn-ea"/>
            </a:endParaRPr>
          </a:p>
          <a:p>
            <a:pPr marL="0" indent="457200">
              <a:buNone/>
            </a:pPr>
            <a:r>
              <a:rPr lang="en-US" altLang="zh-CN" sz="1400" b="1">
                <a:sym typeface="+mn-ea"/>
              </a:rPr>
              <a:t>vTaskStartScheduler</a:t>
            </a:r>
            <a:r>
              <a:rPr lang="en-US" altLang="zh-CN" sz="1400">
                <a:sym typeface="+mn-ea"/>
              </a:rPr>
              <a:t>(); // </a:t>
            </a:r>
            <a:r>
              <a:rPr lang="zh-CN" altLang="en-US" sz="1400">
                <a:sym typeface="+mn-ea"/>
              </a:rPr>
              <a:t>开始任务调度</a:t>
            </a:r>
            <a:endParaRPr lang="en-US" altLang="zh-CN" sz="1400">
              <a:sym typeface="+mn-ea"/>
            </a:endParaRPr>
          </a:p>
          <a:p>
            <a:pPr marL="0" indent="457200">
              <a:buNone/>
            </a:pPr>
            <a:r>
              <a:rPr lang="en-US" altLang="zh-CN" sz="1400">
                <a:sym typeface="+mn-ea"/>
              </a:rPr>
              <a:t>while (1);</a:t>
            </a:r>
            <a:endParaRPr lang="en-US" altLang="zh-CN" sz="1400">
              <a:sym typeface="+mn-ea"/>
            </a:endParaRPr>
          </a:p>
          <a:p>
            <a:pPr marL="0" indent="0">
              <a:buNone/>
            </a:pPr>
            <a:r>
              <a:rPr lang="en-US" altLang="zh-CN" sz="1400">
                <a:sym typeface="+mn-ea"/>
              </a:rPr>
              <a:t>}</a:t>
            </a:r>
            <a:endParaRPr lang="en-US" altLang="zh-CN" sz="1400">
              <a:sym typeface="+mn-ea"/>
            </a:endParaRPr>
          </a:p>
          <a:p>
            <a:pPr marL="0" indent="0">
              <a:buNone/>
            </a:pPr>
            <a:r>
              <a:rPr lang="zh-CN" altLang="en-US" sz="1400" b="1">
                <a:sym typeface="+mn-ea"/>
              </a:rPr>
              <a:t>一、定义相关</a:t>
            </a:r>
            <a:r>
              <a:rPr lang="zh-CN" altLang="en-US" sz="1400" b="1">
                <a:sym typeface="+mn-ea"/>
              </a:rPr>
              <a:t>变量</a:t>
            </a:r>
            <a:endParaRPr lang="zh-CN" altLang="en-US" sz="1400" b="1">
              <a:sym typeface="+mn-ea"/>
            </a:endParaRPr>
          </a:p>
          <a:p>
            <a:pPr marL="0" indent="0">
              <a:buNone/>
            </a:pPr>
            <a:r>
              <a:rPr lang="zh-CN" altLang="en-US" sz="1400" b="1">
                <a:sym typeface="+mn-ea"/>
              </a:rPr>
              <a:t>二、</a:t>
            </a:r>
            <a:r>
              <a:rPr lang="zh-CN" altLang="en-US" sz="1400" b="1">
                <a:sym typeface="+mn-ea"/>
              </a:rPr>
              <a:t>建立任务函数</a:t>
            </a:r>
            <a:endParaRPr lang="en-US" altLang="zh-CN" sz="1400" b="1">
              <a:sym typeface="+mn-ea"/>
            </a:endParaRPr>
          </a:p>
          <a:p>
            <a:pPr marL="0" indent="0">
              <a:buNone/>
            </a:pPr>
            <a:r>
              <a:rPr lang="zh-CN" altLang="en-US" sz="1400" b="1">
                <a:sym typeface="+mn-ea"/>
              </a:rPr>
              <a:t>三、</a:t>
            </a:r>
            <a:r>
              <a:rPr lang="zh-CN" altLang="en-US" sz="1400" b="1">
                <a:sym typeface="+mn-ea"/>
              </a:rPr>
              <a:t>创建任务</a:t>
            </a:r>
            <a:endParaRPr lang="en-US" altLang="zh-CN" sz="1400">
              <a:sym typeface="+mn-ea"/>
            </a:endParaRPr>
          </a:p>
          <a:p>
            <a:pPr marL="0" indent="0">
              <a:buNone/>
            </a:pPr>
            <a:r>
              <a:rPr lang="zh-CN" altLang="en-US" sz="1400" b="1">
                <a:solidFill>
                  <a:schemeClr val="tx1"/>
                </a:solidFill>
                <a:sym typeface="+mn-ea"/>
              </a:rPr>
              <a:t>四、不同</a:t>
            </a:r>
            <a:r>
              <a:rPr lang="en-US" altLang="zh-CN" sz="1400" b="1">
                <a:solidFill>
                  <a:schemeClr val="tx1"/>
                </a:solidFill>
                <a:sym typeface="+mn-ea"/>
              </a:rPr>
              <a:t>C</a:t>
            </a:r>
            <a:r>
              <a:rPr lang="zh-CN" altLang="en-US" sz="1400" b="1">
                <a:solidFill>
                  <a:schemeClr val="tx1"/>
                </a:solidFill>
                <a:sym typeface="+mn-ea"/>
              </a:rPr>
              <a:t>文件中操作</a:t>
            </a:r>
            <a:r>
              <a:rPr lang="zh-CN" altLang="en-US" sz="1400" b="1">
                <a:solidFill>
                  <a:schemeClr val="tx1"/>
                </a:solidFill>
                <a:sym typeface="+mn-ea"/>
              </a:rPr>
              <a:t>任务时需声明</a:t>
            </a:r>
            <a:endParaRPr lang="zh-CN" altLang="en-US" sz="1400" b="1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0" indent="0"/>
            <a:r>
              <a:rPr lang="en-US" altLang="zh-CN" sz="4000" b="1">
                <a:sym typeface="+mn-ea"/>
              </a:rPr>
              <a:t>CosyOS-II </a:t>
            </a:r>
            <a:r>
              <a:rPr lang="zh-CN" altLang="en-US" sz="4000" b="1">
                <a:sym typeface="+mn-ea"/>
              </a:rPr>
              <a:t>创建任务</a:t>
            </a:r>
            <a:endParaRPr lang="zh-CN" altLang="en-US" sz="4000" b="1"/>
          </a:p>
        </p:txBody>
      </p:sp>
      <p:graphicFrame>
        <p:nvGraphicFramePr>
          <p:cNvPr id="4" name="内容占位符 3"/>
          <p:cNvGraphicFramePr/>
          <p:nvPr>
            <p:ph idx="1"/>
          </p:nvPr>
        </p:nvGraphicFramePr>
        <p:xfrm>
          <a:off x="838200" y="1825625"/>
          <a:ext cx="10515600" cy="1783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120"/>
                <a:gridCol w="2103120"/>
                <a:gridCol w="2103120"/>
                <a:gridCol w="2103120"/>
                <a:gridCol w="2103120"/>
              </a:tblGrid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/>
                        <a:t>任务名称</a:t>
                      </a:r>
                      <a:endParaRPr lang="zh-CN" altLang="en-US" sz="1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/>
                        <a:t>任务优先级</a:t>
                      </a:r>
                      <a:endParaRPr lang="zh-CN" altLang="en-US" sz="1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/>
                        <a:t>任务栈大小</a:t>
                      </a:r>
                      <a:endParaRPr lang="zh-CN" altLang="en-US" sz="1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/>
                        <a:t>安全运行时</a:t>
                      </a:r>
                      <a:endParaRPr lang="zh-CN" altLang="en-US" sz="1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/>
                        <a:t>私信</a:t>
                      </a:r>
                      <a:endParaRPr lang="zh-CN" altLang="en-US" sz="1600"/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rgbClr val="FF0000"/>
                          </a:solidFill>
                        </a:rPr>
                        <a:t>task</a:t>
                      </a:r>
                      <a:r>
                        <a:rPr lang="en-US" altLang="zh-CN" sz="1400" b="1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zh-CN" sz="1400" b="1">
                        <a:solidFill>
                          <a:srgbClr val="FF0000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rgbClr val="FF0000"/>
                          </a:solidFill>
                        </a:rPr>
                        <a:t>1级</a:t>
                      </a:r>
                      <a:endParaRPr lang="zh-CN" altLang="en-US" sz="1400">
                        <a:solidFill>
                          <a:srgbClr val="FF0000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rgbClr val="FF0000"/>
                          </a:solidFill>
                        </a:rPr>
                        <a:t>128字节</a:t>
                      </a:r>
                      <a:endParaRPr lang="zh-CN" altLang="en-US" sz="1400">
                        <a:solidFill>
                          <a:srgbClr val="FF0000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rgbClr val="FF0000"/>
                          </a:solidFill>
                        </a:rPr>
                        <a:t>0，无限长</a:t>
                      </a:r>
                      <a:endParaRPr lang="zh-CN" altLang="en-US" sz="1400">
                        <a:solidFill>
                          <a:srgbClr val="FF0000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rgbClr val="FF0000"/>
                          </a:solidFill>
                        </a:rPr>
                        <a:t>0，无私信</a:t>
                      </a:r>
                      <a:endParaRPr lang="zh-CN" altLang="en-US" sz="1400">
                        <a:solidFill>
                          <a:srgbClr val="FF0000"/>
                        </a:solidFill>
                      </a:endParaRPr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00FF"/>
                          </a:solidFill>
                        </a:rPr>
                        <a:t>task2</a:t>
                      </a:r>
                      <a:endParaRPr lang="en-US" altLang="zh-CN" sz="1400" b="1">
                        <a:solidFill>
                          <a:srgbClr val="0000FF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rgbClr val="0000FF"/>
                          </a:solidFill>
                        </a:rPr>
                        <a:t>2</a:t>
                      </a:r>
                      <a:r>
                        <a:rPr lang="zh-CN" altLang="en-US" sz="1400">
                          <a:solidFill>
                            <a:srgbClr val="0000FF"/>
                          </a:solidFill>
                        </a:rPr>
                        <a:t>级</a:t>
                      </a:r>
                      <a:endParaRPr lang="zh-CN" altLang="en-US" sz="1400">
                        <a:solidFill>
                          <a:srgbClr val="0000FF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rgbClr val="0000FF"/>
                          </a:solidFill>
                        </a:rPr>
                        <a:t>256</a:t>
                      </a:r>
                      <a:r>
                        <a:rPr lang="zh-CN" altLang="en-US" sz="1400">
                          <a:solidFill>
                            <a:srgbClr val="0000FF"/>
                          </a:solidFill>
                        </a:rPr>
                        <a:t>字节</a:t>
                      </a:r>
                      <a:endParaRPr lang="zh-CN" altLang="en-US" sz="1400">
                        <a:solidFill>
                          <a:srgbClr val="0000FF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rgbClr val="0000FF"/>
                          </a:solidFill>
                        </a:rPr>
                        <a:t>9</a:t>
                      </a:r>
                      <a:r>
                        <a:rPr lang="zh-CN" altLang="en-US" sz="1400">
                          <a:solidFill>
                            <a:srgbClr val="0000FF"/>
                          </a:solidFill>
                        </a:rPr>
                        <a:t>个时间片</a:t>
                      </a:r>
                      <a:endParaRPr lang="zh-CN" altLang="en-US" sz="1400">
                        <a:solidFill>
                          <a:srgbClr val="0000FF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rgbClr val="0000FF"/>
                          </a:solidFill>
                        </a:rPr>
                        <a:t>3</a:t>
                      </a:r>
                      <a:r>
                        <a:rPr lang="zh-CN" altLang="en-US" sz="1400">
                          <a:solidFill>
                            <a:srgbClr val="0000FF"/>
                          </a:solidFill>
                        </a:rPr>
                        <a:t>个参数</a:t>
                      </a:r>
                      <a:endParaRPr lang="zh-CN" altLang="en-US" sz="1400">
                        <a:solidFill>
                          <a:srgbClr val="0000FF"/>
                        </a:solidFill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837565" y="3103245"/>
            <a:ext cx="5029835" cy="30619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>
              <a:buNone/>
            </a:pPr>
            <a:r>
              <a:rPr lang="zh-CN" altLang="en-US" sz="1400" b="1">
                <a:solidFill>
                  <a:srgbClr val="FF0000"/>
                </a:solidFill>
                <a:sym typeface="+mn-ea"/>
              </a:rPr>
              <a:t>一、动态创建任务</a:t>
            </a:r>
            <a:r>
              <a:rPr lang="en-US" altLang="zh-CN" sz="1400" b="1">
                <a:solidFill>
                  <a:srgbClr val="FF0000"/>
                </a:solidFill>
                <a:sym typeface="+mn-ea"/>
              </a:rPr>
              <a:t>1</a:t>
            </a:r>
            <a:r>
              <a:rPr lang="zh-CN" altLang="en-US" sz="1400" b="1">
                <a:solidFill>
                  <a:srgbClr val="FF0000"/>
                </a:solidFill>
                <a:sym typeface="+mn-ea"/>
              </a:rPr>
              <a:t>（无</a:t>
            </a:r>
            <a:r>
              <a:rPr lang="zh-CN" altLang="en-US" sz="1400" b="1">
                <a:solidFill>
                  <a:srgbClr val="FF0000"/>
                </a:solidFill>
                <a:sym typeface="+mn-ea"/>
              </a:rPr>
              <a:t>私信）</a:t>
            </a:r>
            <a:endParaRPr lang="en-US" altLang="zh-CN" sz="1400" b="1">
              <a:solidFill>
                <a:srgbClr val="FF0000"/>
              </a:solidFill>
              <a:sym typeface="+mn-ea"/>
            </a:endParaRPr>
          </a:p>
          <a:p>
            <a:pPr indent="0">
              <a:buNone/>
            </a:pPr>
            <a:r>
              <a:rPr lang="en-US" altLang="zh-CN" sz="1400" b="1">
                <a:solidFill>
                  <a:srgbClr val="FF0000"/>
                </a:solidFill>
                <a:sym typeface="+mn-ea"/>
              </a:rPr>
              <a:t>dCreateTask</a:t>
            </a:r>
            <a:r>
              <a:rPr lang="en-US" altLang="zh-CN" sz="1400">
                <a:solidFill>
                  <a:srgbClr val="FF0000"/>
                </a:solidFill>
                <a:sym typeface="+mn-ea"/>
              </a:rPr>
              <a:t>(task1, 1, 128, 0, 0)</a:t>
            </a:r>
            <a:endParaRPr lang="en-US" altLang="zh-CN" sz="1400">
              <a:solidFill>
                <a:srgbClr val="FF0000"/>
              </a:solidFill>
            </a:endParaRPr>
          </a:p>
          <a:p>
            <a:pPr indent="0">
              <a:buNone/>
            </a:pPr>
            <a:r>
              <a:rPr lang="en-US" altLang="zh-CN" sz="1400">
                <a:solidFill>
                  <a:srgbClr val="FF0000"/>
                </a:solidFill>
                <a:sym typeface="+mn-ea"/>
              </a:rPr>
              <a:t>{</a:t>
            </a:r>
            <a:endParaRPr lang="en-US" altLang="zh-CN" sz="1400">
              <a:solidFill>
                <a:srgbClr val="FF0000"/>
              </a:solidFill>
            </a:endParaRPr>
          </a:p>
          <a:p>
            <a:pPr indent="457200">
              <a:buNone/>
            </a:pPr>
            <a:r>
              <a:rPr lang="en-US" sz="1400" b="1">
                <a:solidFill>
                  <a:srgbClr val="FF0000"/>
                </a:solidFill>
                <a:sym typeface="+mn-ea"/>
              </a:rPr>
              <a:t>uSendTaskMsg</a:t>
            </a:r>
            <a:r>
              <a:rPr lang="en-US" sz="1400">
                <a:solidFill>
                  <a:srgbClr val="FF0000"/>
                </a:solidFill>
                <a:sym typeface="+mn-ea"/>
              </a:rPr>
              <a:t>(task2) “hello”, 999, 3.14)</a:t>
            </a:r>
            <a:r>
              <a:rPr lang="en-US" altLang="zh-CN" sz="1400">
                <a:solidFill>
                  <a:srgbClr val="FF0000"/>
                </a:solidFill>
                <a:sym typeface="+mn-ea"/>
              </a:rPr>
              <a:t>;</a:t>
            </a:r>
            <a:endParaRPr lang="zh-CN" altLang="en-US" sz="1400">
              <a:solidFill>
                <a:srgbClr val="FF0000"/>
              </a:solidFill>
              <a:sym typeface="+mn-ea"/>
            </a:endParaRPr>
          </a:p>
          <a:p>
            <a:pPr indent="457200">
              <a:buNone/>
            </a:pPr>
            <a:r>
              <a:rPr lang="en-US" altLang="zh-CN" sz="1400" b="1">
                <a:solidFill>
                  <a:srgbClr val="FF0000"/>
                </a:solidFill>
                <a:sym typeface="+mn-ea"/>
              </a:rPr>
              <a:t>uEndTasking</a:t>
            </a:r>
            <a:r>
              <a:rPr lang="en-US" altLang="zh-CN" sz="1400">
                <a:solidFill>
                  <a:srgbClr val="FF0000"/>
                </a:solidFill>
                <a:sym typeface="+mn-ea"/>
              </a:rPr>
              <a:t>;</a:t>
            </a:r>
            <a:endParaRPr lang="en-US" altLang="zh-CN" sz="1400">
              <a:solidFill>
                <a:srgbClr val="FF0000"/>
              </a:solidFill>
            </a:endParaRPr>
          </a:p>
          <a:p>
            <a:pPr indent="0">
              <a:buNone/>
            </a:pPr>
            <a:r>
              <a:rPr lang="en-US" altLang="zh-CN" sz="1400">
                <a:solidFill>
                  <a:srgbClr val="FF0000"/>
                </a:solidFill>
                <a:sym typeface="+mn-ea"/>
              </a:rPr>
              <a:t>}</a:t>
            </a:r>
            <a:endParaRPr lang="en-US" altLang="zh-CN" sz="1400">
              <a:solidFill>
                <a:srgbClr val="FF0000"/>
              </a:solidFill>
              <a:sym typeface="+mn-ea"/>
            </a:endParaRPr>
          </a:p>
          <a:p>
            <a:pPr indent="0">
              <a:buNone/>
            </a:pPr>
            <a:endParaRPr lang="en-US" altLang="zh-CN" sz="1400">
              <a:solidFill>
                <a:srgbClr val="FF0000"/>
              </a:solidFill>
              <a:sym typeface="+mn-ea"/>
            </a:endParaRPr>
          </a:p>
          <a:p>
            <a:pPr indent="0">
              <a:buNone/>
            </a:pPr>
            <a:r>
              <a:rPr lang="zh-CN" altLang="en-US" sz="1400" b="1">
                <a:sym typeface="+mn-ea"/>
              </a:rPr>
              <a:t>二、启动任务</a:t>
            </a:r>
            <a:endParaRPr lang="zh-CN" altLang="en-US" sz="1400" b="1"/>
          </a:p>
          <a:p>
            <a:pPr indent="0">
              <a:buNone/>
            </a:pPr>
            <a:r>
              <a:rPr lang="en-US" altLang="zh-CN" sz="1400">
                <a:sym typeface="+mn-ea"/>
              </a:rPr>
              <a:t>void </a:t>
            </a:r>
            <a:r>
              <a:rPr lang="en-US" altLang="zh-CN" sz="1400" b="1">
                <a:sym typeface="+mn-ea"/>
              </a:rPr>
              <a:t>start_hook</a:t>
            </a:r>
            <a:r>
              <a:rPr lang="en-US" altLang="zh-CN" sz="1400">
                <a:sym typeface="+mn-ea"/>
              </a:rPr>
              <a:t>(void)</a:t>
            </a:r>
            <a:endParaRPr lang="en-US" altLang="zh-CN" sz="1400"/>
          </a:p>
          <a:p>
            <a:pPr indent="0">
              <a:buNone/>
            </a:pPr>
            <a:r>
              <a:rPr lang="en-US" altLang="zh-CN" sz="1400">
                <a:sym typeface="+mn-ea"/>
              </a:rPr>
              <a:t>{</a:t>
            </a:r>
            <a:endParaRPr lang="en-US" altLang="zh-CN" sz="1400"/>
          </a:p>
          <a:p>
            <a:pPr indent="457200"/>
            <a:r>
              <a:rPr lang="en-US" altLang="zh-CN" sz="1400" b="1">
                <a:solidFill>
                  <a:srgbClr val="FF0000"/>
                </a:solidFill>
                <a:sym typeface="+mn-ea"/>
              </a:rPr>
              <a:t>uStartTask</a:t>
            </a:r>
            <a:r>
              <a:rPr lang="en-US" altLang="zh-CN" sz="1400">
                <a:solidFill>
                  <a:srgbClr val="FF0000"/>
                </a:solidFill>
                <a:sym typeface="+mn-ea"/>
              </a:rPr>
              <a:t>(task1, 0); // </a:t>
            </a:r>
            <a:r>
              <a:rPr lang="zh-CN" altLang="en-US" sz="1400">
                <a:solidFill>
                  <a:srgbClr val="FF0000"/>
                </a:solidFill>
                <a:sym typeface="+mn-ea"/>
              </a:rPr>
              <a:t>初始状态为就绪</a:t>
            </a:r>
            <a:endParaRPr lang="en-US" altLang="zh-CN" sz="1400">
              <a:sym typeface="+mn-ea"/>
            </a:endParaRPr>
          </a:p>
          <a:p>
            <a:pPr indent="457200"/>
            <a:r>
              <a:rPr lang="en-US" altLang="zh-CN" sz="1400" b="1">
                <a:solidFill>
                  <a:srgbClr val="0000FF"/>
                </a:solidFill>
                <a:sym typeface="+mn-ea"/>
              </a:rPr>
              <a:t>uStartTask</a:t>
            </a:r>
            <a:r>
              <a:rPr lang="en-US" altLang="zh-CN" sz="1400">
                <a:solidFill>
                  <a:srgbClr val="0000FF"/>
                </a:solidFill>
                <a:sym typeface="+mn-ea"/>
              </a:rPr>
              <a:t>(task2, 1); // </a:t>
            </a:r>
            <a:r>
              <a:rPr lang="zh-CN" altLang="en-US" sz="1400">
                <a:solidFill>
                  <a:srgbClr val="0000FF"/>
                </a:solidFill>
                <a:sym typeface="+mn-ea"/>
              </a:rPr>
              <a:t>初始状态为挂起</a:t>
            </a:r>
            <a:endParaRPr lang="en-US" altLang="zh-CN" sz="1400"/>
          </a:p>
          <a:p>
            <a:pPr indent="0">
              <a:buNone/>
            </a:pPr>
            <a:r>
              <a:rPr lang="en-US" altLang="zh-CN" sz="1400">
                <a:sym typeface="+mn-ea"/>
              </a:rPr>
              <a:t>}</a:t>
            </a:r>
            <a:endParaRPr lang="zh-CN" altLang="en-US" sz="1400"/>
          </a:p>
        </p:txBody>
      </p:sp>
      <p:sp>
        <p:nvSpPr>
          <p:cNvPr id="7" name="文本框 6"/>
          <p:cNvSpPr txBox="1"/>
          <p:nvPr/>
        </p:nvSpPr>
        <p:spPr>
          <a:xfrm>
            <a:off x="6096000" y="3103880"/>
            <a:ext cx="5257800" cy="306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>
              <a:buNone/>
            </a:pPr>
            <a:r>
              <a:rPr lang="zh-CN" altLang="en-US" sz="1400" b="1">
                <a:solidFill>
                  <a:srgbClr val="0000FF"/>
                </a:solidFill>
                <a:sym typeface="+mn-ea"/>
              </a:rPr>
              <a:t>一、静态创建任务</a:t>
            </a:r>
            <a:r>
              <a:rPr lang="en-US" altLang="zh-CN" sz="1400" b="1">
                <a:solidFill>
                  <a:srgbClr val="0000FF"/>
                </a:solidFill>
                <a:sym typeface="+mn-ea"/>
              </a:rPr>
              <a:t>2</a:t>
            </a:r>
            <a:r>
              <a:rPr lang="zh-CN" altLang="en-US" sz="1400" b="1">
                <a:solidFill>
                  <a:srgbClr val="0000FF"/>
                </a:solidFill>
                <a:sym typeface="+mn-ea"/>
              </a:rPr>
              <a:t>（有私信，</a:t>
            </a:r>
            <a:r>
              <a:rPr lang="en-US" altLang="zh-CN" sz="1400" b="1">
                <a:solidFill>
                  <a:srgbClr val="0000FF"/>
                </a:solidFill>
                <a:sym typeface="+mn-ea"/>
              </a:rPr>
              <a:t>3</a:t>
            </a:r>
            <a:r>
              <a:rPr lang="zh-CN" altLang="en-US" sz="1400" b="1">
                <a:solidFill>
                  <a:srgbClr val="0000FF"/>
                </a:solidFill>
                <a:sym typeface="+mn-ea"/>
              </a:rPr>
              <a:t>个</a:t>
            </a:r>
            <a:r>
              <a:rPr lang="zh-CN" altLang="en-US" sz="1400" b="1">
                <a:solidFill>
                  <a:srgbClr val="0000FF"/>
                </a:solidFill>
                <a:sym typeface="+mn-ea"/>
              </a:rPr>
              <a:t>参数）</a:t>
            </a:r>
            <a:endParaRPr lang="en-US" altLang="zh-CN" sz="1400" b="1">
              <a:solidFill>
                <a:srgbClr val="0000FF"/>
              </a:solidFill>
              <a:sym typeface="+mn-ea"/>
            </a:endParaRPr>
          </a:p>
          <a:p>
            <a:pPr indent="0">
              <a:buNone/>
            </a:pPr>
            <a:r>
              <a:rPr lang="en-US" altLang="zh-CN" sz="1400" b="1">
                <a:solidFill>
                  <a:srgbClr val="0000FF"/>
                </a:solidFill>
                <a:sym typeface="+mn-ea"/>
              </a:rPr>
              <a:t>uCreateTask</a:t>
            </a:r>
            <a:r>
              <a:rPr lang="en-US" altLang="zh-CN" sz="1400">
                <a:solidFill>
                  <a:srgbClr val="0000FF"/>
                </a:solidFill>
                <a:sym typeface="+mn-ea"/>
              </a:rPr>
              <a:t>(task2, 2, 256, 9, 3)(const char *p, int a, float b)</a:t>
            </a:r>
            <a:endParaRPr lang="en-US" altLang="zh-CN" sz="1400">
              <a:solidFill>
                <a:srgbClr val="0000FF"/>
              </a:solidFill>
            </a:endParaRPr>
          </a:p>
          <a:p>
            <a:pPr indent="0">
              <a:buNone/>
            </a:pPr>
            <a:r>
              <a:rPr lang="en-US" altLang="zh-CN" sz="1400">
                <a:solidFill>
                  <a:srgbClr val="0000FF"/>
                </a:solidFill>
                <a:sym typeface="+mn-ea"/>
              </a:rPr>
              <a:t>{</a:t>
            </a:r>
            <a:endParaRPr lang="en-US" altLang="zh-CN" sz="1400">
              <a:solidFill>
                <a:srgbClr val="0000FF"/>
              </a:solidFill>
            </a:endParaRPr>
          </a:p>
          <a:p>
            <a:pPr indent="457200">
              <a:buNone/>
            </a:pPr>
            <a:r>
              <a:rPr lang="en-US" altLang="zh-CN" sz="1400">
                <a:solidFill>
                  <a:srgbClr val="0000FF"/>
                </a:solidFill>
                <a:sym typeface="+mn-ea"/>
              </a:rPr>
              <a:t>if(</a:t>
            </a:r>
            <a:r>
              <a:rPr lang="en-US" altLang="zh-CN" sz="1400" b="1">
                <a:solidFill>
                  <a:srgbClr val="0000FF"/>
                </a:solidFill>
                <a:sym typeface="+mn-ea"/>
              </a:rPr>
              <a:t>uRecvTaskMsg</a:t>
            </a:r>
            <a:r>
              <a:rPr lang="en-US" altLang="zh-CN" sz="1400">
                <a:solidFill>
                  <a:srgbClr val="0000FF"/>
                </a:solidFill>
                <a:sym typeface="+mn-ea"/>
              </a:rPr>
              <a:t>(500)){ </a:t>
            </a:r>
            <a:r>
              <a:rPr lang="zh-CN" altLang="en-US" sz="1400">
                <a:solidFill>
                  <a:srgbClr val="0000FF"/>
                </a:solidFill>
                <a:sym typeface="+mn-ea"/>
              </a:rPr>
              <a:t>使用私信：读取</a:t>
            </a:r>
            <a:r>
              <a:rPr lang="en-US" altLang="zh-CN" sz="1400">
                <a:solidFill>
                  <a:srgbClr val="0000FF"/>
                </a:solidFill>
                <a:sym typeface="+mn-ea"/>
              </a:rPr>
              <a:t>p</a:t>
            </a:r>
            <a:r>
              <a:rPr lang="zh-CN" altLang="en-US" sz="1400">
                <a:solidFill>
                  <a:srgbClr val="0000FF"/>
                </a:solidFill>
                <a:sym typeface="+mn-ea"/>
              </a:rPr>
              <a:t>、</a:t>
            </a:r>
            <a:r>
              <a:rPr lang="en-US" altLang="zh-CN" sz="1400">
                <a:solidFill>
                  <a:srgbClr val="0000FF"/>
                </a:solidFill>
                <a:sym typeface="+mn-ea"/>
              </a:rPr>
              <a:t>a</a:t>
            </a:r>
            <a:r>
              <a:rPr lang="zh-CN" altLang="en-US" sz="1400">
                <a:solidFill>
                  <a:srgbClr val="0000FF"/>
                </a:solidFill>
                <a:sym typeface="+mn-ea"/>
              </a:rPr>
              <a:t>、</a:t>
            </a:r>
            <a:r>
              <a:rPr lang="en-US" altLang="zh-CN" sz="1400">
                <a:solidFill>
                  <a:srgbClr val="0000FF"/>
                </a:solidFill>
                <a:sym typeface="+mn-ea"/>
              </a:rPr>
              <a:t>b }</a:t>
            </a:r>
            <a:endParaRPr lang="zh-CN" altLang="en-US" sz="1400">
              <a:solidFill>
                <a:srgbClr val="0000FF"/>
              </a:solidFill>
              <a:sym typeface="+mn-ea"/>
            </a:endParaRPr>
          </a:p>
          <a:p>
            <a:pPr indent="457200">
              <a:buNone/>
            </a:pPr>
            <a:r>
              <a:rPr lang="en-US" altLang="zh-CN" sz="1400" b="1">
                <a:solidFill>
                  <a:srgbClr val="0000FF"/>
                </a:solidFill>
                <a:sym typeface="+mn-ea"/>
              </a:rPr>
              <a:t>uEndTasking</a:t>
            </a:r>
            <a:r>
              <a:rPr lang="en-US" altLang="zh-CN" sz="1400">
                <a:solidFill>
                  <a:srgbClr val="0000FF"/>
                </a:solidFill>
                <a:sym typeface="+mn-ea"/>
              </a:rPr>
              <a:t>;</a:t>
            </a:r>
            <a:endParaRPr lang="en-US" altLang="zh-CN" sz="1400">
              <a:solidFill>
                <a:srgbClr val="0000FF"/>
              </a:solidFill>
            </a:endParaRPr>
          </a:p>
          <a:p>
            <a:pPr indent="0">
              <a:buNone/>
            </a:pPr>
            <a:r>
              <a:rPr lang="en-US" altLang="zh-CN" sz="1400">
                <a:solidFill>
                  <a:srgbClr val="0000FF"/>
                </a:solidFill>
                <a:sym typeface="+mn-ea"/>
              </a:rPr>
              <a:t>}</a:t>
            </a:r>
            <a:endParaRPr lang="en-US" altLang="zh-CN" sz="1400">
              <a:solidFill>
                <a:srgbClr val="0000FF"/>
              </a:solidFill>
              <a:sym typeface="+mn-ea"/>
            </a:endParaRPr>
          </a:p>
          <a:p>
            <a:pPr indent="0">
              <a:buNone/>
            </a:pPr>
            <a:endParaRPr lang="en-US" altLang="zh-CN" sz="1400">
              <a:solidFill>
                <a:srgbClr val="0000FF"/>
              </a:solidFill>
              <a:sym typeface="+mn-ea"/>
            </a:endParaRPr>
          </a:p>
          <a:p>
            <a:r>
              <a:rPr lang="zh-CN" altLang="en-US" sz="1400" b="1">
                <a:sym typeface="+mn-ea"/>
              </a:rPr>
              <a:t>三、不同</a:t>
            </a:r>
            <a:r>
              <a:rPr lang="en-US" altLang="zh-CN" sz="1400" b="1">
                <a:sym typeface="+mn-ea"/>
              </a:rPr>
              <a:t>C</a:t>
            </a:r>
            <a:r>
              <a:rPr lang="zh-CN" altLang="en-US" sz="1400" b="1">
                <a:sym typeface="+mn-ea"/>
              </a:rPr>
              <a:t>文件中操作任务时需声明</a:t>
            </a:r>
            <a:endParaRPr lang="zh-CN" altLang="en-US" sz="1400" b="1"/>
          </a:p>
          <a:p>
            <a:r>
              <a:rPr lang="en-US" altLang="zh-CN" sz="1400" b="1">
                <a:solidFill>
                  <a:srgbClr val="FF0000"/>
                </a:solidFill>
              </a:rPr>
              <a:t>dExternTask</a:t>
            </a:r>
            <a:r>
              <a:rPr lang="en-US" altLang="zh-CN" sz="1400">
                <a:solidFill>
                  <a:srgbClr val="FF0000"/>
                </a:solidFill>
              </a:rPr>
              <a:t>(task1);</a:t>
            </a:r>
            <a:endParaRPr lang="en-US" altLang="zh-CN" sz="1400">
              <a:solidFill>
                <a:srgbClr val="FF0000"/>
              </a:solidFill>
            </a:endParaRPr>
          </a:p>
          <a:p>
            <a:r>
              <a:rPr lang="en-US" altLang="zh-CN" sz="1400" b="1">
                <a:solidFill>
                  <a:srgbClr val="0000FF"/>
                </a:solidFill>
              </a:rPr>
              <a:t>uExternTask</a:t>
            </a:r>
            <a:r>
              <a:rPr lang="en-US" altLang="zh-CN" sz="1400">
                <a:solidFill>
                  <a:srgbClr val="0000FF"/>
                </a:solidFill>
              </a:rPr>
              <a:t>(task2);</a:t>
            </a:r>
            <a:endParaRPr lang="en-US" altLang="zh-CN" sz="1400">
              <a:solidFill>
                <a:srgbClr val="0000FF"/>
              </a:solidFill>
            </a:endParaRPr>
          </a:p>
          <a:p>
            <a:endParaRPr lang="en-US" altLang="zh-CN" sz="1400">
              <a:solidFill>
                <a:srgbClr val="0000FF"/>
              </a:solidFill>
            </a:endParaRPr>
          </a:p>
          <a:p>
            <a:r>
              <a:rPr lang="zh-CN" altLang="en-US" sz="1400" b="1">
                <a:solidFill>
                  <a:schemeClr val="tx1"/>
                </a:solidFill>
              </a:rPr>
              <a:t>注：</a:t>
            </a:r>
            <a:endParaRPr lang="en-US" altLang="zh-CN" sz="1400" b="1">
              <a:solidFill>
                <a:schemeClr val="tx1"/>
              </a:solidFill>
            </a:endParaRPr>
          </a:p>
          <a:p>
            <a:r>
              <a:rPr lang="zh-CN" altLang="en-US" sz="1400" b="1">
                <a:solidFill>
                  <a:schemeClr val="tx1"/>
                </a:solidFill>
              </a:rPr>
              <a:t>创建任务</a:t>
            </a:r>
            <a:r>
              <a:rPr lang="en-US" altLang="zh-CN" sz="1400" b="1">
                <a:solidFill>
                  <a:schemeClr val="tx1"/>
                </a:solidFill>
              </a:rPr>
              <a:t>已自带循环，只有当任务需要初始化时，才需要写</a:t>
            </a:r>
            <a:r>
              <a:rPr lang="zh-CN" altLang="en-US" sz="1400" b="1">
                <a:solidFill>
                  <a:schemeClr val="tx1"/>
                </a:solidFill>
              </a:rPr>
              <a:t>循环</a:t>
            </a:r>
            <a:r>
              <a:rPr lang="en-US" altLang="zh-CN" sz="1400" b="1">
                <a:solidFill>
                  <a:schemeClr val="tx1"/>
                </a:solidFill>
              </a:rPr>
              <a:t>。</a:t>
            </a:r>
            <a:endParaRPr lang="en-US" altLang="zh-CN" sz="1400" b="1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000" b="1">
                <a:sym typeface="+mn-ea"/>
              </a:rPr>
              <a:t>创建信号量</a:t>
            </a:r>
            <a:endParaRPr lang="zh-CN" altLang="en-US" sz="4000"/>
          </a:p>
        </p:txBody>
      </p:sp>
      <p:graphicFrame>
        <p:nvGraphicFramePr>
          <p:cNvPr id="11" name="内容占位符 10"/>
          <p:cNvGraphicFramePr/>
          <p:nvPr>
            <p:ph idx="1"/>
            <p:custDataLst>
              <p:tags r:id="rId1"/>
            </p:custDataLst>
          </p:nvPr>
        </p:nvGraphicFramePr>
        <p:xfrm>
          <a:off x="838200" y="1825625"/>
          <a:ext cx="10515600" cy="42335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605"/>
                <a:gridCol w="1082675"/>
                <a:gridCol w="4602480"/>
                <a:gridCol w="3037840"/>
              </a:tblGrid>
              <a:tr h="4318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/>
                        <a:t>信号量</a:t>
                      </a:r>
                      <a:endParaRPr lang="zh-CN" altLang="en-US" sz="1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/>
                        <a:t>操作</a:t>
                      </a:r>
                      <a:endParaRPr lang="zh-CN" altLang="en-US" sz="1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/>
                        <a:t>FreeRTOS</a:t>
                      </a:r>
                      <a:r>
                        <a:rPr lang="zh-CN" altLang="en-US" sz="1600"/>
                        <a:t>（动态</a:t>
                      </a:r>
                      <a:r>
                        <a:rPr lang="zh-CN" altLang="en-US" sz="1600"/>
                        <a:t>创建）</a:t>
                      </a:r>
                      <a:endParaRPr lang="zh-CN" altLang="en-US" sz="1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/>
                        <a:t>CosyOS</a:t>
                      </a:r>
                      <a:r>
                        <a:rPr lang="zh-CN" altLang="en-US" sz="1600"/>
                        <a:t>（静态</a:t>
                      </a:r>
                      <a:r>
                        <a:rPr lang="zh-CN" altLang="en-US" sz="1600"/>
                        <a:t>创建）</a:t>
                      </a:r>
                      <a:endParaRPr lang="zh-CN" altLang="en-US" sz="1600"/>
                    </a:p>
                  </a:txBody>
                  <a:tcPr anchor="ctr" anchorCtr="0"/>
                </a:tc>
              </a:tr>
              <a:tr h="864870">
                <a:tc rowSpan="3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二值信号量</a:t>
                      </a:r>
                      <a:endParaRPr lang="zh-CN" altLang="en-US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400" b="1"/>
                        <a:t>创建</a:t>
                      </a:r>
                      <a:endParaRPr lang="zh-CN" altLang="en-US" sz="14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marL="0" indent="0">
                        <a:buNone/>
                      </a:pPr>
                      <a:r>
                        <a:rPr sz="1400">
                          <a:sym typeface="+mn-ea"/>
                        </a:rPr>
                        <a:t>SemaphoreHandle_t bin</a:t>
                      </a:r>
                      <a:r>
                        <a:rPr lang="en-US" sz="1400">
                          <a:sym typeface="+mn-ea"/>
                        </a:rPr>
                        <a:t>1</a:t>
                      </a:r>
                      <a:r>
                        <a:rPr sz="1400">
                          <a:sym typeface="+mn-ea"/>
                        </a:rPr>
                        <a:t>;</a:t>
                      </a:r>
                      <a:endParaRPr sz="1400">
                        <a:sym typeface="+mn-ea"/>
                      </a:endParaRPr>
                    </a:p>
                    <a:p>
                      <a:pPr marL="0" indent="0">
                        <a:buNone/>
                      </a:pPr>
                      <a:endParaRPr sz="1400">
                        <a:sym typeface="+mn-ea"/>
                      </a:endParaRPr>
                    </a:p>
                    <a:p>
                      <a:pPr marL="0" indent="0">
                        <a:buNone/>
                      </a:pPr>
                      <a:r>
                        <a:rPr lang="en-US" altLang="zh-CN" sz="1400">
                          <a:sym typeface="微软雅黑" panose="020B0503020204020204" charset="-122"/>
                        </a:rPr>
                        <a:t>bin1 = xSemaphoreCreateBinary();</a:t>
                      </a:r>
                      <a:endParaRPr lang="zh-CN" altLang="en-US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marL="0" indent="0">
                        <a:buNone/>
                      </a:pPr>
                      <a:r>
                        <a:rPr lang="en-US" altLang="zh-CN" sz="1400">
                          <a:sym typeface="微软雅黑" panose="020B0503020204020204" charset="-122"/>
                        </a:rPr>
                        <a:t>uCreateBin( bin1, 0 );</a:t>
                      </a:r>
                      <a:endParaRPr lang="zh-CN" altLang="en-US" sz="1400"/>
                    </a:p>
                    <a:p>
                      <a:pPr marL="0" indent="0">
                        <a:buNone/>
                      </a:pPr>
                      <a:endParaRPr lang="zh-CN" altLang="en-US" sz="1400"/>
                    </a:p>
                    <a:p>
                      <a:pPr marL="0" indent="0">
                        <a:buNone/>
                      </a:pPr>
                      <a:endParaRPr lang="en-US" altLang="zh-CN" sz="1400"/>
                    </a:p>
                  </a:txBody>
                  <a:tcPr anchor="ctr" anchorCtr="0"/>
                </a:tc>
              </a:tr>
              <a:tr h="414020">
                <a:tc vMerge="1">
                  <a:tcPr/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400" b="1"/>
                        <a:t>获取</a:t>
                      </a:r>
                      <a:endParaRPr lang="zh-CN" altLang="en-US" sz="14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marL="0" indent="0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xSemaphoreTake( bin1, portMAX_DELAY );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marL="0" indent="0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uTakeBin( bin1, ~0 );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</a:tr>
              <a:tr h="415290">
                <a:tc vMerge="1">
                  <a:tcPr/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400" b="1"/>
                        <a:t>给予</a:t>
                      </a:r>
                      <a:endParaRPr lang="zh-CN" altLang="en-US" sz="14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marL="0" indent="0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xSemaphoreGive( bin1 );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marL="0" indent="0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uGiveBin( bin1 );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</a:tr>
              <a:tr h="41402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4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marL="0" indent="0">
                        <a:buNone/>
                      </a:pPr>
                      <a:endParaRPr lang="zh-CN" altLang="en-US" sz="14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marL="0" indent="0">
                        <a:buNone/>
                      </a:pPr>
                      <a:endParaRPr lang="zh-CN" altLang="en-US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marL="0" indent="0">
                        <a:buNone/>
                      </a:pPr>
                      <a:endParaRPr lang="zh-CN" altLang="en-US" sz="1400"/>
                    </a:p>
                  </a:txBody>
                  <a:tcPr anchor="ctr" anchorCtr="0"/>
                </a:tc>
              </a:tr>
              <a:tr h="864870">
                <a:tc rowSpan="3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计数信号量</a:t>
                      </a:r>
                      <a:endParaRPr lang="zh-CN" altLang="en-US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400" b="1"/>
                        <a:t>创建</a:t>
                      </a:r>
                      <a:endParaRPr lang="zh-CN" altLang="en-US" sz="14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marL="0" indent="0">
                        <a:buNone/>
                      </a:pPr>
                      <a:r>
                        <a:rPr sz="1400">
                          <a:sym typeface="+mn-ea"/>
                        </a:rPr>
                        <a:t>SemaphoreHandle_t sem1;</a:t>
                      </a:r>
                      <a:endParaRPr sz="1400">
                        <a:sym typeface="+mn-ea"/>
                      </a:endParaRPr>
                    </a:p>
                    <a:p>
                      <a:pPr marL="0" indent="0">
                        <a:buNone/>
                      </a:pPr>
                      <a:endParaRPr lang="en-US" altLang="zh-CN" sz="1400">
                        <a:sym typeface="+mn-ea"/>
                      </a:endParaRPr>
                    </a:p>
                    <a:p>
                      <a:pPr marL="0" indent="0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sem1 = xSemaphoreCreateCounting( 255, 0 );</a:t>
                      </a:r>
                      <a:endParaRPr lang="zh-CN" altLang="en-US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marL="0" indent="0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uCreateSem( sem1, 0, 255 );</a:t>
                      </a:r>
                      <a:endParaRPr lang="en-US" altLang="zh-CN" sz="1400">
                        <a:sym typeface="+mn-ea"/>
                      </a:endParaRPr>
                    </a:p>
                    <a:p>
                      <a:pPr marL="0" indent="0">
                        <a:buNone/>
                      </a:pPr>
                      <a:endParaRPr lang="en-US" altLang="zh-CN" sz="1400"/>
                    </a:p>
                    <a:p>
                      <a:pPr marL="0" indent="0">
                        <a:buNone/>
                      </a:pPr>
                      <a:endParaRPr lang="en-US" altLang="zh-CN" sz="1400"/>
                    </a:p>
                  </a:txBody>
                  <a:tcPr anchor="ctr" anchorCtr="0"/>
                </a:tc>
              </a:tr>
              <a:tr h="414020">
                <a:tc vMerge="1">
                  <a:tcPr/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400" b="1"/>
                        <a:t>获取</a:t>
                      </a:r>
                      <a:endParaRPr lang="zh-CN" altLang="en-US" sz="14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marL="0" indent="0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xSemaphoreTake( sem1, portMAX_DELAY );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marL="0" indent="0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uTakeSem( sem1, ~0 );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</a:tr>
              <a:tr h="414655">
                <a:tc vMerge="1">
                  <a:tcPr/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400" b="1"/>
                        <a:t>给予</a:t>
                      </a:r>
                      <a:endParaRPr lang="zh-CN" altLang="en-US" sz="14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marL="0" indent="0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xSemaphoreGive( sem1 );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marL="0" indent="0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uGiveSem( sem1 );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-635" y="0"/>
            <a:ext cx="12193270" cy="1765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>
            <p:custDataLst>
              <p:tags r:id="rId3"/>
            </p:custDataLst>
          </p:nvPr>
        </p:nvSpPr>
        <p:spPr>
          <a:xfrm>
            <a:off x="0" y="6692265"/>
            <a:ext cx="12192635" cy="1657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000"/>
              <a:t>基础篇</a:t>
            </a:r>
            <a:endParaRPr lang="zh-CN" altLang="en-US" sz="400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p>
            <a:r>
              <a:rPr lang="en-US" altLang="zh-CN"/>
              <a:t>PART 01</a:t>
            </a:r>
            <a:endParaRPr lang="en-US" altLang="zh-CN"/>
          </a:p>
        </p:txBody>
      </p:sp>
    </p:spTree>
    <p:custDataLst>
      <p:tags r:id="rId3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" name="椭圆 24"/>
          <p:cNvSpPr/>
          <p:nvPr>
            <p:custDataLst>
              <p:tags r:id="rId1"/>
            </p:custDataLst>
          </p:nvPr>
        </p:nvSpPr>
        <p:spPr>
          <a:xfrm>
            <a:off x="1717200" y="2582073"/>
            <a:ext cx="632788" cy="632891"/>
          </a:xfrm>
          <a:prstGeom prst="ellipse">
            <a:avLst/>
          </a:prstGeom>
          <a:solidFill>
            <a:srgbClr val="577CCE"/>
          </a:solidFill>
          <a:ln w="19050" cap="flat" cmpd="sng" algn="ctr">
            <a:noFill/>
            <a:prstDash val="solid"/>
            <a:miter lim="800000"/>
          </a:ln>
          <a:effectLst>
            <a:outerShdw blurRad="444500" sx="102000" sy="102000" algn="ctr" rotWithShape="0">
              <a:srgbClr val="000000">
                <a:alpha val="11000"/>
              </a:srgbClr>
            </a:outerShdw>
          </a:effectLst>
        </p:spPr>
        <p:txBody>
          <a:bodyPr rot="0" spcFirstLastPara="0" vertOverflow="overflow" horzOverflow="overflow" vert="horz" wrap="square" lIns="90170" tIns="46990" rIns="90170" bIns="46990" numCol="1" spcCol="0" rtlCol="0" fromWordArt="0" anchor="ctr" anchorCtr="0" forceAA="0" compatLnSpc="1">
            <a:noAutofit/>
          </a:bodyPr>
          <a:p>
            <a:pPr algn="ctr"/>
            <a:endParaRPr lang="zh-CN" altLang="en-US" sz="2000">
              <a:solidFill>
                <a:srgbClr val="00D2E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1818961" y="2697322"/>
            <a:ext cx="470942" cy="402392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0170" tIns="46990" rIns="90170" bIns="46990" rtlCol="0" anchor="ctr">
            <a:normAutofit/>
          </a:bodyPr>
          <a:p>
            <a:pPr algn="ctr"/>
            <a:r>
              <a:rPr lang="en-US" altLang="zh-CN" sz="20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01</a:t>
            </a:r>
            <a:endParaRPr lang="en-US" altLang="zh-CN" sz="2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TextBox 20"/>
          <p:cNvSpPr txBox="1"/>
          <p:nvPr>
            <p:custDataLst>
              <p:tags r:id="rId3"/>
            </p:custDataLst>
          </p:nvPr>
        </p:nvSpPr>
        <p:spPr>
          <a:xfrm>
            <a:off x="2734801" y="2685605"/>
            <a:ext cx="3238499" cy="425826"/>
          </a:xfrm>
          <a:prstGeom prst="rect">
            <a:avLst/>
          </a:prstGeom>
          <a:noFill/>
          <a:ln>
            <a:noFill/>
          </a:ln>
        </p:spPr>
        <p:txBody>
          <a:bodyPr wrap="square" lIns="90170" tIns="46990" rIns="90170" bIns="46990" rtlCol="0">
            <a:normAutofit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000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任务优先级分组</a:t>
            </a:r>
            <a:endParaRPr lang="zh-CN" altLang="en-US" sz="2000" b="1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5" name="椭圆 44"/>
          <p:cNvSpPr/>
          <p:nvPr>
            <p:custDataLst>
              <p:tags r:id="rId4"/>
            </p:custDataLst>
          </p:nvPr>
        </p:nvSpPr>
        <p:spPr>
          <a:xfrm>
            <a:off x="1718443" y="3584324"/>
            <a:ext cx="632774" cy="632784"/>
          </a:xfrm>
          <a:prstGeom prst="ellipse">
            <a:avLst/>
          </a:prstGeom>
          <a:solidFill>
            <a:srgbClr val="577CCE"/>
          </a:solidFill>
          <a:ln w="19050" cap="flat" cmpd="sng" algn="ctr">
            <a:noFill/>
            <a:prstDash val="solid"/>
            <a:miter lim="800000"/>
          </a:ln>
          <a:effectLst>
            <a:outerShdw blurRad="444500" sx="102000" sy="102000" algn="ctr" rotWithShape="0">
              <a:srgbClr val="000000">
                <a:alpha val="11000"/>
              </a:srgbClr>
            </a:outerShdw>
          </a:effectLst>
        </p:spPr>
        <p:txBody>
          <a:bodyPr rot="0" spcFirstLastPara="0" vertOverflow="overflow" horzOverflow="overflow" vert="horz" wrap="square" lIns="90170" tIns="46990" rIns="90170" bIns="46990" numCol="1" spcCol="0" rtlCol="0" fromWordArt="0" anchor="ctr" anchorCtr="0" forceAA="0" compatLnSpc="1">
            <a:noAutofit/>
          </a:bodyPr>
          <a:p>
            <a:pPr algn="ctr"/>
            <a:endParaRPr lang="zh-CN" altLang="en-US" sz="20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6" name="矩形 45"/>
          <p:cNvSpPr/>
          <p:nvPr>
            <p:custDataLst>
              <p:tags r:id="rId5"/>
            </p:custDataLst>
          </p:nvPr>
        </p:nvSpPr>
        <p:spPr>
          <a:xfrm>
            <a:off x="1818324" y="3699554"/>
            <a:ext cx="470932" cy="402324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0170" tIns="46990" rIns="90170" bIns="46990" rtlCol="0" anchor="ctr">
            <a:normAutofit/>
          </a:bodyPr>
          <a:p>
            <a:pPr algn="ctr"/>
            <a:r>
              <a:rPr lang="en-US" altLang="zh-CN" sz="20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0</a:t>
            </a:r>
            <a:r>
              <a:rPr lang="en-US" sz="20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3</a:t>
            </a:r>
            <a:endParaRPr lang="en-US" sz="2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8" name="TextBox 20"/>
          <p:cNvSpPr txBox="1"/>
          <p:nvPr>
            <p:custDataLst>
              <p:tags r:id="rId6"/>
            </p:custDataLst>
          </p:nvPr>
        </p:nvSpPr>
        <p:spPr>
          <a:xfrm>
            <a:off x="2714385" y="3687803"/>
            <a:ext cx="3238499" cy="425826"/>
          </a:xfrm>
          <a:prstGeom prst="rect">
            <a:avLst/>
          </a:prstGeom>
          <a:noFill/>
          <a:ln>
            <a:noFill/>
          </a:ln>
        </p:spPr>
        <p:txBody>
          <a:bodyPr wrap="square" lIns="90170" tIns="46990" rIns="90170" bIns="46990" rtlCol="0">
            <a:normAutofit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000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安全运行时</a:t>
            </a:r>
            <a:endParaRPr lang="zh-CN" altLang="en-US" sz="2000" b="1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椭圆 9"/>
          <p:cNvSpPr/>
          <p:nvPr>
            <p:custDataLst>
              <p:tags r:id="rId7"/>
            </p:custDataLst>
          </p:nvPr>
        </p:nvSpPr>
        <p:spPr>
          <a:xfrm>
            <a:off x="6780967" y="2582073"/>
            <a:ext cx="632815" cy="632890"/>
          </a:xfrm>
          <a:prstGeom prst="ellipse">
            <a:avLst/>
          </a:prstGeom>
          <a:solidFill>
            <a:srgbClr val="577CCE"/>
          </a:solidFill>
          <a:ln w="19050" cap="flat" cmpd="sng" algn="ctr">
            <a:noFill/>
            <a:prstDash val="solid"/>
            <a:miter lim="800000"/>
          </a:ln>
          <a:effectLst>
            <a:outerShdw blurRad="444500" sx="102000" sy="102000" algn="ctr" rotWithShape="0">
              <a:srgbClr val="000000">
                <a:alpha val="11000"/>
              </a:srgbClr>
            </a:outerShdw>
          </a:effectLst>
        </p:spPr>
        <p:txBody>
          <a:bodyPr rot="0" spcFirstLastPara="0" vertOverflow="overflow" horzOverflow="overflow" vert="horz" wrap="square" lIns="90170" tIns="46990" rIns="90170" bIns="46990" numCol="1" spcCol="0" rtlCol="0" fromWordArt="0" anchor="ctr" anchorCtr="0" forceAA="0" compatLnSpc="1">
            <a:noAutofit/>
          </a:bodyPr>
          <a:p>
            <a:pPr algn="ctr"/>
            <a:endParaRPr lang="zh-CN" altLang="en-US" sz="20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>
            <p:custDataLst>
              <p:tags r:id="rId8"/>
            </p:custDataLst>
          </p:nvPr>
        </p:nvSpPr>
        <p:spPr>
          <a:xfrm>
            <a:off x="6861894" y="2697323"/>
            <a:ext cx="470961" cy="402391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0170" tIns="46990" rIns="90170" bIns="46990" rtlCol="0" anchor="ctr">
            <a:normAutofit/>
          </a:bodyPr>
          <a:p>
            <a:pPr algn="ctr"/>
            <a:r>
              <a:rPr lang="en-US" altLang="zh-CN" sz="20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02</a:t>
            </a:r>
            <a:endParaRPr lang="en-US" altLang="zh-CN" sz="2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9" name="TextBox 20"/>
          <p:cNvSpPr txBox="1"/>
          <p:nvPr>
            <p:custDataLst>
              <p:tags r:id="rId9"/>
            </p:custDataLst>
          </p:nvPr>
        </p:nvSpPr>
        <p:spPr>
          <a:xfrm>
            <a:off x="7691892" y="2685605"/>
            <a:ext cx="3238499" cy="425826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rmAutofit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000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时间片模式</a:t>
            </a:r>
            <a:endParaRPr lang="zh-CN" altLang="en-US" sz="2000" b="1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5" name="椭圆 54"/>
          <p:cNvSpPr/>
          <p:nvPr>
            <p:custDataLst>
              <p:tags r:id="rId10"/>
            </p:custDataLst>
          </p:nvPr>
        </p:nvSpPr>
        <p:spPr>
          <a:xfrm>
            <a:off x="6780968" y="3584324"/>
            <a:ext cx="632813" cy="632785"/>
          </a:xfrm>
          <a:prstGeom prst="ellipse">
            <a:avLst/>
          </a:prstGeom>
          <a:solidFill>
            <a:srgbClr val="577CCE"/>
          </a:solidFill>
          <a:ln w="19050" cap="flat" cmpd="sng" algn="ctr">
            <a:noFill/>
            <a:prstDash val="solid"/>
            <a:miter lim="800000"/>
          </a:ln>
          <a:effectLst>
            <a:outerShdw blurRad="444500" sx="102000" sy="102000" algn="ctr" rotWithShape="0">
              <a:srgbClr val="000000">
                <a:alpha val="11000"/>
              </a:srgbClr>
            </a:outerShdw>
          </a:effectLst>
        </p:spPr>
        <p:txBody>
          <a:bodyPr rot="0" spcFirstLastPara="0" vertOverflow="overflow" horzOverflow="overflow" vert="horz" wrap="square" lIns="90170" tIns="46990" rIns="90170" bIns="46990" numCol="1" spcCol="0" rtlCol="0" fromWordArt="0" anchor="ctr" anchorCtr="0" forceAA="0" compatLnSpc="1">
            <a:noAutofit/>
          </a:bodyPr>
          <a:p>
            <a:pPr algn="ctr"/>
            <a:endParaRPr lang="zh-CN" altLang="en-US" sz="20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6" name="矩形 55"/>
          <p:cNvSpPr/>
          <p:nvPr>
            <p:custDataLst>
              <p:tags r:id="rId11"/>
            </p:custDataLst>
          </p:nvPr>
        </p:nvSpPr>
        <p:spPr>
          <a:xfrm>
            <a:off x="6861894" y="3699554"/>
            <a:ext cx="470961" cy="40232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0170" tIns="46990" rIns="90170" bIns="46990" rtlCol="0" anchor="ctr">
            <a:normAutofit/>
          </a:bodyPr>
          <a:p>
            <a:pPr algn="ctr"/>
            <a:r>
              <a:rPr lang="en-US" altLang="zh-CN" sz="20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04</a:t>
            </a:r>
            <a:endParaRPr lang="en-US" altLang="zh-CN" sz="2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0" name="TextBox 20"/>
          <p:cNvSpPr txBox="1"/>
          <p:nvPr>
            <p:custDataLst>
              <p:tags r:id="rId12"/>
            </p:custDataLst>
          </p:nvPr>
        </p:nvSpPr>
        <p:spPr>
          <a:xfrm>
            <a:off x="7691893" y="3699554"/>
            <a:ext cx="3238498" cy="425826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rmAutofit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000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支持任务/钩子</a:t>
            </a:r>
            <a:endParaRPr lang="zh-CN" altLang="en-US" sz="2000" b="1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椭圆 11"/>
          <p:cNvSpPr/>
          <p:nvPr>
            <p:custDataLst>
              <p:tags r:id="rId13"/>
            </p:custDataLst>
          </p:nvPr>
        </p:nvSpPr>
        <p:spPr>
          <a:xfrm>
            <a:off x="1718443" y="4579827"/>
            <a:ext cx="632774" cy="632784"/>
          </a:xfrm>
          <a:prstGeom prst="ellipse">
            <a:avLst/>
          </a:prstGeom>
          <a:solidFill>
            <a:srgbClr val="577CCE"/>
          </a:solidFill>
          <a:ln w="19050" cap="flat" cmpd="sng" algn="ctr">
            <a:noFill/>
            <a:prstDash val="solid"/>
            <a:miter lim="800000"/>
          </a:ln>
          <a:effectLst>
            <a:outerShdw blurRad="444500" sx="102000" sy="102000" algn="ctr" rotWithShape="0">
              <a:srgbClr val="000000">
                <a:alpha val="11000"/>
              </a:srgbClr>
            </a:outerShdw>
          </a:effectLst>
        </p:spPr>
        <p:txBody>
          <a:bodyPr rot="0" spcFirstLastPara="0" vertOverflow="overflow" horzOverflow="overflow" vert="horz" wrap="square" lIns="90170" tIns="46990" rIns="90170" bIns="46990" numCol="1" spcCol="0" rtlCol="0" fromWordArt="0" anchor="ctr" anchorCtr="0" forceAA="0" compatLnSpc="1">
            <a:noAutofit/>
          </a:bodyPr>
          <a:p>
            <a:pPr algn="ctr"/>
            <a:endParaRPr lang="zh-CN" altLang="en-US" sz="20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14"/>
            </p:custDataLst>
          </p:nvPr>
        </p:nvSpPr>
        <p:spPr>
          <a:xfrm>
            <a:off x="1818324" y="4695057"/>
            <a:ext cx="470932" cy="402324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0170" tIns="46990" rIns="90170" bIns="46990" rtlCol="0" anchor="ctr">
            <a:normAutofit/>
          </a:bodyPr>
          <a:p>
            <a:pPr algn="ctr"/>
            <a:r>
              <a:rPr lang="en-US" altLang="zh-CN" sz="20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0</a:t>
            </a:r>
            <a:r>
              <a:rPr lang="en-US" sz="20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5</a:t>
            </a:r>
            <a:endParaRPr lang="en-US" sz="2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TextBox 20"/>
          <p:cNvSpPr txBox="1"/>
          <p:nvPr>
            <p:custDataLst>
              <p:tags r:id="rId15"/>
            </p:custDataLst>
          </p:nvPr>
        </p:nvSpPr>
        <p:spPr>
          <a:xfrm>
            <a:off x="2713750" y="4683306"/>
            <a:ext cx="3238499" cy="425826"/>
          </a:xfrm>
          <a:prstGeom prst="rect">
            <a:avLst/>
          </a:prstGeom>
          <a:noFill/>
          <a:ln>
            <a:noFill/>
          </a:ln>
        </p:spPr>
        <p:txBody>
          <a:bodyPr wrap="square" lIns="90170" tIns="46990" rIns="90170" bIns="46990" rtlCol="0">
            <a:normAutofit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000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任务状态</a:t>
            </a:r>
            <a:endParaRPr lang="zh-CN" altLang="en-US" sz="2000" b="1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椭圆 14"/>
          <p:cNvSpPr/>
          <p:nvPr>
            <p:custDataLst>
              <p:tags r:id="rId16"/>
            </p:custDataLst>
          </p:nvPr>
        </p:nvSpPr>
        <p:spPr>
          <a:xfrm>
            <a:off x="6780987" y="4579827"/>
            <a:ext cx="632774" cy="632784"/>
          </a:xfrm>
          <a:prstGeom prst="ellipse">
            <a:avLst/>
          </a:prstGeom>
          <a:solidFill>
            <a:srgbClr val="577CCE"/>
          </a:solidFill>
          <a:ln w="19050" cap="flat" cmpd="sng" algn="ctr">
            <a:noFill/>
            <a:prstDash val="solid"/>
            <a:miter lim="800000"/>
          </a:ln>
          <a:effectLst>
            <a:outerShdw blurRad="444500" sx="102000" sy="102000" algn="ctr" rotWithShape="0">
              <a:prstClr val="black">
                <a:alpha val="11000"/>
              </a:prstClr>
            </a:outerShdw>
          </a:effectLst>
        </p:spPr>
        <p:txBody>
          <a:bodyPr rot="0" spcFirstLastPara="0" vertOverflow="overflow" horzOverflow="overflow" vert="horz" wrap="square" lIns="90170" tIns="46990" rIns="90170" bIns="46990" numCol="1" spcCol="0" rtlCol="0" fromWordArt="0" anchor="ctr" anchorCtr="0" forceAA="0" compatLnSpc="1">
            <a:noAutofit/>
          </a:bodyPr>
          <a:p>
            <a:pPr algn="ctr"/>
            <a:endParaRPr lang="zh-CN" altLang="en-US" sz="20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>
            <p:custDataLst>
              <p:tags r:id="rId17"/>
            </p:custDataLst>
          </p:nvPr>
        </p:nvSpPr>
        <p:spPr>
          <a:xfrm>
            <a:off x="6861908" y="4695057"/>
            <a:ext cx="470932" cy="402324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0170" tIns="46990" rIns="90170" bIns="46990" rtlCol="0" anchor="ctr">
            <a:normAutofit/>
          </a:bodyPr>
          <a:p>
            <a:pPr algn="ctr"/>
            <a:r>
              <a:rPr lang="en-US" altLang="zh-CN" sz="20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0</a:t>
            </a:r>
            <a:r>
              <a:rPr lang="en-US" sz="20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6</a:t>
            </a:r>
            <a:endParaRPr lang="en-US" sz="2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TextBox 20"/>
          <p:cNvSpPr txBox="1"/>
          <p:nvPr>
            <p:custDataLst>
              <p:tags r:id="rId18"/>
            </p:custDataLst>
          </p:nvPr>
        </p:nvSpPr>
        <p:spPr>
          <a:xfrm>
            <a:off x="7691892" y="4695057"/>
            <a:ext cx="3238499" cy="425826"/>
          </a:xfrm>
          <a:prstGeom prst="rect">
            <a:avLst/>
          </a:prstGeom>
          <a:noFill/>
          <a:ln>
            <a:noFill/>
          </a:ln>
        </p:spPr>
        <p:txBody>
          <a:bodyPr wrap="square" lIns="90170" tIns="46990" rIns="90170" bIns="46990" rtlCol="0">
            <a:normAutofit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000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任务队列</a:t>
            </a:r>
            <a:endParaRPr lang="zh-CN" altLang="en-US" sz="2000" b="1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TextBox 20"/>
          <p:cNvSpPr txBox="1"/>
          <p:nvPr>
            <p:custDataLst>
              <p:tags r:id="rId19"/>
            </p:custDataLst>
          </p:nvPr>
        </p:nvSpPr>
        <p:spPr>
          <a:xfrm>
            <a:off x="1588770" y="1222375"/>
            <a:ext cx="8978900" cy="748665"/>
          </a:xfrm>
          <a:prstGeom prst="rect">
            <a:avLst/>
          </a:prstGeom>
          <a:noFill/>
        </p:spPr>
        <p:txBody>
          <a:bodyPr wrap="none" lIns="90000" tIns="46800" rIns="90000" bIns="46800" rtlCol="0">
            <a:normAutofit lnSpcReduction="10000"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>
                <a:solidFill>
                  <a:srgbClr val="577CCE"/>
                </a:solidFill>
                <a:latin typeface="Arial" panose="020B0604020202020204" pitchFamily="34" charset="0"/>
                <a:ea typeface="汉仪旗黑-85S" panose="00020600040101010101" pitchFamily="18" charset="-122"/>
                <a:cs typeface="微软雅黑" panose="020B0503020204020204" charset="-122"/>
              </a:rPr>
              <a:t>第四章</a:t>
            </a:r>
            <a:r>
              <a:rPr lang="en-US" altLang="zh-CN" sz="4400" b="1">
                <a:solidFill>
                  <a:srgbClr val="577CCE"/>
                </a:solidFill>
                <a:latin typeface="Arial" panose="020B0604020202020204" pitchFamily="34" charset="0"/>
                <a:ea typeface="汉仪旗黑-85S" panose="00020600040101010101" pitchFamily="18" charset="-122"/>
                <a:cs typeface="微软雅黑" panose="020B0503020204020204" charset="-122"/>
              </a:rPr>
              <a:t>  CosyOS </a:t>
            </a:r>
            <a:r>
              <a:rPr lang="zh-CN" altLang="en-US" sz="4400" b="1">
                <a:solidFill>
                  <a:srgbClr val="577CCE"/>
                </a:solidFill>
                <a:latin typeface="Arial" panose="020B0604020202020204" pitchFamily="34" charset="0"/>
                <a:ea typeface="汉仪旗黑-85S" panose="00020600040101010101" pitchFamily="18" charset="-122"/>
                <a:cs typeface="微软雅黑" panose="020B0503020204020204" charset="-122"/>
              </a:rPr>
              <a:t>基础</a:t>
            </a:r>
            <a:r>
              <a:rPr lang="zh-CN" altLang="en-US" sz="4400" b="1">
                <a:solidFill>
                  <a:srgbClr val="577CCE"/>
                </a:solidFill>
                <a:latin typeface="Arial" panose="020B0604020202020204" pitchFamily="34" charset="0"/>
                <a:ea typeface="汉仪旗黑-85S" panose="00020600040101010101" pitchFamily="18" charset="-122"/>
                <a:cs typeface="微软雅黑" panose="020B0503020204020204" charset="-122"/>
              </a:rPr>
              <a:t>功能</a:t>
            </a:r>
            <a:endParaRPr lang="zh-CN" altLang="en-US" sz="4400" b="1">
              <a:solidFill>
                <a:srgbClr val="577CCE"/>
              </a:solidFill>
              <a:latin typeface="Arial" panose="020B0604020202020204" pitchFamily="34" charset="0"/>
              <a:ea typeface="汉仪旗黑-85S" panose="00020600040101010101" pitchFamily="18" charset="-122"/>
              <a:cs typeface="微软雅黑" panose="020B0503020204020204" charset="-122"/>
            </a:endParaRPr>
          </a:p>
        </p:txBody>
      </p:sp>
      <p:sp>
        <p:nvSpPr>
          <p:cNvPr id="22" name="椭圆 21"/>
          <p:cNvSpPr/>
          <p:nvPr>
            <p:custDataLst>
              <p:tags r:id="rId20"/>
            </p:custDataLst>
          </p:nvPr>
        </p:nvSpPr>
        <p:spPr>
          <a:xfrm>
            <a:off x="1718443" y="5547911"/>
            <a:ext cx="632774" cy="632784"/>
          </a:xfrm>
          <a:prstGeom prst="ellipse">
            <a:avLst/>
          </a:prstGeom>
          <a:solidFill>
            <a:srgbClr val="577CCE"/>
          </a:solidFill>
          <a:ln w="19050" cap="flat" cmpd="sng" algn="ctr">
            <a:noFill/>
            <a:prstDash val="solid"/>
            <a:miter lim="800000"/>
          </a:ln>
          <a:effectLst>
            <a:outerShdw blurRad="444500" sx="102000" sy="102000" algn="ctr" rotWithShape="0">
              <a:srgbClr val="000000">
                <a:alpha val="11000"/>
              </a:srgbClr>
            </a:outerShdw>
          </a:effectLst>
        </p:spPr>
        <p:txBody>
          <a:bodyPr rot="0" spcFirstLastPara="0" vertOverflow="overflow" horzOverflow="overflow" vert="horz" wrap="square" lIns="90170" tIns="46990" rIns="90170" bIns="46990" numCol="1" spcCol="0" rtlCol="0" fromWordArt="0" anchor="ctr" anchorCtr="0" forceAA="0" compatLnSpc="1">
            <a:noAutofit/>
          </a:bodyPr>
          <a:p>
            <a:pPr algn="ctr"/>
            <a:endParaRPr lang="zh-CN" altLang="en-US" sz="20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>
            <p:custDataLst>
              <p:tags r:id="rId21"/>
            </p:custDataLst>
          </p:nvPr>
        </p:nvSpPr>
        <p:spPr>
          <a:xfrm>
            <a:off x="1818324" y="5663141"/>
            <a:ext cx="470932" cy="402324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0170" tIns="46990" rIns="90170" bIns="46990" rtlCol="0" anchor="ctr">
            <a:normAutofit/>
          </a:bodyPr>
          <a:p>
            <a:pPr algn="ctr"/>
            <a:r>
              <a:rPr lang="en-US" altLang="zh-CN" sz="20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07</a:t>
            </a:r>
            <a:endParaRPr lang="en-US" altLang="zh-CN" sz="2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4" name="TextBox 20"/>
          <p:cNvSpPr txBox="1"/>
          <p:nvPr>
            <p:custDataLst>
              <p:tags r:id="rId22"/>
            </p:custDataLst>
          </p:nvPr>
        </p:nvSpPr>
        <p:spPr>
          <a:xfrm>
            <a:off x="2713750" y="5651390"/>
            <a:ext cx="3238499" cy="425826"/>
          </a:xfrm>
          <a:prstGeom prst="rect">
            <a:avLst/>
          </a:prstGeom>
          <a:noFill/>
          <a:ln>
            <a:noFill/>
          </a:ln>
        </p:spPr>
        <p:txBody>
          <a:bodyPr wrap="square" lIns="90170" tIns="46990" rIns="90170" bIns="46990" rtlCol="0">
            <a:normAutofit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000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任务调度</a:t>
            </a:r>
            <a:endParaRPr lang="zh-CN" altLang="en-US" sz="2000" b="1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7" name="椭圆 36"/>
          <p:cNvSpPr/>
          <p:nvPr>
            <p:custDataLst>
              <p:tags r:id="rId23"/>
            </p:custDataLst>
          </p:nvPr>
        </p:nvSpPr>
        <p:spPr>
          <a:xfrm>
            <a:off x="6780967" y="5547911"/>
            <a:ext cx="632774" cy="632784"/>
          </a:xfrm>
          <a:prstGeom prst="ellipse">
            <a:avLst/>
          </a:prstGeom>
          <a:solidFill>
            <a:srgbClr val="577CCE"/>
          </a:solidFill>
          <a:ln w="19050" cap="flat" cmpd="sng" algn="ctr">
            <a:noFill/>
            <a:prstDash val="solid"/>
            <a:miter lim="800000"/>
          </a:ln>
          <a:effectLst>
            <a:outerShdw blurRad="444500" sx="102000" sy="102000" algn="ctr" rotWithShape="0">
              <a:srgbClr val="000000">
                <a:alpha val="11000"/>
              </a:srgbClr>
            </a:outerShdw>
          </a:effectLst>
        </p:spPr>
        <p:txBody>
          <a:bodyPr rot="0" spcFirstLastPara="0" vertOverflow="overflow" horzOverflow="overflow" vert="horz" wrap="square" lIns="90170" tIns="46990" rIns="90170" bIns="46990" numCol="1" spcCol="0" rtlCol="0" fromWordArt="0" anchor="ctr" anchorCtr="0" forceAA="0" compatLnSpc="1">
            <a:noAutofit/>
          </a:bodyPr>
          <a:p>
            <a:pPr algn="ctr"/>
            <a:endParaRPr lang="zh-CN" altLang="en-US" sz="20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>
            <p:custDataLst>
              <p:tags r:id="rId24"/>
            </p:custDataLst>
          </p:nvPr>
        </p:nvSpPr>
        <p:spPr>
          <a:xfrm>
            <a:off x="6861600" y="5663141"/>
            <a:ext cx="470932" cy="402324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0170" tIns="46990" rIns="90170" bIns="46990" rtlCol="0" anchor="ctr">
            <a:normAutofit/>
          </a:bodyPr>
          <a:p>
            <a:pPr algn="ctr"/>
            <a:r>
              <a:rPr lang="en-US" altLang="zh-CN" sz="20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08</a:t>
            </a:r>
            <a:endParaRPr lang="en-US" altLang="zh-CN" sz="2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2" name="TextBox 20"/>
          <p:cNvSpPr txBox="1"/>
          <p:nvPr>
            <p:custDataLst>
              <p:tags r:id="rId25"/>
            </p:custDataLst>
          </p:nvPr>
        </p:nvSpPr>
        <p:spPr>
          <a:xfrm>
            <a:off x="7776274" y="5651390"/>
            <a:ext cx="3238499" cy="425826"/>
          </a:xfrm>
          <a:prstGeom prst="rect">
            <a:avLst/>
          </a:prstGeom>
          <a:noFill/>
          <a:ln>
            <a:noFill/>
          </a:ln>
        </p:spPr>
        <p:txBody>
          <a:bodyPr wrap="square" lIns="90170" tIns="46990" rIns="90170" bIns="46990" rtlCol="0">
            <a:normAutofit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000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软件定时器</a:t>
            </a:r>
            <a:endParaRPr lang="zh-CN" altLang="en-US" sz="2000" b="1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6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1042362" y="1000409"/>
            <a:ext cx="2168712" cy="2364771"/>
          </a:xfrm>
          <a:prstGeom prst="rect">
            <a:avLst/>
          </a:prstGeom>
          <a:solidFill>
            <a:srgbClr val="0B274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任意多边形: 形状 16"/>
          <p:cNvSpPr/>
          <p:nvPr>
            <p:custDataLst>
              <p:tags r:id="rId2"/>
            </p:custDataLst>
          </p:nvPr>
        </p:nvSpPr>
        <p:spPr>
          <a:xfrm>
            <a:off x="1979777" y="1470586"/>
            <a:ext cx="9768470" cy="5054599"/>
          </a:xfrm>
          <a:custGeom>
            <a:avLst/>
            <a:gdLst>
              <a:gd name="connsiteX0" fmla="*/ 9384198 w 9768470"/>
              <a:gd name="connsiteY0" fmla="*/ 0 h 5054599"/>
              <a:gd name="connsiteX1" fmla="*/ 9768470 w 9768470"/>
              <a:gd name="connsiteY1" fmla="*/ 0 h 5054599"/>
              <a:gd name="connsiteX2" fmla="*/ 9768470 w 9768470"/>
              <a:gd name="connsiteY2" fmla="*/ 5054599 h 5054599"/>
              <a:gd name="connsiteX3" fmla="*/ 0 w 9768470"/>
              <a:gd name="connsiteY3" fmla="*/ 5054599 h 5054599"/>
              <a:gd name="connsiteX4" fmla="*/ 0 w 9768470"/>
              <a:gd name="connsiteY4" fmla="*/ 4695371 h 5054599"/>
              <a:gd name="connsiteX5" fmla="*/ 9384198 w 9768470"/>
              <a:gd name="connsiteY5" fmla="*/ 4695371 h 5054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768470" h="5054599">
                <a:moveTo>
                  <a:pt x="9384198" y="0"/>
                </a:moveTo>
                <a:lnTo>
                  <a:pt x="9768470" y="0"/>
                </a:lnTo>
                <a:lnTo>
                  <a:pt x="9768470" y="5054599"/>
                </a:lnTo>
                <a:lnTo>
                  <a:pt x="0" y="5054599"/>
                </a:lnTo>
                <a:lnTo>
                  <a:pt x="0" y="4695371"/>
                </a:lnTo>
                <a:lnTo>
                  <a:pt x="9384198" y="4695371"/>
                </a:lnTo>
                <a:close/>
              </a:path>
            </a:pathLst>
          </a:custGeom>
          <a:solidFill>
            <a:srgbClr val="0B2749"/>
          </a:solidFill>
          <a:ln w="508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" name="任意多边形: 形状 18"/>
          <p:cNvSpPr/>
          <p:nvPr>
            <p:custDataLst>
              <p:tags r:id="rId3"/>
            </p:custDataLst>
          </p:nvPr>
        </p:nvSpPr>
        <p:spPr>
          <a:xfrm>
            <a:off x="534147" y="675714"/>
            <a:ext cx="10858499" cy="5506571"/>
          </a:xfrm>
          <a:custGeom>
            <a:avLst/>
            <a:gdLst>
              <a:gd name="connsiteX0" fmla="*/ 2083154 w 9536598"/>
              <a:gd name="connsiteY0" fmla="*/ 0 h 4847771"/>
              <a:gd name="connsiteX1" fmla="*/ 9536598 w 9536598"/>
              <a:gd name="connsiteY1" fmla="*/ 0 h 4847771"/>
              <a:gd name="connsiteX2" fmla="*/ 9536598 w 9536598"/>
              <a:gd name="connsiteY2" fmla="*/ 4847771 h 4847771"/>
              <a:gd name="connsiteX3" fmla="*/ 0 w 9536598"/>
              <a:gd name="connsiteY3" fmla="*/ 4847771 h 4847771"/>
              <a:gd name="connsiteX4" fmla="*/ 0 w 9536598"/>
              <a:gd name="connsiteY4" fmla="*/ 2083154 h 4847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36598" h="4847771">
                <a:moveTo>
                  <a:pt x="2083154" y="0"/>
                </a:moveTo>
                <a:lnTo>
                  <a:pt x="9536598" y="0"/>
                </a:lnTo>
                <a:lnTo>
                  <a:pt x="9536598" y="4847771"/>
                </a:lnTo>
                <a:lnTo>
                  <a:pt x="0" y="4847771"/>
                </a:lnTo>
                <a:lnTo>
                  <a:pt x="0" y="2083154"/>
                </a:lnTo>
                <a:close/>
              </a:path>
            </a:pathLst>
          </a:custGeom>
          <a:solidFill>
            <a:sysClr val="window" lastClr="FFFFFF"/>
          </a:solidFill>
          <a:ln w="50800" cap="flat" cmpd="sng" algn="ctr">
            <a:solidFill>
              <a:srgbClr val="103A6E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文本框 12"/>
          <p:cNvSpPr txBox="1"/>
          <p:nvPr>
            <p:custDataLst>
              <p:tags r:id="rId4"/>
            </p:custDataLst>
          </p:nvPr>
        </p:nvSpPr>
        <p:spPr>
          <a:xfrm>
            <a:off x="2343662" y="2035828"/>
            <a:ext cx="8185150" cy="62992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 lnSpcReduction="10000"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mar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300" b="1" spc="30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  <a:t>任务优先级分组</a:t>
            </a:r>
            <a:endParaRPr lang="zh-CN" altLang="en-US" sz="3300" b="1" spc="300">
              <a:solidFill>
                <a:sysClr val="windowText" lastClr="000000">
                  <a:lumMod val="85000"/>
                  <a:lumOff val="15000"/>
                </a:sys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文本框 17"/>
          <p:cNvSpPr txBox="1"/>
          <p:nvPr>
            <p:custDataLst>
              <p:tags r:id="rId5"/>
            </p:custDataLst>
          </p:nvPr>
        </p:nvSpPr>
        <p:spPr>
          <a:xfrm>
            <a:off x="2343785" y="2903855"/>
            <a:ext cx="8185150" cy="229362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600" spc="20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  <a:t>可在系统配置文件中配置任务优先级分组。</a:t>
            </a:r>
            <a:endParaRPr lang="zh-CN" altLang="en-US" sz="1600" spc="200">
              <a:solidFill>
                <a:sysClr val="windowText" lastClr="000000">
                  <a:lumMod val="85000"/>
                  <a:lumOff val="15000"/>
                </a:sys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600" spc="20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  <a:t>共有六个分组可供选择，8级、16级、32级、64级、128级、256级，您也可自定义分组或级数。</a:t>
            </a:r>
            <a:endParaRPr lang="zh-CN" altLang="en-US" sz="1600" spc="200">
              <a:solidFill>
                <a:sysClr val="windowText" lastClr="000000">
                  <a:lumMod val="85000"/>
                  <a:lumOff val="15000"/>
                </a:sys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600" spc="20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  <a:t>CosyOS的任务优先级，数值越大优先级越高，数值越小优先级越低，最低优先级固定为0级。如您配置的分组为8级，则最高优先级为7级，最低优先级为0级。</a:t>
            </a:r>
            <a:endParaRPr lang="zh-CN" altLang="en-US" sz="1600" spc="200">
              <a:solidFill>
                <a:sysClr val="windowText" lastClr="000000">
                  <a:lumMod val="85000"/>
                  <a:lumOff val="15000"/>
                </a:sys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6"/>
            </p:custDataLst>
          </p:nvPr>
        </p:nvSpPr>
        <p:spPr>
          <a:xfrm rot="10800000">
            <a:off x="10568305" y="467995"/>
            <a:ext cx="340360" cy="415925"/>
          </a:xfrm>
          <a:custGeom>
            <a:avLst/>
            <a:gdLst>
              <a:gd name="connsiteX0" fmla="*/ 174788 w 340237"/>
              <a:gd name="connsiteY0" fmla="*/ 0 h 415819"/>
              <a:gd name="connsiteX1" fmla="*/ 340237 w 340237"/>
              <a:gd name="connsiteY1" fmla="*/ 0 h 415819"/>
              <a:gd name="connsiteX2" fmla="*/ 241322 w 340237"/>
              <a:gd name="connsiteY2" fmla="*/ 415819 h 415819"/>
              <a:gd name="connsiteX3" fmla="*/ 0 w 340237"/>
              <a:gd name="connsiteY3" fmla="*/ 415819 h 41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237" h="415819">
                <a:moveTo>
                  <a:pt x="174788" y="0"/>
                </a:moveTo>
                <a:lnTo>
                  <a:pt x="340237" y="0"/>
                </a:lnTo>
                <a:lnTo>
                  <a:pt x="241322" y="415819"/>
                </a:lnTo>
                <a:lnTo>
                  <a:pt x="0" y="415819"/>
                </a:lnTo>
                <a:close/>
              </a:path>
            </a:pathLst>
          </a:custGeom>
          <a:solidFill>
            <a:srgbClr val="103A6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>
            <a:defPPr>
              <a:defRPr lang="en-US">
                <a:solidFill>
                  <a:sysClr val="window" lastClr="FFFFFF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任意多边形: 形状 13"/>
          <p:cNvSpPr/>
          <p:nvPr>
            <p:custDataLst>
              <p:tags r:id="rId7"/>
            </p:custDataLst>
          </p:nvPr>
        </p:nvSpPr>
        <p:spPr>
          <a:xfrm rot="10800000">
            <a:off x="10188575" y="467995"/>
            <a:ext cx="340360" cy="415925"/>
          </a:xfrm>
          <a:custGeom>
            <a:avLst/>
            <a:gdLst>
              <a:gd name="connsiteX0" fmla="*/ 174788 w 340237"/>
              <a:gd name="connsiteY0" fmla="*/ 0 h 415819"/>
              <a:gd name="connsiteX1" fmla="*/ 340237 w 340237"/>
              <a:gd name="connsiteY1" fmla="*/ 0 h 415819"/>
              <a:gd name="connsiteX2" fmla="*/ 241322 w 340237"/>
              <a:gd name="connsiteY2" fmla="*/ 415819 h 415819"/>
              <a:gd name="connsiteX3" fmla="*/ 0 w 340237"/>
              <a:gd name="connsiteY3" fmla="*/ 415819 h 41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237" h="415819">
                <a:moveTo>
                  <a:pt x="174788" y="0"/>
                </a:moveTo>
                <a:lnTo>
                  <a:pt x="340237" y="0"/>
                </a:lnTo>
                <a:lnTo>
                  <a:pt x="241322" y="415819"/>
                </a:lnTo>
                <a:lnTo>
                  <a:pt x="0" y="415819"/>
                </a:lnTo>
                <a:close/>
              </a:path>
            </a:pathLst>
          </a:custGeom>
          <a:solidFill>
            <a:srgbClr val="103A6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>
            <a:defPPr>
              <a:defRPr lang="en-US">
                <a:solidFill>
                  <a:sysClr val="window" lastClr="FFFFFF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任意多边形: 形状 8"/>
          <p:cNvSpPr/>
          <p:nvPr>
            <p:custDataLst>
              <p:tags r:id="rId1"/>
            </p:custDataLst>
          </p:nvPr>
        </p:nvSpPr>
        <p:spPr>
          <a:xfrm>
            <a:off x="0" y="2477770"/>
            <a:ext cx="12192000" cy="4380230"/>
          </a:xfrm>
          <a:custGeom>
            <a:avLst/>
            <a:gdLst>
              <a:gd name="connsiteX0" fmla="*/ 5197620 w 12192000"/>
              <a:gd name="connsiteY0" fmla="*/ 0 h 4380230"/>
              <a:gd name="connsiteX1" fmla="*/ 7834487 w 12192000"/>
              <a:gd name="connsiteY1" fmla="*/ 0 h 4380230"/>
              <a:gd name="connsiteX2" fmla="*/ 8158288 w 12192000"/>
              <a:gd name="connsiteY2" fmla="*/ 25223 h 4380230"/>
              <a:gd name="connsiteX3" fmla="*/ 11699343 w 12192000"/>
              <a:gd name="connsiteY3" fmla="*/ 764665 h 4380230"/>
              <a:gd name="connsiteX4" fmla="*/ 12192000 w 12192000"/>
              <a:gd name="connsiteY4" fmla="*/ 959976 h 4380230"/>
              <a:gd name="connsiteX5" fmla="*/ 12192000 w 12192000"/>
              <a:gd name="connsiteY5" fmla="*/ 4380230 h 4380230"/>
              <a:gd name="connsiteX6" fmla="*/ 0 w 12192000"/>
              <a:gd name="connsiteY6" fmla="*/ 4380230 h 4380230"/>
              <a:gd name="connsiteX7" fmla="*/ 0 w 12192000"/>
              <a:gd name="connsiteY7" fmla="*/ 1379581 h 4380230"/>
              <a:gd name="connsiteX8" fmla="*/ 228168 w 12192000"/>
              <a:gd name="connsiteY8" fmla="*/ 1246487 h 4380230"/>
              <a:gd name="connsiteX9" fmla="*/ 4873819 w 12192000"/>
              <a:gd name="connsiteY9" fmla="*/ 25223 h 4380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4380230">
                <a:moveTo>
                  <a:pt x="5197620" y="0"/>
                </a:moveTo>
                <a:lnTo>
                  <a:pt x="7834487" y="0"/>
                </a:lnTo>
                <a:lnTo>
                  <a:pt x="8158288" y="25223"/>
                </a:lnTo>
                <a:cubicBezTo>
                  <a:pt x="9484429" y="143593"/>
                  <a:pt x="10693225" y="402481"/>
                  <a:pt x="11699343" y="764665"/>
                </a:cubicBezTo>
                <a:lnTo>
                  <a:pt x="12192000" y="959976"/>
                </a:lnTo>
                <a:lnTo>
                  <a:pt x="12192000" y="4380230"/>
                </a:lnTo>
                <a:lnTo>
                  <a:pt x="0" y="4380230"/>
                </a:lnTo>
                <a:lnTo>
                  <a:pt x="0" y="1379581"/>
                </a:lnTo>
                <a:lnTo>
                  <a:pt x="228168" y="1246487"/>
                </a:lnTo>
                <a:cubicBezTo>
                  <a:pt x="1390619" y="632074"/>
                  <a:pt x="3017220" y="190941"/>
                  <a:pt x="4873819" y="25223"/>
                </a:cubicBezTo>
                <a:close/>
              </a:path>
            </a:pathLst>
          </a:custGeom>
          <a:solidFill>
            <a:srgbClr val="1E74AD">
              <a:lumMod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圆角矩形 10"/>
          <p:cNvSpPr/>
          <p:nvPr>
            <p:custDataLst>
              <p:tags r:id="rId2"/>
            </p:custDataLst>
          </p:nvPr>
        </p:nvSpPr>
        <p:spPr>
          <a:xfrm>
            <a:off x="582930" y="1645920"/>
            <a:ext cx="11048365" cy="4848860"/>
          </a:xfrm>
          <a:prstGeom prst="roundRect">
            <a:avLst>
              <a:gd name="adj" fmla="val 3666"/>
            </a:avLst>
          </a:prstGeom>
          <a:solidFill>
            <a:srgbClr val="FFFFFF"/>
          </a:solidFill>
          <a:ln w="19050" cap="flat" cmpd="sng" algn="ctr">
            <a:noFill/>
            <a:prstDash val="solid"/>
            <a:miter lim="800000"/>
          </a:ln>
          <a:effectLst>
            <a:outerShdw blurRad="127000" dir="5400000" algn="t" rotWithShape="0">
              <a:prstClr val="black">
                <a:alpha val="20000"/>
              </a:prstClr>
            </a:outerShdw>
          </a:effectLst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038860" y="343535"/>
            <a:ext cx="10111739" cy="788035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 lnSpcReduction="1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>
                <a:solidFill>
                  <a:srgbClr val="0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defRPr>
            </a:lvl1pPr>
          </a:lstStyle>
          <a:p>
            <a:pPr marL="0" indent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600" spc="30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</a:rPr>
              <a:t>时间片模式</a:t>
            </a:r>
            <a:endParaRPr lang="zh-CN" altLang="en-US" sz="3600" spc="30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1038860" y="1880235"/>
            <a:ext cx="10111740" cy="4380230"/>
          </a:xfrm>
          <a:prstGeom prst="rect">
            <a:avLst/>
          </a:prstGeom>
          <a:noFill/>
        </p:spPr>
        <p:txBody>
          <a:bodyPr vert="horz" lIns="90000" tIns="46800" rIns="90000" bIns="46800" rtlCol="0" anchor="t" anchorCtr="0">
            <a:normAutofit/>
          </a:bodyPr>
          <a:lstStyle>
            <a:lvl1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微软雅黑" panose="020B0503020204020204" charset="-122"/>
              <a:buAutoNum type="ea1JpnChsDbPeriod"/>
              <a:defRPr sz="1100" u="none" strike="noStrike" cap="none" spc="150" normalizeH="0" baseline="0">
                <a:solidFill>
                  <a:srgbClr val="000000">
                    <a:lumMod val="95000"/>
                    <a:lumOff val="5000"/>
                  </a:srgb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858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431800" lvl="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CosyOS有三种时间片的定义模式，全局时间片、算法时间片、自定义时间片，需在系统配置文件中定义。</a:t>
            </a:r>
            <a:b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</a:br>
            <a:r>
              <a:rPr lang="en-US" altLang="zh-CN" sz="1600" b="1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1600" b="1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、全局时间片</a:t>
            </a:r>
            <a:r>
              <a:rPr lang="en-US" altLang="zh-CN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所有任务采用相同的时间片。</a:t>
            </a:r>
            <a:b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</a:br>
            <a:r>
              <a:rPr lang="en-US" altLang="zh-CN" sz="1600" b="1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1600" b="1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、算法时间片</a:t>
            </a:r>
            <a:r>
              <a:rPr lang="en-US" altLang="zh-CN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不同优先级的任务，时间片不同，采用一个算法公式来描述。</a:t>
            </a:r>
            <a:b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</a:br>
            <a:r>
              <a:rPr lang="en-US" altLang="zh-CN" sz="1600" b="1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1600" b="1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、自定义时间片</a:t>
            </a:r>
            <a:r>
              <a:rPr lang="en-US" altLang="zh-CN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不同优先级的任务，时间片不同，用户自定义各优先级的时间片。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431800" lvl="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全局时间片，简单高效，时间片轮转调度性能为最佳；算法时间片、自定义时间片，可实现不同优先级的、精细的时间片控制。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431800" lvl="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时间片的取值范围：1~65535，单位为滴答周期。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4895533" y="1235710"/>
            <a:ext cx="2400935" cy="45719"/>
          </a:xfrm>
          <a:prstGeom prst="rect">
            <a:avLst/>
          </a:prstGeom>
          <a:solidFill>
            <a:srgbClr val="1E74AD">
              <a:lumMod val="50000"/>
            </a:srgbClr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任意多边形: 形状 8"/>
          <p:cNvSpPr/>
          <p:nvPr>
            <p:custDataLst>
              <p:tags r:id="rId1"/>
            </p:custDataLst>
          </p:nvPr>
        </p:nvSpPr>
        <p:spPr>
          <a:xfrm>
            <a:off x="0" y="2477770"/>
            <a:ext cx="12192000" cy="4380230"/>
          </a:xfrm>
          <a:custGeom>
            <a:avLst/>
            <a:gdLst>
              <a:gd name="connsiteX0" fmla="*/ 5197620 w 12192000"/>
              <a:gd name="connsiteY0" fmla="*/ 0 h 4380230"/>
              <a:gd name="connsiteX1" fmla="*/ 7834487 w 12192000"/>
              <a:gd name="connsiteY1" fmla="*/ 0 h 4380230"/>
              <a:gd name="connsiteX2" fmla="*/ 8158288 w 12192000"/>
              <a:gd name="connsiteY2" fmla="*/ 25223 h 4380230"/>
              <a:gd name="connsiteX3" fmla="*/ 11699343 w 12192000"/>
              <a:gd name="connsiteY3" fmla="*/ 764665 h 4380230"/>
              <a:gd name="connsiteX4" fmla="*/ 12192000 w 12192000"/>
              <a:gd name="connsiteY4" fmla="*/ 959976 h 4380230"/>
              <a:gd name="connsiteX5" fmla="*/ 12192000 w 12192000"/>
              <a:gd name="connsiteY5" fmla="*/ 4380230 h 4380230"/>
              <a:gd name="connsiteX6" fmla="*/ 0 w 12192000"/>
              <a:gd name="connsiteY6" fmla="*/ 4380230 h 4380230"/>
              <a:gd name="connsiteX7" fmla="*/ 0 w 12192000"/>
              <a:gd name="connsiteY7" fmla="*/ 1379581 h 4380230"/>
              <a:gd name="connsiteX8" fmla="*/ 228168 w 12192000"/>
              <a:gd name="connsiteY8" fmla="*/ 1246487 h 4380230"/>
              <a:gd name="connsiteX9" fmla="*/ 4873819 w 12192000"/>
              <a:gd name="connsiteY9" fmla="*/ 25223 h 4380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4380230">
                <a:moveTo>
                  <a:pt x="5197620" y="0"/>
                </a:moveTo>
                <a:lnTo>
                  <a:pt x="7834487" y="0"/>
                </a:lnTo>
                <a:lnTo>
                  <a:pt x="8158288" y="25223"/>
                </a:lnTo>
                <a:cubicBezTo>
                  <a:pt x="9484429" y="143593"/>
                  <a:pt x="10693225" y="402481"/>
                  <a:pt x="11699343" y="764665"/>
                </a:cubicBezTo>
                <a:lnTo>
                  <a:pt x="12192000" y="959976"/>
                </a:lnTo>
                <a:lnTo>
                  <a:pt x="12192000" y="4380230"/>
                </a:lnTo>
                <a:lnTo>
                  <a:pt x="0" y="4380230"/>
                </a:lnTo>
                <a:lnTo>
                  <a:pt x="0" y="1379581"/>
                </a:lnTo>
                <a:lnTo>
                  <a:pt x="228168" y="1246487"/>
                </a:lnTo>
                <a:cubicBezTo>
                  <a:pt x="1390619" y="632074"/>
                  <a:pt x="3017220" y="190941"/>
                  <a:pt x="4873819" y="25223"/>
                </a:cubicBezTo>
                <a:close/>
              </a:path>
            </a:pathLst>
          </a:custGeom>
          <a:solidFill>
            <a:srgbClr val="1E74AD">
              <a:lumMod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圆角矩形 10"/>
          <p:cNvSpPr/>
          <p:nvPr>
            <p:custDataLst>
              <p:tags r:id="rId2"/>
            </p:custDataLst>
          </p:nvPr>
        </p:nvSpPr>
        <p:spPr>
          <a:xfrm>
            <a:off x="582930" y="1645920"/>
            <a:ext cx="11048365" cy="4848860"/>
          </a:xfrm>
          <a:prstGeom prst="roundRect">
            <a:avLst>
              <a:gd name="adj" fmla="val 3666"/>
            </a:avLst>
          </a:prstGeom>
          <a:solidFill>
            <a:srgbClr val="FFFFFF"/>
          </a:solidFill>
          <a:ln w="19050" cap="flat" cmpd="sng" algn="ctr">
            <a:noFill/>
            <a:prstDash val="solid"/>
            <a:miter lim="800000"/>
          </a:ln>
          <a:effectLst>
            <a:outerShdw blurRad="127000" dir="5400000" algn="t" rotWithShape="0">
              <a:prstClr val="black">
                <a:alpha val="20000"/>
              </a:prstClr>
            </a:outerShdw>
          </a:effectLst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038860" y="343535"/>
            <a:ext cx="10111739" cy="788035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 lnSpcReduction="1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>
                <a:solidFill>
                  <a:srgbClr val="0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defRPr>
            </a:lvl1pPr>
          </a:lstStyle>
          <a:p>
            <a:pPr marL="0" indent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600" spc="30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</a:rPr>
              <a:t>安全运行时</a:t>
            </a:r>
            <a:endParaRPr lang="zh-CN" altLang="en-US" sz="3600" spc="30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1038860" y="1880235"/>
            <a:ext cx="10111740" cy="4380230"/>
          </a:xfrm>
          <a:prstGeom prst="rect">
            <a:avLst/>
          </a:prstGeom>
          <a:noFill/>
        </p:spPr>
        <p:txBody>
          <a:bodyPr vert="horz" lIns="90000" tIns="46800" rIns="90000" bIns="46800" rtlCol="0" anchor="t" anchorCtr="0">
            <a:normAutofit/>
          </a:bodyPr>
          <a:lstStyle>
            <a:lvl1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微软雅黑" panose="020B0503020204020204" charset="-122"/>
              <a:buAutoNum type="ea1JpnChsDbPeriod"/>
              <a:defRPr sz="1100" u="none" strike="noStrike" cap="none" spc="150" normalizeH="0" baseline="0">
                <a:solidFill>
                  <a:srgbClr val="000000">
                    <a:lumMod val="95000"/>
                    <a:lumOff val="5000"/>
                  </a:srgb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858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431800" lvl="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安全运行时是CosyOS的安全关键技术之一，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可防止某任务长期独占或超时使用处理器。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431800" lvl="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当任务累计运行时间超过安全运行时，仍不能被比它优先级低的任务所切换，则进入超时状态并放弃处理器的使用权，直到系统空闲任务运行时才能恢复。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431800" lvl="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可在系统配置文件中设置安全运行时的开启或关闭。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431800" lvl="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安全运行时的取值范围：0~65535，单位为时间片，0为无限长。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431800" lvl="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所有空闲任务无法应用安全运行时，创建任务时，安全运行时输入0即可。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431800" lvl="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安全运行时的应用技巧：</a:t>
            </a:r>
            <a:b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en-US" altLang="zh-CN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1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、开发阶段，所有任务的安全运行时可先设置为0；</a:t>
            </a:r>
            <a:b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en-US" altLang="zh-CN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2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、测试阶段，计算和评估各任务的有效运行时间；</a:t>
            </a:r>
            <a:b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en-US" altLang="zh-CN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3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、在有效运行时间的基础上累加一定的补偿，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再重新调整安全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运行时。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4895533" y="1235710"/>
            <a:ext cx="2400935" cy="45719"/>
          </a:xfrm>
          <a:prstGeom prst="rect">
            <a:avLst/>
          </a:prstGeom>
          <a:solidFill>
            <a:srgbClr val="1E74AD">
              <a:lumMod val="50000"/>
            </a:srgbClr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" name="直角三角形 25"/>
          <p:cNvSpPr/>
          <p:nvPr>
            <p:custDataLst>
              <p:tags r:id="rId1"/>
            </p:custDataLst>
          </p:nvPr>
        </p:nvSpPr>
        <p:spPr bwMode="auto">
          <a:xfrm rot="610268">
            <a:off x="3844659" y="3617259"/>
            <a:ext cx="1306341" cy="1646498"/>
          </a:xfrm>
          <a:prstGeom prst="rtTriangle">
            <a:avLst/>
          </a:prstGeom>
          <a:solidFill>
            <a:sysClr val="window" lastClr="FFFFFF">
              <a:lumMod val="75000"/>
            </a:sysClr>
          </a:solidFill>
          <a:ln w="19050">
            <a:noFill/>
            <a:round/>
          </a:ln>
        </p:spPr>
        <p:txBody>
          <a:bodyPr wrap="square" lIns="91440" tIns="45720" rIns="91440" bIns="45720" anchor="ctr">
            <a:normAutofit/>
          </a:bodyPr>
          <a:p>
            <a:pPr algn="ctr" fontAlgn="auto">
              <a:lnSpc>
                <a:spcPct val="120000"/>
              </a:lnSpc>
            </a:pPr>
            <a:endParaRPr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7" name="等腰三角形 26"/>
          <p:cNvSpPr/>
          <p:nvPr>
            <p:custDataLst>
              <p:tags r:id="rId2"/>
            </p:custDataLst>
          </p:nvPr>
        </p:nvSpPr>
        <p:spPr bwMode="auto">
          <a:xfrm rot="16200000">
            <a:off x="1148015" y="858655"/>
            <a:ext cx="1425565" cy="2257144"/>
          </a:xfrm>
          <a:prstGeom prst="triangle">
            <a:avLst/>
          </a:prstGeom>
          <a:solidFill>
            <a:sysClr val="window" lastClr="FFFFFF">
              <a:lumMod val="75000"/>
            </a:sysClr>
          </a:solidFill>
          <a:ln w="19050">
            <a:noFill/>
            <a:round/>
          </a:ln>
        </p:spPr>
        <p:txBody>
          <a:bodyPr wrap="square" lIns="91440" tIns="45720" rIns="91440" bIns="45720" anchor="ctr">
            <a:normAutofit/>
          </a:bodyPr>
          <a:p>
            <a:pPr algn="ctr" fontAlgn="auto">
              <a:lnSpc>
                <a:spcPct val="120000"/>
              </a:lnSpc>
            </a:pPr>
            <a:endParaRPr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8" name="任意多边形 27"/>
          <p:cNvSpPr/>
          <p:nvPr>
            <p:custDataLst>
              <p:tags r:id="rId3"/>
            </p:custDataLst>
          </p:nvPr>
        </p:nvSpPr>
        <p:spPr bwMode="auto">
          <a:xfrm rot="3712223">
            <a:off x="140157" y="1151768"/>
            <a:ext cx="4472540" cy="4929977"/>
          </a:xfrm>
          <a:custGeom>
            <a:avLst/>
            <a:gdLst>
              <a:gd name="connsiteX0" fmla="*/ 0 w 4066498"/>
              <a:gd name="connsiteY0" fmla="*/ 2863075 h 4482407"/>
              <a:gd name="connsiteX1" fmla="*/ 1937533 w 4066498"/>
              <a:gd name="connsiteY1" fmla="*/ 0 h 4482407"/>
              <a:gd name="connsiteX2" fmla="*/ 4066498 w 4066498"/>
              <a:gd name="connsiteY2" fmla="*/ 1138176 h 4482407"/>
              <a:gd name="connsiteX3" fmla="*/ 3028971 w 4066498"/>
              <a:gd name="connsiteY3" fmla="*/ 4482407 h 4482407"/>
              <a:gd name="connsiteX4" fmla="*/ 0 w 4066498"/>
              <a:gd name="connsiteY4" fmla="*/ 2863075 h 4482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66498" h="4482407">
                <a:moveTo>
                  <a:pt x="0" y="2863075"/>
                </a:moveTo>
                <a:lnTo>
                  <a:pt x="1937533" y="0"/>
                </a:lnTo>
                <a:lnTo>
                  <a:pt x="4066498" y="1138176"/>
                </a:lnTo>
                <a:lnTo>
                  <a:pt x="3028971" y="4482407"/>
                </a:lnTo>
                <a:lnTo>
                  <a:pt x="0" y="2863075"/>
                </a:ln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 w="19050">
            <a:noFill/>
            <a:round/>
          </a:ln>
        </p:spPr>
        <p:txBody>
          <a:bodyPr wrap="square" lIns="91440" tIns="45720" rIns="91440" bIns="45720" anchor="ctr">
            <a:normAutofit/>
          </a:bodyPr>
          <a:p>
            <a:pPr algn="ctr">
              <a:lnSpc>
                <a:spcPct val="120000"/>
              </a:lnSpc>
            </a:pPr>
            <a:endParaRPr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1732993" y="2540877"/>
            <a:ext cx="1523287" cy="2123221"/>
          </a:xfrm>
          <a:prstGeom prst="rect">
            <a:avLst/>
          </a:prstGeom>
        </p:spPr>
        <p:txBody>
          <a:bodyPr vert="eaVert" wrap="square" lIns="91440" tIns="45720" rIns="91440" bIns="45720">
            <a:normAutofit/>
          </a:bodyPr>
          <a:lstStyle/>
          <a:p>
            <a:pPr marL="0" indent="0"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400" b="1" spc="300">
                <a:solidFill>
                  <a:srgbClr val="4D576B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支持任务</a:t>
            </a:r>
            <a:endParaRPr lang="zh-CN" altLang="en-US" sz="2400" b="1" spc="300">
              <a:solidFill>
                <a:srgbClr val="4D576B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0" indent="0"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b="1" spc="300">
                <a:solidFill>
                  <a:srgbClr val="4D576B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and</a:t>
            </a:r>
            <a:r>
              <a:rPr lang="zh-CN" altLang="en-US" sz="2400" b="1" spc="300">
                <a:solidFill>
                  <a:srgbClr val="4D576B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钩子</a:t>
            </a:r>
            <a:endParaRPr lang="zh-CN" altLang="en-US" sz="2400" b="1" spc="300">
              <a:solidFill>
                <a:srgbClr val="4D576B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菱形 13"/>
          <p:cNvSpPr/>
          <p:nvPr>
            <p:custDataLst>
              <p:tags r:id="rId5"/>
            </p:custDataLst>
          </p:nvPr>
        </p:nvSpPr>
        <p:spPr>
          <a:xfrm>
            <a:off x="6250134" y="1838992"/>
            <a:ext cx="607866" cy="607864"/>
          </a:xfrm>
          <a:prstGeom prst="diamond">
            <a:avLst/>
          </a:prstGeom>
          <a:solidFill>
            <a:srgbClr val="1F74A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 fontScale="92500"/>
          </a:bodyPr>
          <a:lstStyle/>
          <a:p>
            <a:pPr algn="ctr" fontAlgn="auto">
              <a:lnSpc>
                <a:spcPct val="120000"/>
              </a:lnSpc>
            </a:pPr>
            <a:r>
              <a:rPr lang="en-US" altLang="zh-CN" sz="90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01</a:t>
            </a:r>
            <a:endParaRPr lang="en-US" altLang="zh-CN" sz="90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>
            <p:custDataLst>
              <p:tags r:id="rId6"/>
            </p:custDataLst>
          </p:nvPr>
        </p:nvSpPr>
        <p:spPr bwMode="auto">
          <a:xfrm>
            <a:off x="6862244" y="2244091"/>
            <a:ext cx="4656656" cy="3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2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由CosyOS自主创建并自动启动的任务。</a:t>
            </a:r>
            <a:endParaRPr lang="zh-CN" altLang="en-US" sz="1200" spc="15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7"/>
            </p:custDataLst>
          </p:nvPr>
        </p:nvSpPr>
        <p:spPr bwMode="auto">
          <a:xfrm>
            <a:off x="6862241" y="1795189"/>
            <a:ext cx="4656656" cy="411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系统</a:t>
            </a:r>
            <a:r>
              <a:rPr lang="zh-CN" altLang="en-US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任务</a:t>
            </a:r>
            <a:endParaRPr lang="zh-CN" altLang="en-US" b="1" spc="300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8" name="菱形 67"/>
          <p:cNvSpPr/>
          <p:nvPr>
            <p:custDataLst>
              <p:tags r:id="rId8"/>
            </p:custDataLst>
          </p:nvPr>
        </p:nvSpPr>
        <p:spPr>
          <a:xfrm>
            <a:off x="6250134" y="2791916"/>
            <a:ext cx="607866" cy="607864"/>
          </a:xfrm>
          <a:prstGeom prst="diamond">
            <a:avLst/>
          </a:prstGeom>
          <a:solidFill>
            <a:srgbClr val="1F74A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 fontScale="92500"/>
          </a:bodyPr>
          <a:lstStyle/>
          <a:p>
            <a:pPr algn="ctr" fontAlgn="auto">
              <a:lnSpc>
                <a:spcPct val="120000"/>
              </a:lnSpc>
            </a:pPr>
            <a:r>
              <a:rPr lang="en-US" altLang="zh-CN" sz="90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02</a:t>
            </a:r>
            <a:endParaRPr lang="en-US" altLang="zh-CN" sz="90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9" name="矩形 68"/>
          <p:cNvSpPr/>
          <p:nvPr>
            <p:custDataLst>
              <p:tags r:id="rId9"/>
            </p:custDataLst>
          </p:nvPr>
        </p:nvSpPr>
        <p:spPr bwMode="auto">
          <a:xfrm>
            <a:off x="6862244" y="3197015"/>
            <a:ext cx="4656656" cy="3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200">
                <a:sym typeface="+mn-ea"/>
              </a:rPr>
              <a:t>由CosyOS自主创建并自动调用的函数，并由用户来写代码。</a:t>
            </a:r>
            <a:endParaRPr lang="zh-CN" altLang="en-US" sz="1200" spc="15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0" name="文本框 69"/>
          <p:cNvSpPr txBox="1"/>
          <p:nvPr>
            <p:custDataLst>
              <p:tags r:id="rId10"/>
            </p:custDataLst>
          </p:nvPr>
        </p:nvSpPr>
        <p:spPr bwMode="auto">
          <a:xfrm>
            <a:off x="6862241" y="2748113"/>
            <a:ext cx="4656656" cy="411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系统</a:t>
            </a:r>
            <a:r>
              <a:rPr lang="zh-CN" altLang="en-US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钩子</a:t>
            </a:r>
            <a:endParaRPr lang="zh-CN" altLang="en-US" b="1" spc="300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2" name="菱形 71"/>
          <p:cNvSpPr/>
          <p:nvPr>
            <p:custDataLst>
              <p:tags r:id="rId11"/>
            </p:custDataLst>
          </p:nvPr>
        </p:nvSpPr>
        <p:spPr>
          <a:xfrm>
            <a:off x="6250134" y="3744840"/>
            <a:ext cx="607866" cy="607864"/>
          </a:xfrm>
          <a:prstGeom prst="diamond">
            <a:avLst/>
          </a:prstGeom>
          <a:solidFill>
            <a:srgbClr val="1F74A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 fontScale="92500"/>
          </a:bodyPr>
          <a:lstStyle/>
          <a:p>
            <a:pPr algn="ctr" fontAlgn="auto">
              <a:lnSpc>
                <a:spcPct val="120000"/>
              </a:lnSpc>
            </a:pPr>
            <a:r>
              <a:rPr lang="en-US" altLang="zh-CN" sz="90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03</a:t>
            </a:r>
            <a:endParaRPr lang="en-US" altLang="zh-CN" sz="90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3" name="矩形 72"/>
          <p:cNvSpPr/>
          <p:nvPr>
            <p:custDataLst>
              <p:tags r:id="rId12"/>
            </p:custDataLst>
          </p:nvPr>
        </p:nvSpPr>
        <p:spPr bwMode="auto">
          <a:xfrm>
            <a:off x="6862244" y="4149939"/>
            <a:ext cx="4656656" cy="3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5720" anchor="t" anchorCtr="0">
            <a:normAutofit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200">
                <a:sym typeface="+mn-ea"/>
              </a:rPr>
              <a:t>定时中断任务/钩子、定时查询任务/钩子</a:t>
            </a:r>
            <a:endParaRPr lang="zh-CN" altLang="en-US" sz="1200" spc="15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4" name="文本框 73"/>
          <p:cNvSpPr txBox="1"/>
          <p:nvPr>
            <p:custDataLst>
              <p:tags r:id="rId13"/>
            </p:custDataLst>
          </p:nvPr>
        </p:nvSpPr>
        <p:spPr bwMode="auto">
          <a:xfrm>
            <a:off x="6862241" y="3701037"/>
            <a:ext cx="4656656" cy="411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定时任务</a:t>
            </a:r>
            <a:r>
              <a:rPr lang="en-US" altLang="zh-CN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/</a:t>
            </a:r>
            <a:r>
              <a:rPr lang="zh-CN" altLang="en-US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钩子</a:t>
            </a:r>
            <a:endParaRPr lang="zh-CN" altLang="en-US" b="1" spc="300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6" name="菱形 75"/>
          <p:cNvSpPr/>
          <p:nvPr>
            <p:custDataLst>
              <p:tags r:id="rId14"/>
            </p:custDataLst>
          </p:nvPr>
        </p:nvSpPr>
        <p:spPr>
          <a:xfrm>
            <a:off x="6250134" y="4697764"/>
            <a:ext cx="607866" cy="607864"/>
          </a:xfrm>
          <a:prstGeom prst="diamond">
            <a:avLst/>
          </a:prstGeom>
          <a:solidFill>
            <a:srgbClr val="1F74A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 fontScale="92500"/>
          </a:bodyPr>
          <a:lstStyle/>
          <a:p>
            <a:pPr algn="ctr" fontAlgn="auto">
              <a:lnSpc>
                <a:spcPct val="120000"/>
              </a:lnSpc>
            </a:pPr>
            <a:r>
              <a:rPr lang="en-US" altLang="zh-CN" sz="90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04</a:t>
            </a:r>
            <a:endParaRPr lang="en-US" altLang="zh-CN" sz="90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7" name="矩形 76"/>
          <p:cNvSpPr/>
          <p:nvPr>
            <p:custDataLst>
              <p:tags r:id="rId15"/>
            </p:custDataLst>
          </p:nvPr>
        </p:nvSpPr>
        <p:spPr bwMode="auto">
          <a:xfrm>
            <a:off x="6862244" y="5102863"/>
            <a:ext cx="4656656" cy="3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200" spc="1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一般用户任务</a:t>
            </a:r>
            <a:endParaRPr lang="zh-CN" altLang="en-US" sz="1200" spc="15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8" name="文本框 77"/>
          <p:cNvSpPr txBox="1"/>
          <p:nvPr>
            <p:custDataLst>
              <p:tags r:id="rId16"/>
            </p:custDataLst>
          </p:nvPr>
        </p:nvSpPr>
        <p:spPr bwMode="auto">
          <a:xfrm>
            <a:off x="6862241" y="4653961"/>
            <a:ext cx="4656656" cy="411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一般用户</a:t>
            </a:r>
            <a:r>
              <a:rPr lang="zh-CN" altLang="en-US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任务</a:t>
            </a:r>
            <a:endParaRPr lang="zh-CN" altLang="en-US" b="1" spc="300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88" name="直接连接符 87"/>
          <p:cNvCxnSpPr/>
          <p:nvPr>
            <p:custDataLst>
              <p:tags r:id="rId17"/>
            </p:custDataLst>
          </p:nvPr>
        </p:nvCxnSpPr>
        <p:spPr>
          <a:xfrm>
            <a:off x="6862241" y="2663832"/>
            <a:ext cx="4656656" cy="0"/>
          </a:xfrm>
          <a:prstGeom prst="line">
            <a:avLst/>
          </a:prstGeom>
          <a:noFill/>
          <a:ln w="3175" cap="rnd" cmpd="sng" algn="ctr">
            <a:solidFill>
              <a:sysClr val="window" lastClr="FFFFFF">
                <a:lumMod val="85000"/>
              </a:sysClr>
            </a:solidFill>
            <a:prstDash val="solid"/>
            <a:round/>
            <a:headEnd type="none"/>
            <a:tailEnd type="none" w="med" len="med"/>
          </a:ln>
          <a:effectLst/>
        </p:spPr>
      </p:cxnSp>
      <p:cxnSp>
        <p:nvCxnSpPr>
          <p:cNvPr id="89" name="直接连接符 88"/>
          <p:cNvCxnSpPr/>
          <p:nvPr>
            <p:custDataLst>
              <p:tags r:id="rId18"/>
            </p:custDataLst>
          </p:nvPr>
        </p:nvCxnSpPr>
        <p:spPr>
          <a:xfrm>
            <a:off x="6862241" y="3616756"/>
            <a:ext cx="4656656" cy="0"/>
          </a:xfrm>
          <a:prstGeom prst="line">
            <a:avLst/>
          </a:prstGeom>
          <a:noFill/>
          <a:ln w="3175" cap="rnd" cmpd="sng" algn="ctr">
            <a:solidFill>
              <a:sysClr val="window" lastClr="FFFFFF">
                <a:lumMod val="85000"/>
              </a:sysClr>
            </a:solidFill>
            <a:prstDash val="solid"/>
            <a:round/>
            <a:headEnd type="none"/>
            <a:tailEnd type="none" w="med" len="med"/>
          </a:ln>
          <a:effectLst/>
        </p:spPr>
      </p:cxnSp>
      <p:cxnSp>
        <p:nvCxnSpPr>
          <p:cNvPr id="90" name="直接连接符 89"/>
          <p:cNvCxnSpPr/>
          <p:nvPr>
            <p:custDataLst>
              <p:tags r:id="rId19"/>
            </p:custDataLst>
          </p:nvPr>
        </p:nvCxnSpPr>
        <p:spPr>
          <a:xfrm>
            <a:off x="6862241" y="4569680"/>
            <a:ext cx="4656656" cy="0"/>
          </a:xfrm>
          <a:prstGeom prst="line">
            <a:avLst/>
          </a:prstGeom>
          <a:noFill/>
          <a:ln w="3175" cap="rnd" cmpd="sng" algn="ctr">
            <a:solidFill>
              <a:sysClr val="window" lastClr="FFFFFF">
                <a:lumMod val="85000"/>
              </a:sysClr>
            </a:solidFill>
            <a:prstDash val="solid"/>
            <a:round/>
            <a:headEnd type="none"/>
            <a:tailEnd type="none" w="med" len="med"/>
          </a:ln>
          <a:effectLst/>
        </p:spPr>
      </p:cxnSp>
    </p:spTree>
    <p:custDataLst>
      <p:tags r:id="rId20"/>
    </p:custData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任意多边形: 形状 8"/>
          <p:cNvSpPr/>
          <p:nvPr>
            <p:custDataLst>
              <p:tags r:id="rId1"/>
            </p:custDataLst>
          </p:nvPr>
        </p:nvSpPr>
        <p:spPr>
          <a:xfrm>
            <a:off x="0" y="2477770"/>
            <a:ext cx="12192000" cy="4380230"/>
          </a:xfrm>
          <a:custGeom>
            <a:avLst/>
            <a:gdLst>
              <a:gd name="connsiteX0" fmla="*/ 5197620 w 12192000"/>
              <a:gd name="connsiteY0" fmla="*/ 0 h 4380230"/>
              <a:gd name="connsiteX1" fmla="*/ 7834487 w 12192000"/>
              <a:gd name="connsiteY1" fmla="*/ 0 h 4380230"/>
              <a:gd name="connsiteX2" fmla="*/ 8158288 w 12192000"/>
              <a:gd name="connsiteY2" fmla="*/ 25223 h 4380230"/>
              <a:gd name="connsiteX3" fmla="*/ 11699343 w 12192000"/>
              <a:gd name="connsiteY3" fmla="*/ 764665 h 4380230"/>
              <a:gd name="connsiteX4" fmla="*/ 12192000 w 12192000"/>
              <a:gd name="connsiteY4" fmla="*/ 959976 h 4380230"/>
              <a:gd name="connsiteX5" fmla="*/ 12192000 w 12192000"/>
              <a:gd name="connsiteY5" fmla="*/ 4380230 h 4380230"/>
              <a:gd name="connsiteX6" fmla="*/ 0 w 12192000"/>
              <a:gd name="connsiteY6" fmla="*/ 4380230 h 4380230"/>
              <a:gd name="connsiteX7" fmla="*/ 0 w 12192000"/>
              <a:gd name="connsiteY7" fmla="*/ 1379581 h 4380230"/>
              <a:gd name="connsiteX8" fmla="*/ 228168 w 12192000"/>
              <a:gd name="connsiteY8" fmla="*/ 1246487 h 4380230"/>
              <a:gd name="connsiteX9" fmla="*/ 4873819 w 12192000"/>
              <a:gd name="connsiteY9" fmla="*/ 25223 h 4380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4380230">
                <a:moveTo>
                  <a:pt x="5197620" y="0"/>
                </a:moveTo>
                <a:lnTo>
                  <a:pt x="7834487" y="0"/>
                </a:lnTo>
                <a:lnTo>
                  <a:pt x="8158288" y="25223"/>
                </a:lnTo>
                <a:cubicBezTo>
                  <a:pt x="9484429" y="143593"/>
                  <a:pt x="10693225" y="402481"/>
                  <a:pt x="11699343" y="764665"/>
                </a:cubicBezTo>
                <a:lnTo>
                  <a:pt x="12192000" y="959976"/>
                </a:lnTo>
                <a:lnTo>
                  <a:pt x="12192000" y="4380230"/>
                </a:lnTo>
                <a:lnTo>
                  <a:pt x="0" y="4380230"/>
                </a:lnTo>
                <a:lnTo>
                  <a:pt x="0" y="1379581"/>
                </a:lnTo>
                <a:lnTo>
                  <a:pt x="228168" y="1246487"/>
                </a:lnTo>
                <a:cubicBezTo>
                  <a:pt x="1390619" y="632074"/>
                  <a:pt x="3017220" y="190941"/>
                  <a:pt x="4873819" y="25223"/>
                </a:cubicBezTo>
                <a:close/>
              </a:path>
            </a:pathLst>
          </a:custGeom>
          <a:solidFill>
            <a:srgbClr val="1E74AD">
              <a:lumMod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圆角矩形 10"/>
          <p:cNvSpPr/>
          <p:nvPr>
            <p:custDataLst>
              <p:tags r:id="rId2"/>
            </p:custDataLst>
          </p:nvPr>
        </p:nvSpPr>
        <p:spPr>
          <a:xfrm>
            <a:off x="582930" y="1645920"/>
            <a:ext cx="11048365" cy="4848860"/>
          </a:xfrm>
          <a:prstGeom prst="roundRect">
            <a:avLst>
              <a:gd name="adj" fmla="val 3666"/>
            </a:avLst>
          </a:prstGeom>
          <a:solidFill>
            <a:srgbClr val="FFFFFF"/>
          </a:solidFill>
          <a:ln w="19050" cap="flat" cmpd="sng" algn="ctr">
            <a:noFill/>
            <a:prstDash val="solid"/>
            <a:miter lim="800000"/>
          </a:ln>
          <a:effectLst>
            <a:outerShdw blurRad="127000" dir="5400000" algn="t" rotWithShape="0">
              <a:prstClr val="black">
                <a:alpha val="20000"/>
              </a:prstClr>
            </a:outerShdw>
          </a:effectLst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038860" y="343535"/>
            <a:ext cx="10111739" cy="788035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 lnSpcReduction="1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>
                <a:solidFill>
                  <a:srgbClr val="0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defRPr>
            </a:lvl1pPr>
          </a:lstStyle>
          <a:p>
            <a:pPr marL="0" indent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600" spc="30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</a:rPr>
              <a:t>系统任务</a:t>
            </a:r>
            <a:endParaRPr lang="zh-CN" altLang="en-US" sz="3600" spc="30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1038860" y="1880235"/>
            <a:ext cx="10111740" cy="4380230"/>
          </a:xfrm>
          <a:prstGeom prst="rect">
            <a:avLst/>
          </a:prstGeom>
          <a:noFill/>
        </p:spPr>
        <p:txBody>
          <a:bodyPr vert="horz" lIns="90000" tIns="46800" rIns="90000" bIns="46800" rtlCol="0" anchor="t" anchorCtr="0">
            <a:normAutofit/>
          </a:bodyPr>
          <a:lstStyle>
            <a:lvl1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微软雅黑" panose="020B0503020204020204" charset="-122"/>
              <a:buAutoNum type="ea1JpnChsDbPeriod"/>
              <a:defRPr sz="1100" u="none" strike="noStrike" cap="none" spc="150" normalizeH="0" baseline="0">
                <a:solidFill>
                  <a:srgbClr val="000000">
                    <a:lumMod val="95000"/>
                    <a:lumOff val="5000"/>
                  </a:srgb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858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lvl="0" indent="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由CosyOS自主创建并自动启动的任务。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431800" lvl="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 b="1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任务管理器（Taskmgr）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优先级固定为最高优先级。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431800" lvl="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 b="1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调试任务（Debugger）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优先级固定为最高优先级，用做命令行和任务管理器的串口接收解析。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431800" lvl="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 b="1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启动任务（Starter）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优先级固定为比最高优先级低一级，通过调用启动钩子来启动用户任务，而后删除自身。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431800" lvl="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 b="1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系统空闲任务（Sysidle）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优先级固定为最低优先级0级，是系统级的空闲任务。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4895533" y="1235710"/>
            <a:ext cx="2400935" cy="45719"/>
          </a:xfrm>
          <a:prstGeom prst="rect">
            <a:avLst/>
          </a:prstGeom>
          <a:solidFill>
            <a:srgbClr val="1E74AD">
              <a:lumMod val="50000"/>
            </a:srgbClr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任意多边形: 形状 8"/>
          <p:cNvSpPr/>
          <p:nvPr>
            <p:custDataLst>
              <p:tags r:id="rId1"/>
            </p:custDataLst>
          </p:nvPr>
        </p:nvSpPr>
        <p:spPr>
          <a:xfrm>
            <a:off x="0" y="2477770"/>
            <a:ext cx="12192000" cy="4380230"/>
          </a:xfrm>
          <a:custGeom>
            <a:avLst/>
            <a:gdLst>
              <a:gd name="connsiteX0" fmla="*/ 5197620 w 12192000"/>
              <a:gd name="connsiteY0" fmla="*/ 0 h 4380230"/>
              <a:gd name="connsiteX1" fmla="*/ 7834487 w 12192000"/>
              <a:gd name="connsiteY1" fmla="*/ 0 h 4380230"/>
              <a:gd name="connsiteX2" fmla="*/ 8158288 w 12192000"/>
              <a:gd name="connsiteY2" fmla="*/ 25223 h 4380230"/>
              <a:gd name="connsiteX3" fmla="*/ 11699343 w 12192000"/>
              <a:gd name="connsiteY3" fmla="*/ 764665 h 4380230"/>
              <a:gd name="connsiteX4" fmla="*/ 12192000 w 12192000"/>
              <a:gd name="connsiteY4" fmla="*/ 959976 h 4380230"/>
              <a:gd name="connsiteX5" fmla="*/ 12192000 w 12192000"/>
              <a:gd name="connsiteY5" fmla="*/ 4380230 h 4380230"/>
              <a:gd name="connsiteX6" fmla="*/ 0 w 12192000"/>
              <a:gd name="connsiteY6" fmla="*/ 4380230 h 4380230"/>
              <a:gd name="connsiteX7" fmla="*/ 0 w 12192000"/>
              <a:gd name="connsiteY7" fmla="*/ 1379581 h 4380230"/>
              <a:gd name="connsiteX8" fmla="*/ 228168 w 12192000"/>
              <a:gd name="connsiteY8" fmla="*/ 1246487 h 4380230"/>
              <a:gd name="connsiteX9" fmla="*/ 4873819 w 12192000"/>
              <a:gd name="connsiteY9" fmla="*/ 25223 h 4380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4380230">
                <a:moveTo>
                  <a:pt x="5197620" y="0"/>
                </a:moveTo>
                <a:lnTo>
                  <a:pt x="7834487" y="0"/>
                </a:lnTo>
                <a:lnTo>
                  <a:pt x="8158288" y="25223"/>
                </a:lnTo>
                <a:cubicBezTo>
                  <a:pt x="9484429" y="143593"/>
                  <a:pt x="10693225" y="402481"/>
                  <a:pt x="11699343" y="764665"/>
                </a:cubicBezTo>
                <a:lnTo>
                  <a:pt x="12192000" y="959976"/>
                </a:lnTo>
                <a:lnTo>
                  <a:pt x="12192000" y="4380230"/>
                </a:lnTo>
                <a:lnTo>
                  <a:pt x="0" y="4380230"/>
                </a:lnTo>
                <a:lnTo>
                  <a:pt x="0" y="1379581"/>
                </a:lnTo>
                <a:lnTo>
                  <a:pt x="228168" y="1246487"/>
                </a:lnTo>
                <a:cubicBezTo>
                  <a:pt x="1390619" y="632074"/>
                  <a:pt x="3017220" y="190941"/>
                  <a:pt x="4873819" y="25223"/>
                </a:cubicBezTo>
                <a:close/>
              </a:path>
            </a:pathLst>
          </a:custGeom>
          <a:solidFill>
            <a:srgbClr val="1E74AD">
              <a:lumMod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" name="圆角矩形 1"/>
          <p:cNvSpPr/>
          <p:nvPr>
            <p:custDataLst>
              <p:tags r:id="rId2"/>
            </p:custDataLst>
          </p:nvPr>
        </p:nvSpPr>
        <p:spPr>
          <a:xfrm>
            <a:off x="582930" y="1645920"/>
            <a:ext cx="11048365" cy="4848860"/>
          </a:xfrm>
          <a:prstGeom prst="roundRect">
            <a:avLst>
              <a:gd name="adj" fmla="val 3666"/>
            </a:avLst>
          </a:prstGeom>
          <a:solidFill>
            <a:srgbClr val="FFFFFF"/>
          </a:solidFill>
          <a:ln w="19050" cap="flat" cmpd="sng" algn="ctr">
            <a:noFill/>
            <a:prstDash val="solid"/>
            <a:miter lim="800000"/>
          </a:ln>
          <a:effectLst>
            <a:outerShdw blurRad="127000" dir="5400000" algn="t" rotWithShape="0">
              <a:prstClr val="black">
                <a:alpha val="20000"/>
              </a:prstClr>
            </a:outerShdw>
          </a:effectLst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038860" y="343535"/>
            <a:ext cx="10111739" cy="788035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 lnSpcReduction="1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>
                <a:solidFill>
                  <a:srgbClr val="0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defRPr>
            </a:lvl1pPr>
          </a:lstStyle>
          <a:p>
            <a:pPr marL="0" indent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3600" spc="30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</a:rPr>
              <a:t>系统钩子</a:t>
            </a:r>
            <a:endParaRPr lang="zh-CN" altLang="en-US" sz="3600" spc="30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1038860" y="1880235"/>
            <a:ext cx="10111740" cy="4380230"/>
          </a:xfrm>
          <a:prstGeom prst="rect">
            <a:avLst/>
          </a:prstGeom>
          <a:noFill/>
        </p:spPr>
        <p:txBody>
          <a:bodyPr vert="horz" lIns="90000" tIns="46800" rIns="90000" bIns="46800" rtlCol="0" anchor="t" anchorCtr="0">
            <a:normAutofit/>
          </a:bodyPr>
          <a:lstStyle>
            <a:lvl1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微软雅黑" panose="020B0503020204020204" charset="-122"/>
              <a:buAutoNum type="ea1JpnChsDbPeriod"/>
              <a:defRPr sz="1100" u="none" strike="noStrike" cap="none" spc="150" normalizeH="0" baseline="0">
                <a:solidFill>
                  <a:srgbClr val="000000">
                    <a:lumMod val="95000"/>
                    <a:lumOff val="5000"/>
                  </a:srgb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858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1600">
                <a:latin typeface="Arial" panose="020B0604020202020204" pitchFamily="34" charset="0"/>
                <a:ea typeface="微软雅黑" panose="020B0503020204020204" charset="-122"/>
              </a:rPr>
              <a:t>由CosyOS自主创建并自动调用的函数，并由用户来写代码。</a:t>
            </a:r>
            <a:endParaRPr lang="zh-CN" altLang="en-US" sz="1600"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43180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 b="1">
                <a:latin typeface="Arial" panose="020B0604020202020204" pitchFamily="34" charset="0"/>
                <a:ea typeface="微软雅黑" panose="020B0503020204020204" charset="-122"/>
              </a:rPr>
              <a:t>初始化钩子（init_hook）</a:t>
            </a:r>
            <a:r>
              <a:rPr lang="zh-CN" altLang="en-US" sz="1600">
                <a:latin typeface="Arial" panose="020B0604020202020204" pitchFamily="34" charset="0"/>
                <a:ea typeface="微软雅黑" panose="020B0503020204020204" charset="-122"/>
              </a:rPr>
              <a:t>在主函数中首先被调用，</a:t>
            </a:r>
            <a:r>
              <a:rPr lang="zh-CN" altLang="en-US" sz="1600">
                <a:latin typeface="Arial" panose="020B0604020202020204" pitchFamily="34" charset="0"/>
                <a:ea typeface="微软雅黑" panose="020B0503020204020204" charset="-122"/>
              </a:rPr>
              <a:t>适用于初始化时钟、GPIO、寄存器等工作。</a:t>
            </a:r>
            <a:endParaRPr lang="zh-CN" altLang="en-US" sz="1600"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43180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 b="1">
                <a:latin typeface="Arial" panose="020B0604020202020204" pitchFamily="34" charset="0"/>
                <a:ea typeface="微软雅黑" panose="020B0503020204020204" charset="-122"/>
              </a:rPr>
              <a:t>启动钩子（start_hook）</a:t>
            </a:r>
            <a:r>
              <a:rPr lang="zh-CN" altLang="en-US" sz="1600">
                <a:latin typeface="Arial" panose="020B0604020202020204" pitchFamily="34" charset="0"/>
                <a:ea typeface="微软雅黑" panose="020B0503020204020204" charset="-122"/>
              </a:rPr>
              <a:t>在启动任务中被调用，用于启动用户任务。</a:t>
            </a:r>
            <a:endParaRPr lang="zh-CN" altLang="en-US" sz="1600"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43180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 b="1">
                <a:latin typeface="Arial" panose="020B0604020202020204" pitchFamily="34" charset="0"/>
                <a:ea typeface="微软雅黑" panose="020B0503020204020204" charset="-122"/>
              </a:rPr>
              <a:t>空闲钩子（idle_hook）</a:t>
            </a:r>
            <a:r>
              <a:rPr lang="zh-CN" altLang="en-US" sz="1600">
                <a:latin typeface="Arial" panose="020B0604020202020204" pitchFamily="34" charset="0"/>
                <a:ea typeface="微软雅黑" panose="020B0503020204020204" charset="-122"/>
              </a:rPr>
              <a:t>在系统空闲任务中被调用，用户可添加自己的代码做一些没有实时性要求的工作。</a:t>
            </a:r>
            <a:endParaRPr lang="zh-CN" altLang="en-US" sz="1600"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43180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 b="1">
                <a:latin typeface="Arial" panose="020B0604020202020204" pitchFamily="34" charset="0"/>
                <a:ea typeface="微软雅黑" panose="020B0503020204020204" charset="-122"/>
              </a:rPr>
              <a:t>滴答钩子（tick_hook）</a:t>
            </a:r>
            <a:r>
              <a:rPr lang="zh-CN" altLang="en-US" sz="1600">
                <a:latin typeface="Arial" panose="020B0604020202020204" pitchFamily="34" charset="0"/>
                <a:ea typeface="微软雅黑" panose="020B0503020204020204" charset="-122"/>
              </a:rPr>
              <a:t>每个系统滴答周期，在系统滴答中断中都会被调用一次，适用于每滴答周期/秒/分/时/日</a:t>
            </a:r>
            <a:r>
              <a:rPr lang="en-US" altLang="zh-CN" sz="1600">
                <a:latin typeface="Arial" panose="020B0604020202020204" pitchFamily="34" charset="0"/>
                <a:ea typeface="微软雅黑" panose="020B0503020204020204" charset="-122"/>
              </a:rPr>
              <a:t>/</a:t>
            </a:r>
            <a:r>
              <a:rPr lang="zh-CN" altLang="en-US" sz="1600">
                <a:latin typeface="Arial" panose="020B0604020202020204" pitchFamily="34" charset="0"/>
                <a:ea typeface="微软雅黑" panose="020B0503020204020204" charset="-122"/>
              </a:rPr>
              <a:t>月</a:t>
            </a:r>
            <a:r>
              <a:rPr lang="en-US" altLang="zh-CN" sz="1600">
                <a:latin typeface="Arial" panose="020B0604020202020204" pitchFamily="34" charset="0"/>
                <a:ea typeface="微软雅黑" panose="020B0503020204020204" charset="-122"/>
              </a:rPr>
              <a:t>/</a:t>
            </a:r>
            <a:r>
              <a:rPr lang="zh-CN" altLang="en-US" sz="1600">
                <a:latin typeface="Arial" panose="020B0604020202020204" pitchFamily="34" charset="0"/>
                <a:ea typeface="微软雅黑" panose="020B0503020204020204" charset="-122"/>
              </a:rPr>
              <a:t>年</a:t>
            </a:r>
            <a:r>
              <a:rPr lang="en-US" altLang="zh-CN" sz="1600">
                <a:latin typeface="Arial" panose="020B0604020202020204" pitchFamily="34" charset="0"/>
                <a:ea typeface="微软雅黑" panose="020B0503020204020204" charset="-122"/>
              </a:rPr>
              <a:t>/...</a:t>
            </a:r>
            <a:r>
              <a:rPr lang="zh-CN" altLang="en-US" sz="1600">
                <a:latin typeface="Arial" panose="020B0604020202020204" pitchFamily="34" charset="0"/>
                <a:ea typeface="微软雅黑" panose="020B0503020204020204" charset="-122"/>
              </a:rPr>
              <a:t>做一次的工作。</a:t>
            </a:r>
            <a:endParaRPr lang="zh-CN" altLang="en-US" sz="1600"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43180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 b="1">
                <a:latin typeface="Arial" panose="020B0604020202020204" pitchFamily="34" charset="0"/>
                <a:ea typeface="微软雅黑" panose="020B0503020204020204" charset="-122"/>
              </a:rPr>
              <a:t>挂起服务钩子（pendsv_hook）</a:t>
            </a:r>
            <a:r>
              <a:rPr lang="zh-CN" altLang="en-US" sz="1600">
                <a:latin typeface="Arial" panose="020B0604020202020204" pitchFamily="34" charset="0"/>
                <a:ea typeface="微软雅黑" panose="020B0503020204020204" charset="-122"/>
              </a:rPr>
              <a:t>用于安全执行</a:t>
            </a:r>
            <a:r>
              <a:rPr lang="zh-CN" altLang="en-US" sz="1600">
                <a:latin typeface="Arial" panose="020B0604020202020204" pitchFamily="34" charset="0"/>
                <a:ea typeface="微软雅黑" panose="020B0503020204020204" charset="-122"/>
              </a:rPr>
              <a:t>包含读访问的中断挂起</a:t>
            </a:r>
            <a:r>
              <a:rPr lang="zh-CN" altLang="en-US" sz="1600">
                <a:latin typeface="Arial" panose="020B0604020202020204" pitchFamily="34" charset="0"/>
                <a:ea typeface="微软雅黑" panose="020B0503020204020204" charset="-122"/>
              </a:rPr>
              <a:t>服务。</a:t>
            </a:r>
            <a:endParaRPr lang="zh-CN" altLang="en-US" sz="1600"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43180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 b="1">
                <a:latin typeface="Arial" panose="020B0604020202020204" pitchFamily="34" charset="0"/>
                <a:ea typeface="微软雅黑" panose="020B0503020204020204" charset="-122"/>
              </a:rPr>
              <a:t>全局变量钩子（gvar_hook）</a:t>
            </a:r>
            <a:r>
              <a:rPr lang="zh-CN" altLang="en-US" sz="1600">
                <a:latin typeface="Arial" panose="020B0604020202020204" pitchFamily="34" charset="0"/>
                <a:ea typeface="微软雅黑" panose="020B0503020204020204" charset="-122"/>
              </a:rPr>
              <a:t>用于更新全局变量的副本。</a:t>
            </a:r>
            <a:endParaRPr lang="zh-CN" altLang="en-US" sz="16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4895533" y="1235710"/>
            <a:ext cx="2400935" cy="45719"/>
          </a:xfrm>
          <a:prstGeom prst="rect">
            <a:avLst/>
          </a:prstGeom>
          <a:solidFill>
            <a:srgbClr val="1E74AD">
              <a:lumMod val="50000"/>
            </a:srgbClr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任意多边形: 形状 8"/>
          <p:cNvSpPr/>
          <p:nvPr>
            <p:custDataLst>
              <p:tags r:id="rId1"/>
            </p:custDataLst>
          </p:nvPr>
        </p:nvSpPr>
        <p:spPr>
          <a:xfrm>
            <a:off x="0" y="2477770"/>
            <a:ext cx="12192000" cy="4380230"/>
          </a:xfrm>
          <a:custGeom>
            <a:avLst/>
            <a:gdLst>
              <a:gd name="connsiteX0" fmla="*/ 5197620 w 12192000"/>
              <a:gd name="connsiteY0" fmla="*/ 0 h 4380230"/>
              <a:gd name="connsiteX1" fmla="*/ 7834487 w 12192000"/>
              <a:gd name="connsiteY1" fmla="*/ 0 h 4380230"/>
              <a:gd name="connsiteX2" fmla="*/ 8158288 w 12192000"/>
              <a:gd name="connsiteY2" fmla="*/ 25223 h 4380230"/>
              <a:gd name="connsiteX3" fmla="*/ 11699343 w 12192000"/>
              <a:gd name="connsiteY3" fmla="*/ 764665 h 4380230"/>
              <a:gd name="connsiteX4" fmla="*/ 12192000 w 12192000"/>
              <a:gd name="connsiteY4" fmla="*/ 959976 h 4380230"/>
              <a:gd name="connsiteX5" fmla="*/ 12192000 w 12192000"/>
              <a:gd name="connsiteY5" fmla="*/ 4380230 h 4380230"/>
              <a:gd name="connsiteX6" fmla="*/ 0 w 12192000"/>
              <a:gd name="connsiteY6" fmla="*/ 4380230 h 4380230"/>
              <a:gd name="connsiteX7" fmla="*/ 0 w 12192000"/>
              <a:gd name="connsiteY7" fmla="*/ 1379581 h 4380230"/>
              <a:gd name="connsiteX8" fmla="*/ 228168 w 12192000"/>
              <a:gd name="connsiteY8" fmla="*/ 1246487 h 4380230"/>
              <a:gd name="connsiteX9" fmla="*/ 4873819 w 12192000"/>
              <a:gd name="connsiteY9" fmla="*/ 25223 h 4380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4380230">
                <a:moveTo>
                  <a:pt x="5197620" y="0"/>
                </a:moveTo>
                <a:lnTo>
                  <a:pt x="7834487" y="0"/>
                </a:lnTo>
                <a:lnTo>
                  <a:pt x="8158288" y="25223"/>
                </a:lnTo>
                <a:cubicBezTo>
                  <a:pt x="9484429" y="143593"/>
                  <a:pt x="10693225" y="402481"/>
                  <a:pt x="11699343" y="764665"/>
                </a:cubicBezTo>
                <a:lnTo>
                  <a:pt x="12192000" y="959976"/>
                </a:lnTo>
                <a:lnTo>
                  <a:pt x="12192000" y="4380230"/>
                </a:lnTo>
                <a:lnTo>
                  <a:pt x="0" y="4380230"/>
                </a:lnTo>
                <a:lnTo>
                  <a:pt x="0" y="1379581"/>
                </a:lnTo>
                <a:lnTo>
                  <a:pt x="228168" y="1246487"/>
                </a:lnTo>
                <a:cubicBezTo>
                  <a:pt x="1390619" y="632074"/>
                  <a:pt x="3017220" y="190941"/>
                  <a:pt x="4873819" y="25223"/>
                </a:cubicBezTo>
                <a:close/>
              </a:path>
            </a:pathLst>
          </a:custGeom>
          <a:solidFill>
            <a:srgbClr val="1E74AD">
              <a:lumMod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圆角矩形 10"/>
          <p:cNvSpPr/>
          <p:nvPr>
            <p:custDataLst>
              <p:tags r:id="rId2"/>
            </p:custDataLst>
          </p:nvPr>
        </p:nvSpPr>
        <p:spPr>
          <a:xfrm>
            <a:off x="582930" y="1645920"/>
            <a:ext cx="11048365" cy="4848860"/>
          </a:xfrm>
          <a:prstGeom prst="roundRect">
            <a:avLst>
              <a:gd name="adj" fmla="val 3666"/>
            </a:avLst>
          </a:prstGeom>
          <a:solidFill>
            <a:srgbClr val="FFFFFF"/>
          </a:solidFill>
          <a:ln w="19050" cap="flat" cmpd="sng" algn="ctr">
            <a:noFill/>
            <a:prstDash val="solid"/>
            <a:miter lim="800000"/>
          </a:ln>
          <a:effectLst>
            <a:outerShdw blurRad="127000" dir="5400000" algn="t" rotWithShape="0">
              <a:prstClr val="black">
                <a:alpha val="20000"/>
              </a:prstClr>
            </a:outerShdw>
          </a:effectLst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038860" y="343535"/>
            <a:ext cx="10111739" cy="788035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 lnSpcReduction="1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>
                <a:solidFill>
                  <a:srgbClr val="0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defRPr>
            </a:lvl1pPr>
          </a:lstStyle>
          <a:p>
            <a:pPr marL="0" indent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600" spc="30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</a:rPr>
              <a:t>定时任务/钩子</a:t>
            </a:r>
            <a:endParaRPr lang="zh-CN" altLang="en-US" sz="3600" spc="30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1038860" y="1880235"/>
            <a:ext cx="10111740" cy="4380230"/>
          </a:xfrm>
          <a:prstGeom prst="rect">
            <a:avLst/>
          </a:prstGeom>
          <a:noFill/>
        </p:spPr>
        <p:txBody>
          <a:bodyPr vert="horz" lIns="90000" tIns="46800" rIns="90000" bIns="46800" rtlCol="0" anchor="t" anchorCtr="0">
            <a:normAutofit/>
          </a:bodyPr>
          <a:lstStyle>
            <a:lvl1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微软雅黑" panose="020B0503020204020204" charset="-122"/>
              <a:buAutoNum type="ea1JpnChsDbPeriod"/>
              <a:defRPr sz="1100" u="none" strike="noStrike" cap="none" spc="150" normalizeH="0" baseline="0">
                <a:solidFill>
                  <a:srgbClr val="000000">
                    <a:lumMod val="95000"/>
                    <a:lumOff val="5000"/>
                  </a:srgb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858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lvl="0" indent="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包括定时中断任务/钩子和定时查询任务/钩子，其实质都是软件定时器中断。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431800" lvl="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 b="1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定时中断任务/钩子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 由用户设定定时时间，当定时器溢出时，系统将自动恢复/调用与其绑定的任务/钩子并自动重复定时（如果您已开启定时器的自动重装载）。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431800" lvl="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 b="1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定时查询任务/钩子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 由用户设定定时时间，当定时器溢出后，系统在每个滴答周期都会查询用户定义的事件，若事件为真，系统将自动恢复/调用与其绑定的任务/钩子并自动重复定时（如果您已开启定时器的自动重装载）。系统初始化后，所有定时查询定时器的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初始值均为零（已经溢出），系统已经开始查询用户定义的事件了。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431800" lvl="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 b="1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任务与钩子的区别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 由于定时中断钩子、定时查询钩子都是在系统滴答中断中被调用，所以只有相对精简的代码才适合创建钩子，否则会对系统实时性造成不利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影响。再有，钩子相当于比任务具有更高的优先级，可更及时的被执行。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4895533" y="1235710"/>
            <a:ext cx="2400935" cy="45719"/>
          </a:xfrm>
          <a:prstGeom prst="rect">
            <a:avLst/>
          </a:prstGeom>
          <a:solidFill>
            <a:srgbClr val="1E74AD">
              <a:lumMod val="50000"/>
            </a:srgbClr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1042362" y="1000409"/>
            <a:ext cx="2168712" cy="2364771"/>
          </a:xfrm>
          <a:prstGeom prst="rect">
            <a:avLst/>
          </a:prstGeom>
          <a:solidFill>
            <a:srgbClr val="0B274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任意多边形: 形状 16"/>
          <p:cNvSpPr/>
          <p:nvPr>
            <p:custDataLst>
              <p:tags r:id="rId2"/>
            </p:custDataLst>
          </p:nvPr>
        </p:nvSpPr>
        <p:spPr>
          <a:xfrm>
            <a:off x="1979777" y="1470586"/>
            <a:ext cx="9768470" cy="5054599"/>
          </a:xfrm>
          <a:custGeom>
            <a:avLst/>
            <a:gdLst>
              <a:gd name="connsiteX0" fmla="*/ 9384198 w 9768470"/>
              <a:gd name="connsiteY0" fmla="*/ 0 h 5054599"/>
              <a:gd name="connsiteX1" fmla="*/ 9768470 w 9768470"/>
              <a:gd name="connsiteY1" fmla="*/ 0 h 5054599"/>
              <a:gd name="connsiteX2" fmla="*/ 9768470 w 9768470"/>
              <a:gd name="connsiteY2" fmla="*/ 5054599 h 5054599"/>
              <a:gd name="connsiteX3" fmla="*/ 0 w 9768470"/>
              <a:gd name="connsiteY3" fmla="*/ 5054599 h 5054599"/>
              <a:gd name="connsiteX4" fmla="*/ 0 w 9768470"/>
              <a:gd name="connsiteY4" fmla="*/ 4695371 h 5054599"/>
              <a:gd name="connsiteX5" fmla="*/ 9384198 w 9768470"/>
              <a:gd name="connsiteY5" fmla="*/ 4695371 h 5054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768470" h="5054599">
                <a:moveTo>
                  <a:pt x="9384198" y="0"/>
                </a:moveTo>
                <a:lnTo>
                  <a:pt x="9768470" y="0"/>
                </a:lnTo>
                <a:lnTo>
                  <a:pt x="9768470" y="5054599"/>
                </a:lnTo>
                <a:lnTo>
                  <a:pt x="0" y="5054599"/>
                </a:lnTo>
                <a:lnTo>
                  <a:pt x="0" y="4695371"/>
                </a:lnTo>
                <a:lnTo>
                  <a:pt x="9384198" y="4695371"/>
                </a:lnTo>
                <a:close/>
              </a:path>
            </a:pathLst>
          </a:custGeom>
          <a:solidFill>
            <a:srgbClr val="0B2749"/>
          </a:solidFill>
          <a:ln w="508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" name="任意多边形: 形状 18"/>
          <p:cNvSpPr/>
          <p:nvPr>
            <p:custDataLst>
              <p:tags r:id="rId3"/>
            </p:custDataLst>
          </p:nvPr>
        </p:nvSpPr>
        <p:spPr>
          <a:xfrm>
            <a:off x="534147" y="675714"/>
            <a:ext cx="10858499" cy="5506571"/>
          </a:xfrm>
          <a:custGeom>
            <a:avLst/>
            <a:gdLst>
              <a:gd name="connsiteX0" fmla="*/ 2083154 w 9536598"/>
              <a:gd name="connsiteY0" fmla="*/ 0 h 4847771"/>
              <a:gd name="connsiteX1" fmla="*/ 9536598 w 9536598"/>
              <a:gd name="connsiteY1" fmla="*/ 0 h 4847771"/>
              <a:gd name="connsiteX2" fmla="*/ 9536598 w 9536598"/>
              <a:gd name="connsiteY2" fmla="*/ 4847771 h 4847771"/>
              <a:gd name="connsiteX3" fmla="*/ 0 w 9536598"/>
              <a:gd name="connsiteY3" fmla="*/ 4847771 h 4847771"/>
              <a:gd name="connsiteX4" fmla="*/ 0 w 9536598"/>
              <a:gd name="connsiteY4" fmla="*/ 2083154 h 4847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36598" h="4847771">
                <a:moveTo>
                  <a:pt x="2083154" y="0"/>
                </a:moveTo>
                <a:lnTo>
                  <a:pt x="9536598" y="0"/>
                </a:lnTo>
                <a:lnTo>
                  <a:pt x="9536598" y="4847771"/>
                </a:lnTo>
                <a:lnTo>
                  <a:pt x="0" y="4847771"/>
                </a:lnTo>
                <a:lnTo>
                  <a:pt x="0" y="2083154"/>
                </a:lnTo>
                <a:close/>
              </a:path>
            </a:pathLst>
          </a:custGeom>
          <a:solidFill>
            <a:sysClr val="window" lastClr="FFFFFF"/>
          </a:solidFill>
          <a:ln w="50800" cap="flat" cmpd="sng" algn="ctr">
            <a:solidFill>
              <a:srgbClr val="103A6E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文本框 12"/>
          <p:cNvSpPr txBox="1"/>
          <p:nvPr>
            <p:custDataLst>
              <p:tags r:id="rId4"/>
            </p:custDataLst>
          </p:nvPr>
        </p:nvSpPr>
        <p:spPr>
          <a:xfrm>
            <a:off x="2343662" y="2035828"/>
            <a:ext cx="8185150" cy="62992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 lnSpcReduction="10000"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mar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300" b="1" spc="30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  <a:t>一般用户任务</a:t>
            </a:r>
            <a:endParaRPr lang="zh-CN" altLang="en-US" sz="3300" b="1" spc="300">
              <a:solidFill>
                <a:sysClr val="windowText" lastClr="000000">
                  <a:lumMod val="85000"/>
                  <a:lumOff val="15000"/>
                </a:sys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文本框 17"/>
          <p:cNvSpPr txBox="1"/>
          <p:nvPr>
            <p:custDataLst>
              <p:tags r:id="rId5"/>
            </p:custDataLst>
          </p:nvPr>
        </p:nvSpPr>
        <p:spPr>
          <a:xfrm>
            <a:off x="2343785" y="2903855"/>
            <a:ext cx="8185150" cy="229362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600" spc="20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  <a:t>对于一般用户任务，只要优先级为0级，就是空闲任务。用户空闲任务内都要有阻塞事件，以保证所有空闲任务都有机会被运行。</a:t>
            </a:r>
            <a:endParaRPr lang="zh-CN" altLang="en-US" sz="1600" spc="200">
              <a:solidFill>
                <a:sysClr val="windowText" lastClr="000000">
                  <a:lumMod val="85000"/>
                  <a:lumOff val="15000"/>
                </a:sys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600" spc="20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  <a:t>最高优先级固定分配给任务管理器和调试任务，建议用户任务不要使用。</a:t>
            </a:r>
            <a:endParaRPr lang="zh-CN" altLang="en-US" sz="1600" spc="200">
              <a:solidFill>
                <a:sysClr val="windowText" lastClr="000000">
                  <a:lumMod val="85000"/>
                  <a:lumOff val="15000"/>
                </a:sys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6"/>
            </p:custDataLst>
          </p:nvPr>
        </p:nvSpPr>
        <p:spPr>
          <a:xfrm rot="10800000">
            <a:off x="10568305" y="467995"/>
            <a:ext cx="340360" cy="415925"/>
          </a:xfrm>
          <a:custGeom>
            <a:avLst/>
            <a:gdLst>
              <a:gd name="connsiteX0" fmla="*/ 174788 w 340237"/>
              <a:gd name="connsiteY0" fmla="*/ 0 h 415819"/>
              <a:gd name="connsiteX1" fmla="*/ 340237 w 340237"/>
              <a:gd name="connsiteY1" fmla="*/ 0 h 415819"/>
              <a:gd name="connsiteX2" fmla="*/ 241322 w 340237"/>
              <a:gd name="connsiteY2" fmla="*/ 415819 h 415819"/>
              <a:gd name="connsiteX3" fmla="*/ 0 w 340237"/>
              <a:gd name="connsiteY3" fmla="*/ 415819 h 41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237" h="415819">
                <a:moveTo>
                  <a:pt x="174788" y="0"/>
                </a:moveTo>
                <a:lnTo>
                  <a:pt x="340237" y="0"/>
                </a:lnTo>
                <a:lnTo>
                  <a:pt x="241322" y="415819"/>
                </a:lnTo>
                <a:lnTo>
                  <a:pt x="0" y="415819"/>
                </a:lnTo>
                <a:close/>
              </a:path>
            </a:pathLst>
          </a:custGeom>
          <a:solidFill>
            <a:srgbClr val="103A6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>
            <a:defPPr>
              <a:defRPr lang="en-US">
                <a:solidFill>
                  <a:sysClr val="window" lastClr="FFFFFF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任意多边形: 形状 13"/>
          <p:cNvSpPr/>
          <p:nvPr>
            <p:custDataLst>
              <p:tags r:id="rId7"/>
            </p:custDataLst>
          </p:nvPr>
        </p:nvSpPr>
        <p:spPr>
          <a:xfrm rot="10800000">
            <a:off x="10188575" y="467995"/>
            <a:ext cx="340360" cy="415925"/>
          </a:xfrm>
          <a:custGeom>
            <a:avLst/>
            <a:gdLst>
              <a:gd name="connsiteX0" fmla="*/ 174788 w 340237"/>
              <a:gd name="connsiteY0" fmla="*/ 0 h 415819"/>
              <a:gd name="connsiteX1" fmla="*/ 340237 w 340237"/>
              <a:gd name="connsiteY1" fmla="*/ 0 h 415819"/>
              <a:gd name="connsiteX2" fmla="*/ 241322 w 340237"/>
              <a:gd name="connsiteY2" fmla="*/ 415819 h 415819"/>
              <a:gd name="connsiteX3" fmla="*/ 0 w 340237"/>
              <a:gd name="connsiteY3" fmla="*/ 415819 h 41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237" h="415819">
                <a:moveTo>
                  <a:pt x="174788" y="0"/>
                </a:moveTo>
                <a:lnTo>
                  <a:pt x="340237" y="0"/>
                </a:lnTo>
                <a:lnTo>
                  <a:pt x="241322" y="415819"/>
                </a:lnTo>
                <a:lnTo>
                  <a:pt x="0" y="415819"/>
                </a:lnTo>
                <a:close/>
              </a:path>
            </a:pathLst>
          </a:custGeom>
          <a:solidFill>
            <a:srgbClr val="103A6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>
            <a:defPPr>
              <a:defRPr lang="en-US">
                <a:solidFill>
                  <a:sysClr val="window" lastClr="FFFFFF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2589835"/>
            <a:ext cx="6958940" cy="1678329"/>
          </a:xfrm>
          <a:prstGeom prst="rect">
            <a:avLst/>
          </a:prstGeom>
          <a:solidFill>
            <a:srgbClr val="44546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573405" y="1432864"/>
            <a:ext cx="6020435" cy="902363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>
              <a:lnSpc>
                <a:spcPct val="120000"/>
              </a:lnSpc>
            </a:pPr>
            <a:r>
              <a:rPr lang="zh-CN" altLang="en-US" sz="4800" b="1" spc="30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任务</a:t>
            </a:r>
            <a:r>
              <a:rPr lang="zh-CN" altLang="en-US" sz="4800" b="1" spc="30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状态</a:t>
            </a:r>
            <a:endParaRPr lang="zh-CN" altLang="en-US" sz="4800" b="1" spc="300" dirty="0">
              <a:solidFill>
                <a:sysClr val="windowText" lastClr="000000">
                  <a:lumMod val="85000"/>
                  <a:lumOff val="15000"/>
                </a:sys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581025" y="2870200"/>
            <a:ext cx="6012815" cy="112268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>
              <a:lnSpc>
                <a:spcPct val="120000"/>
              </a:lnSpc>
            </a:pPr>
            <a:r>
              <a:rPr lang="en-US" altLang="zh-CN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CosyOS</a:t>
            </a:r>
            <a:r>
              <a:rPr lang="zh-CN" altLang="en-US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的任务</a:t>
            </a:r>
            <a:r>
              <a:rPr lang="zh-CN" altLang="en-US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状态较传统RTOS划分更为详细，以便用户在使用任务管理器监控任务时，能够更加精准的判断各任务的运行情况。</a:t>
            </a:r>
            <a:endParaRPr lang="zh-CN" altLang="en-US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>
            <p:custDataLst>
              <p:tags r:id="rId4"/>
            </p:custDataLst>
          </p:nvPr>
        </p:nvSpPr>
        <p:spPr>
          <a:xfrm>
            <a:off x="6958940" y="2589835"/>
            <a:ext cx="1745673" cy="1678329"/>
          </a:xfrm>
          <a:prstGeom prst="rect">
            <a:avLst/>
          </a:prstGeom>
          <a:solidFill>
            <a:srgbClr val="44546A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阻塞</a:t>
            </a:r>
            <a:r>
              <a:rPr lang="zh-CN" altLang="en-US" b="1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状态</a:t>
            </a:r>
            <a:endParaRPr lang="zh-CN" altLang="en-US" b="1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浮动</a:t>
            </a:r>
            <a:r>
              <a:rPr lang="zh-CN" altLang="en-US" b="1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状态</a:t>
            </a:r>
            <a:endParaRPr lang="zh-CN" altLang="en-US" b="1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>
            <p:custDataLst>
              <p:tags r:id="rId5"/>
            </p:custDataLst>
          </p:nvPr>
        </p:nvSpPr>
        <p:spPr>
          <a:xfrm>
            <a:off x="8704613" y="2589835"/>
            <a:ext cx="1745673" cy="1678329"/>
          </a:xfrm>
          <a:prstGeom prst="rect">
            <a:avLst/>
          </a:prstGeom>
          <a:solidFill>
            <a:srgbClr val="44546A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运行</a:t>
            </a:r>
            <a:r>
              <a:rPr lang="zh-CN" altLang="en-US" b="1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状态</a:t>
            </a:r>
            <a:endParaRPr lang="zh-CN" altLang="en-US" b="1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就绪</a:t>
            </a:r>
            <a:r>
              <a:rPr lang="zh-CN" altLang="en-US" b="1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状态</a:t>
            </a:r>
            <a:endParaRPr lang="zh-CN" altLang="en-US" b="1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>
            <p:custDataLst>
              <p:tags r:id="rId6"/>
            </p:custDataLst>
          </p:nvPr>
        </p:nvSpPr>
        <p:spPr>
          <a:xfrm>
            <a:off x="8704613" y="4268164"/>
            <a:ext cx="1745673" cy="1678329"/>
          </a:xfrm>
          <a:prstGeom prst="rect">
            <a:avLst/>
          </a:prstGeom>
          <a:solidFill>
            <a:srgbClr val="44546A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停止</a:t>
            </a:r>
            <a:r>
              <a:rPr lang="zh-CN" altLang="en-US" b="1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状态</a:t>
            </a:r>
            <a:endParaRPr lang="zh-CN" altLang="en-US" b="1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3" name="矩形 32"/>
          <p:cNvSpPr/>
          <p:nvPr>
            <p:custDataLst>
              <p:tags r:id="rId7"/>
            </p:custDataLst>
          </p:nvPr>
        </p:nvSpPr>
        <p:spPr>
          <a:xfrm>
            <a:off x="8704613" y="911506"/>
            <a:ext cx="1745673" cy="1678329"/>
          </a:xfrm>
          <a:prstGeom prst="rect">
            <a:avLst/>
          </a:prstGeom>
          <a:solidFill>
            <a:srgbClr val="44546A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挂起</a:t>
            </a:r>
            <a:r>
              <a:rPr lang="zh-CN" altLang="en-US" b="1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状态</a:t>
            </a:r>
            <a:endParaRPr lang="zh-CN" altLang="en-US" b="1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4" name="矩形 33"/>
          <p:cNvSpPr/>
          <p:nvPr>
            <p:custDataLst>
              <p:tags r:id="rId8"/>
            </p:custDataLst>
          </p:nvPr>
        </p:nvSpPr>
        <p:spPr>
          <a:xfrm>
            <a:off x="10450286" y="2589835"/>
            <a:ext cx="1745673" cy="1678329"/>
          </a:xfrm>
          <a:prstGeom prst="rect">
            <a:avLst/>
          </a:prstGeom>
          <a:solidFill>
            <a:srgbClr val="44546A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超时</a:t>
            </a:r>
            <a:r>
              <a:rPr lang="zh-CN" altLang="en-US" b="1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状态</a:t>
            </a:r>
            <a:endParaRPr lang="zh-CN" altLang="en-US" b="1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5" name="矩形 34"/>
          <p:cNvSpPr/>
          <p:nvPr>
            <p:custDataLst>
              <p:tags r:id="rId9"/>
            </p:custDataLst>
          </p:nvPr>
        </p:nvSpPr>
        <p:spPr>
          <a:xfrm>
            <a:off x="6448376" y="5068094"/>
            <a:ext cx="1409129" cy="1354768"/>
          </a:xfrm>
          <a:prstGeom prst="rect">
            <a:avLst/>
          </a:prstGeom>
          <a:solidFill>
            <a:srgbClr val="44546A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删除</a:t>
            </a:r>
            <a:r>
              <a:rPr lang="en-US" altLang="zh-CN" b="1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/</a:t>
            </a:r>
            <a:r>
              <a:rPr lang="zh-CN" altLang="en-US" b="1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未启动</a:t>
            </a:r>
            <a:r>
              <a:rPr lang="zh-CN" altLang="en-US" b="1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状态</a:t>
            </a:r>
            <a:endParaRPr lang="zh-CN" altLang="en-US" b="1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>
            <p:custDataLst>
              <p:tags r:id="rId10"/>
            </p:custDataLst>
          </p:nvPr>
        </p:nvSpPr>
        <p:spPr>
          <a:xfrm>
            <a:off x="237506" y="230928"/>
            <a:ext cx="605240" cy="581891"/>
          </a:xfrm>
          <a:prstGeom prst="rect">
            <a:avLst/>
          </a:prstGeom>
          <a:solidFill>
            <a:srgbClr val="44546A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>
            <p:custDataLst>
              <p:tags r:id="rId11"/>
            </p:custDataLst>
          </p:nvPr>
        </p:nvSpPr>
        <p:spPr>
          <a:xfrm>
            <a:off x="742281" y="653464"/>
            <a:ext cx="256045" cy="246167"/>
          </a:xfrm>
          <a:prstGeom prst="rect">
            <a:avLst/>
          </a:prstGeom>
          <a:solidFill>
            <a:srgbClr val="44546A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" name="直角三角形 25"/>
          <p:cNvSpPr/>
          <p:nvPr>
            <p:custDataLst>
              <p:tags r:id="rId1"/>
            </p:custDataLst>
          </p:nvPr>
        </p:nvSpPr>
        <p:spPr bwMode="auto">
          <a:xfrm rot="610268">
            <a:off x="3844659" y="3617259"/>
            <a:ext cx="1306341" cy="1646498"/>
          </a:xfrm>
          <a:prstGeom prst="rtTriangle">
            <a:avLst/>
          </a:prstGeom>
          <a:solidFill>
            <a:sysClr val="window" lastClr="FFFFFF">
              <a:lumMod val="75000"/>
            </a:sysClr>
          </a:solidFill>
          <a:ln w="19050">
            <a:noFill/>
            <a:round/>
          </a:ln>
        </p:spPr>
        <p:txBody>
          <a:bodyPr wrap="square" lIns="91440" tIns="45720" rIns="91440" bIns="45720" anchor="ctr">
            <a:normAutofit/>
          </a:bodyPr>
          <a:p>
            <a:pPr algn="ctr" fontAlgn="auto">
              <a:lnSpc>
                <a:spcPct val="120000"/>
              </a:lnSpc>
            </a:pPr>
            <a:endParaRPr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7" name="等腰三角形 26"/>
          <p:cNvSpPr/>
          <p:nvPr>
            <p:custDataLst>
              <p:tags r:id="rId2"/>
            </p:custDataLst>
          </p:nvPr>
        </p:nvSpPr>
        <p:spPr bwMode="auto">
          <a:xfrm rot="16200000">
            <a:off x="1148015" y="858655"/>
            <a:ext cx="1425565" cy="2257144"/>
          </a:xfrm>
          <a:prstGeom prst="triangle">
            <a:avLst/>
          </a:prstGeom>
          <a:solidFill>
            <a:sysClr val="window" lastClr="FFFFFF">
              <a:lumMod val="75000"/>
            </a:sysClr>
          </a:solidFill>
          <a:ln w="19050">
            <a:noFill/>
            <a:round/>
          </a:ln>
        </p:spPr>
        <p:txBody>
          <a:bodyPr wrap="square" lIns="91440" tIns="45720" rIns="91440" bIns="45720" anchor="ctr">
            <a:normAutofit/>
          </a:bodyPr>
          <a:p>
            <a:pPr algn="ctr" fontAlgn="auto">
              <a:lnSpc>
                <a:spcPct val="120000"/>
              </a:lnSpc>
            </a:pPr>
            <a:endParaRPr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8" name="任意多边形 27"/>
          <p:cNvSpPr/>
          <p:nvPr>
            <p:custDataLst>
              <p:tags r:id="rId3"/>
            </p:custDataLst>
          </p:nvPr>
        </p:nvSpPr>
        <p:spPr bwMode="auto">
          <a:xfrm rot="3712223">
            <a:off x="140157" y="1151768"/>
            <a:ext cx="4472540" cy="4929977"/>
          </a:xfrm>
          <a:custGeom>
            <a:avLst/>
            <a:gdLst>
              <a:gd name="connsiteX0" fmla="*/ 0 w 4066498"/>
              <a:gd name="connsiteY0" fmla="*/ 2863075 h 4482407"/>
              <a:gd name="connsiteX1" fmla="*/ 1937533 w 4066498"/>
              <a:gd name="connsiteY1" fmla="*/ 0 h 4482407"/>
              <a:gd name="connsiteX2" fmla="*/ 4066498 w 4066498"/>
              <a:gd name="connsiteY2" fmla="*/ 1138176 h 4482407"/>
              <a:gd name="connsiteX3" fmla="*/ 3028971 w 4066498"/>
              <a:gd name="connsiteY3" fmla="*/ 4482407 h 4482407"/>
              <a:gd name="connsiteX4" fmla="*/ 0 w 4066498"/>
              <a:gd name="connsiteY4" fmla="*/ 2863075 h 4482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66498" h="4482407">
                <a:moveTo>
                  <a:pt x="0" y="2863075"/>
                </a:moveTo>
                <a:lnTo>
                  <a:pt x="1937533" y="0"/>
                </a:lnTo>
                <a:lnTo>
                  <a:pt x="4066498" y="1138176"/>
                </a:lnTo>
                <a:lnTo>
                  <a:pt x="3028971" y="4482407"/>
                </a:lnTo>
                <a:lnTo>
                  <a:pt x="0" y="2863075"/>
                </a:ln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 w="19050">
            <a:noFill/>
            <a:round/>
          </a:ln>
        </p:spPr>
        <p:txBody>
          <a:bodyPr wrap="square" lIns="91440" tIns="45720" rIns="91440" bIns="45720" anchor="ctr">
            <a:normAutofit/>
          </a:bodyPr>
          <a:p>
            <a:pPr algn="ctr">
              <a:lnSpc>
                <a:spcPct val="120000"/>
              </a:lnSpc>
            </a:pPr>
            <a:endParaRPr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732993" y="2540877"/>
            <a:ext cx="1523287" cy="2123221"/>
          </a:xfrm>
          <a:prstGeom prst="rect">
            <a:avLst/>
          </a:prstGeom>
        </p:spPr>
        <p:txBody>
          <a:bodyPr vert="eaVert" wrap="square" lIns="91440" tIns="45720" rIns="91440" bIns="45720">
            <a:normAutofit/>
          </a:bodyPr>
          <a:lstStyle/>
          <a:p>
            <a:pPr marL="0" indent="0"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400" b="1" spc="300">
                <a:solidFill>
                  <a:srgbClr val="4D576B"/>
                </a:solidFill>
                <a:latin typeface="Arial" panose="020B0604020202020204" pitchFamily="34" charset="0"/>
                <a:ea typeface="微软雅黑" panose="020B0503020204020204" charset="-122"/>
              </a:rPr>
              <a:t>第一章  RTOS简介</a:t>
            </a:r>
            <a:endParaRPr lang="zh-CN" altLang="en-US" sz="2400" b="1" spc="300">
              <a:solidFill>
                <a:srgbClr val="4D576B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4" name="菱形 13"/>
          <p:cNvSpPr/>
          <p:nvPr>
            <p:custDataLst>
              <p:tags r:id="rId5"/>
            </p:custDataLst>
          </p:nvPr>
        </p:nvSpPr>
        <p:spPr>
          <a:xfrm>
            <a:off x="6250134" y="1838992"/>
            <a:ext cx="607866" cy="607864"/>
          </a:xfrm>
          <a:prstGeom prst="diamond">
            <a:avLst/>
          </a:prstGeom>
          <a:solidFill>
            <a:srgbClr val="1F74A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 fontScale="92500"/>
          </a:bodyPr>
          <a:lstStyle/>
          <a:p>
            <a:pPr algn="ctr" fontAlgn="auto">
              <a:lnSpc>
                <a:spcPct val="120000"/>
              </a:lnSpc>
            </a:pPr>
            <a:r>
              <a:rPr lang="en-US" altLang="zh-CN" sz="90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01</a:t>
            </a:r>
            <a:endParaRPr lang="en-US" altLang="zh-CN" sz="90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>
            <p:custDataLst>
              <p:tags r:id="rId6"/>
            </p:custDataLst>
          </p:nvPr>
        </p:nvSpPr>
        <p:spPr bwMode="auto">
          <a:xfrm>
            <a:off x="6862244" y="2244091"/>
            <a:ext cx="4656656" cy="3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200" spc="1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单任务操作系统、分时操作系统、</a:t>
            </a:r>
            <a:r>
              <a:rPr lang="zh-CN" altLang="en-US" sz="1200" spc="1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实时操作系统</a:t>
            </a:r>
            <a:endParaRPr lang="zh-CN" altLang="en-US" sz="1200" spc="15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32" name="文本框 31"/>
          <p:cNvSpPr txBox="1"/>
          <p:nvPr>
            <p:custDataLst>
              <p:tags r:id="rId7"/>
            </p:custDataLst>
          </p:nvPr>
        </p:nvSpPr>
        <p:spPr bwMode="auto">
          <a:xfrm>
            <a:off x="6862241" y="1795189"/>
            <a:ext cx="4656656" cy="411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操作系统</a:t>
            </a:r>
            <a:r>
              <a:rPr lang="zh-CN" altLang="en-US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分类</a:t>
            </a:r>
            <a:endParaRPr lang="zh-CN" altLang="en-US" b="1" spc="300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8" name="菱形 67"/>
          <p:cNvSpPr/>
          <p:nvPr>
            <p:custDataLst>
              <p:tags r:id="rId8"/>
            </p:custDataLst>
          </p:nvPr>
        </p:nvSpPr>
        <p:spPr>
          <a:xfrm>
            <a:off x="6250134" y="2791916"/>
            <a:ext cx="607866" cy="607864"/>
          </a:xfrm>
          <a:prstGeom prst="diamond">
            <a:avLst/>
          </a:prstGeom>
          <a:solidFill>
            <a:srgbClr val="1F74A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 fontScale="92500"/>
          </a:bodyPr>
          <a:lstStyle/>
          <a:p>
            <a:pPr algn="ctr" fontAlgn="auto">
              <a:lnSpc>
                <a:spcPct val="120000"/>
              </a:lnSpc>
            </a:pPr>
            <a:r>
              <a:rPr lang="en-US" altLang="zh-CN" sz="90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02</a:t>
            </a:r>
            <a:endParaRPr lang="en-US" altLang="zh-CN" sz="90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9" name="矩形 68"/>
          <p:cNvSpPr/>
          <p:nvPr>
            <p:custDataLst>
              <p:tags r:id="rId9"/>
            </p:custDataLst>
          </p:nvPr>
        </p:nvSpPr>
        <p:spPr bwMode="auto">
          <a:xfrm>
            <a:off x="6862244" y="3197015"/>
            <a:ext cx="4656656" cy="3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200" spc="1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多样化</a:t>
            </a:r>
            <a:r>
              <a:rPr lang="en-US" altLang="zh-CN" sz="1200" spc="1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分类</a:t>
            </a:r>
            <a:endParaRPr lang="en-US" altLang="zh-CN" sz="1200" spc="15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70" name="文本框 69"/>
          <p:cNvSpPr txBox="1"/>
          <p:nvPr>
            <p:custDataLst>
              <p:tags r:id="rId10"/>
            </p:custDataLst>
          </p:nvPr>
        </p:nvSpPr>
        <p:spPr bwMode="auto">
          <a:xfrm>
            <a:off x="6862241" y="2748113"/>
            <a:ext cx="4656656" cy="411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fontAlgn="auto">
              <a:lnSpc>
                <a:spcPct val="120000"/>
              </a:lnSpc>
              <a:spcBef>
                <a:spcPct val="0"/>
              </a:spcBef>
            </a:pPr>
            <a:r>
              <a:rPr lang="en-US" altLang="zh-CN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RTOS</a:t>
            </a:r>
            <a:r>
              <a:rPr lang="zh-CN" altLang="en-US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分类</a:t>
            </a:r>
            <a:endParaRPr lang="zh-CN" altLang="en-US" b="1" spc="300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2" name="菱形 71"/>
          <p:cNvSpPr/>
          <p:nvPr>
            <p:custDataLst>
              <p:tags r:id="rId11"/>
            </p:custDataLst>
          </p:nvPr>
        </p:nvSpPr>
        <p:spPr>
          <a:xfrm>
            <a:off x="6250134" y="3744840"/>
            <a:ext cx="607866" cy="607864"/>
          </a:xfrm>
          <a:prstGeom prst="diamond">
            <a:avLst/>
          </a:prstGeom>
          <a:solidFill>
            <a:srgbClr val="1F74A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 fontScale="92500"/>
          </a:bodyPr>
          <a:lstStyle/>
          <a:p>
            <a:pPr algn="ctr" fontAlgn="auto">
              <a:lnSpc>
                <a:spcPct val="120000"/>
              </a:lnSpc>
            </a:pPr>
            <a:r>
              <a:rPr lang="en-US" altLang="zh-CN" sz="90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03</a:t>
            </a:r>
            <a:endParaRPr lang="en-US" altLang="zh-CN" sz="90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3" name="矩形 72"/>
          <p:cNvSpPr/>
          <p:nvPr>
            <p:custDataLst>
              <p:tags r:id="rId12"/>
            </p:custDataLst>
          </p:nvPr>
        </p:nvSpPr>
        <p:spPr bwMode="auto">
          <a:xfrm>
            <a:off x="6862244" y="4149939"/>
            <a:ext cx="4656656" cy="3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200" spc="1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实时性、运行周期</a:t>
            </a:r>
            <a:r>
              <a:rPr lang="zh-CN" altLang="en-US" sz="1200" spc="150"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各异</a:t>
            </a:r>
            <a:r>
              <a:rPr lang="zh-CN" altLang="en-US" sz="1200" spc="1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、</a:t>
            </a:r>
            <a:r>
              <a:rPr lang="zh-CN" altLang="en-US" sz="1200" spc="1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功能模块化</a:t>
            </a:r>
            <a:endParaRPr lang="zh-CN" altLang="en-US" sz="1200" spc="15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74" name="文本框 73"/>
          <p:cNvSpPr txBox="1"/>
          <p:nvPr>
            <p:custDataLst>
              <p:tags r:id="rId13"/>
            </p:custDataLst>
          </p:nvPr>
        </p:nvSpPr>
        <p:spPr bwMode="auto">
          <a:xfrm>
            <a:off x="6862241" y="3701037"/>
            <a:ext cx="4656656" cy="411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fontAlgn="auto">
              <a:lnSpc>
                <a:spcPct val="120000"/>
              </a:lnSpc>
              <a:spcBef>
                <a:spcPct val="0"/>
              </a:spcBef>
            </a:pPr>
            <a:r>
              <a:rPr lang="en-US" altLang="zh-CN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RTOS</a:t>
            </a:r>
            <a:r>
              <a:rPr lang="zh-CN" altLang="en-US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优势</a:t>
            </a:r>
            <a:endParaRPr lang="zh-CN" altLang="en-US" b="1" spc="300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6" name="菱形 75"/>
          <p:cNvSpPr/>
          <p:nvPr>
            <p:custDataLst>
              <p:tags r:id="rId14"/>
            </p:custDataLst>
          </p:nvPr>
        </p:nvSpPr>
        <p:spPr>
          <a:xfrm>
            <a:off x="6250134" y="4697764"/>
            <a:ext cx="607866" cy="607864"/>
          </a:xfrm>
          <a:prstGeom prst="diamond">
            <a:avLst/>
          </a:prstGeom>
          <a:solidFill>
            <a:srgbClr val="1F74A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 fontScale="92500"/>
          </a:bodyPr>
          <a:lstStyle/>
          <a:p>
            <a:pPr algn="ctr" fontAlgn="auto">
              <a:lnSpc>
                <a:spcPct val="120000"/>
              </a:lnSpc>
            </a:pPr>
            <a:r>
              <a:rPr lang="en-US" altLang="zh-CN" sz="90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04</a:t>
            </a:r>
            <a:endParaRPr lang="en-US" altLang="zh-CN" sz="90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7" name="矩形 76"/>
          <p:cNvSpPr/>
          <p:nvPr>
            <p:custDataLst>
              <p:tags r:id="rId15"/>
            </p:custDataLst>
          </p:nvPr>
        </p:nvSpPr>
        <p:spPr bwMode="auto">
          <a:xfrm>
            <a:off x="6862244" y="5102863"/>
            <a:ext cx="4656656" cy="3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200" spc="1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国外、国产</a:t>
            </a:r>
            <a:endParaRPr lang="en-US" altLang="zh-CN" sz="1200" spc="15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78" name="文本框 77"/>
          <p:cNvSpPr txBox="1"/>
          <p:nvPr>
            <p:custDataLst>
              <p:tags r:id="rId16"/>
            </p:custDataLst>
          </p:nvPr>
        </p:nvSpPr>
        <p:spPr bwMode="auto">
          <a:xfrm>
            <a:off x="6862241" y="4653961"/>
            <a:ext cx="4656656" cy="411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常见</a:t>
            </a:r>
            <a:r>
              <a:rPr lang="en-US" altLang="zh-CN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RTOS</a:t>
            </a:r>
            <a:endParaRPr lang="en-US" altLang="zh-CN" b="1" spc="300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88" name="直接连接符 87"/>
          <p:cNvCxnSpPr/>
          <p:nvPr>
            <p:custDataLst>
              <p:tags r:id="rId17"/>
            </p:custDataLst>
          </p:nvPr>
        </p:nvCxnSpPr>
        <p:spPr>
          <a:xfrm>
            <a:off x="6862241" y="2663832"/>
            <a:ext cx="4656656" cy="0"/>
          </a:xfrm>
          <a:prstGeom prst="line">
            <a:avLst/>
          </a:prstGeom>
          <a:noFill/>
          <a:ln w="3175" cap="rnd" cmpd="sng" algn="ctr">
            <a:solidFill>
              <a:sysClr val="window" lastClr="FFFFFF">
                <a:lumMod val="85000"/>
              </a:sysClr>
            </a:solidFill>
            <a:prstDash val="solid"/>
            <a:round/>
            <a:headEnd type="none"/>
            <a:tailEnd type="none" w="med" len="med"/>
          </a:ln>
          <a:effectLst/>
        </p:spPr>
      </p:cxnSp>
      <p:cxnSp>
        <p:nvCxnSpPr>
          <p:cNvPr id="89" name="直接连接符 88"/>
          <p:cNvCxnSpPr/>
          <p:nvPr>
            <p:custDataLst>
              <p:tags r:id="rId18"/>
            </p:custDataLst>
          </p:nvPr>
        </p:nvCxnSpPr>
        <p:spPr>
          <a:xfrm>
            <a:off x="6862241" y="3616756"/>
            <a:ext cx="4656656" cy="0"/>
          </a:xfrm>
          <a:prstGeom prst="line">
            <a:avLst/>
          </a:prstGeom>
          <a:noFill/>
          <a:ln w="3175" cap="rnd" cmpd="sng" algn="ctr">
            <a:solidFill>
              <a:sysClr val="window" lastClr="FFFFFF">
                <a:lumMod val="85000"/>
              </a:sysClr>
            </a:solidFill>
            <a:prstDash val="solid"/>
            <a:round/>
            <a:headEnd type="none"/>
            <a:tailEnd type="none" w="med" len="med"/>
          </a:ln>
          <a:effectLst/>
        </p:spPr>
      </p:cxnSp>
      <p:cxnSp>
        <p:nvCxnSpPr>
          <p:cNvPr id="90" name="直接连接符 89"/>
          <p:cNvCxnSpPr/>
          <p:nvPr>
            <p:custDataLst>
              <p:tags r:id="rId19"/>
            </p:custDataLst>
          </p:nvPr>
        </p:nvCxnSpPr>
        <p:spPr>
          <a:xfrm>
            <a:off x="6862241" y="4569680"/>
            <a:ext cx="4656656" cy="0"/>
          </a:xfrm>
          <a:prstGeom prst="line">
            <a:avLst/>
          </a:prstGeom>
          <a:noFill/>
          <a:ln w="3175" cap="rnd" cmpd="sng" algn="ctr">
            <a:solidFill>
              <a:sysClr val="window" lastClr="FFFFFF">
                <a:lumMod val="85000"/>
              </a:sysClr>
            </a:solidFill>
            <a:prstDash val="solid"/>
            <a:round/>
            <a:headEnd type="none"/>
            <a:tailEnd type="none" w="med" len="med"/>
          </a:ln>
          <a:effectLst/>
        </p:spPr>
      </p:cxnSp>
    </p:spTree>
    <p:custDataLst>
      <p:tags r:id="rId20"/>
    </p:custData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标题 16"/>
          <p:cNvSpPr>
            <a:spLocks noGrp="1"/>
          </p:cNvSpPr>
          <p:nvPr>
            <p:ph type="title" orient="vert"/>
          </p:nvPr>
        </p:nvSpPr>
        <p:spPr>
          <a:xfrm>
            <a:off x="11078845" y="0"/>
            <a:ext cx="1112520" cy="6858000"/>
          </a:xfrm>
          <a:blipFill rotWithShape="1">
            <a:blip r:embed="rId1"/>
            <a:tile tx="0" ty="0" sx="100000" sy="100000" flip="none" algn="tl"/>
          </a:blipFill>
        </p:spPr>
        <p:txBody>
          <a:bodyPr/>
          <a:p>
            <a:r>
              <a:rPr lang="en-US" altLang="zh-CN" sz="3200">
                <a:sym typeface="+mn-ea"/>
              </a:rPr>
              <a:t>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任务状态图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流程图: 接点 1"/>
          <p:cNvSpPr/>
          <p:nvPr>
            <p:custDataLst>
              <p:tags r:id="rId2"/>
            </p:custDataLst>
          </p:nvPr>
        </p:nvSpPr>
        <p:spPr>
          <a:xfrm>
            <a:off x="5352415" y="4829810"/>
            <a:ext cx="1487170" cy="1487170"/>
          </a:xfrm>
          <a:prstGeom prst="flowChartConnector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>
            <a:normAutofit/>
          </a:bodyPr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</a:rPr>
              <a:t>就绪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</a:endParaRPr>
          </a:p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</a:rPr>
              <a:t>状态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</a:endParaRPr>
          </a:p>
        </p:txBody>
      </p:sp>
      <p:sp>
        <p:nvSpPr>
          <p:cNvPr id="4" name="流程图: 接点 1"/>
          <p:cNvSpPr/>
          <p:nvPr>
            <p:custDataLst>
              <p:tags r:id="rId3"/>
            </p:custDataLst>
          </p:nvPr>
        </p:nvSpPr>
        <p:spPr>
          <a:xfrm>
            <a:off x="5352415" y="2686050"/>
            <a:ext cx="1487170" cy="1487170"/>
          </a:xfrm>
          <a:prstGeom prst="flowChartConnector">
            <a:avLst/>
          </a:prstGeom>
          <a:gradFill>
            <a:gsLst>
              <a:gs pos="50000">
                <a:schemeClr val="accent4"/>
              </a:gs>
              <a:gs pos="0">
                <a:schemeClr val="accent4">
                  <a:lumMod val="25000"/>
                  <a:lumOff val="75000"/>
                </a:schemeClr>
              </a:gs>
              <a:gs pos="100000">
                <a:schemeClr val="accent4">
                  <a:lumMod val="85000"/>
                </a:schemeClr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>
            <a:normAutofit/>
          </a:bodyPr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</a:rPr>
              <a:t>运行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</a:endParaRPr>
          </a:p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</a:rPr>
              <a:t>状态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</a:endParaRPr>
          </a:p>
        </p:txBody>
      </p:sp>
      <p:sp>
        <p:nvSpPr>
          <p:cNvPr id="6" name="流程图: 接点 1"/>
          <p:cNvSpPr/>
          <p:nvPr>
            <p:custDataLst>
              <p:tags r:id="rId4"/>
            </p:custDataLst>
          </p:nvPr>
        </p:nvSpPr>
        <p:spPr>
          <a:xfrm>
            <a:off x="7472045" y="2686050"/>
            <a:ext cx="1487170" cy="1487170"/>
          </a:xfrm>
          <a:prstGeom prst="flowChartConnector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>
            <a:normAutofit/>
          </a:bodyPr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</a:rPr>
              <a:t>浮动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</a:endParaRPr>
          </a:p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</a:rPr>
              <a:t>状态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</a:endParaRPr>
          </a:p>
        </p:txBody>
      </p:sp>
      <p:sp>
        <p:nvSpPr>
          <p:cNvPr id="7" name="流程图: 接点 1"/>
          <p:cNvSpPr/>
          <p:nvPr>
            <p:custDataLst>
              <p:tags r:id="rId5"/>
            </p:custDataLst>
          </p:nvPr>
        </p:nvSpPr>
        <p:spPr>
          <a:xfrm>
            <a:off x="3232785" y="2686050"/>
            <a:ext cx="1487170" cy="1487170"/>
          </a:xfrm>
          <a:prstGeom prst="flowChartConnector">
            <a:avLst/>
          </a:prstGeom>
          <a:solidFill>
            <a:schemeClr val="accent2">
              <a:lumMod val="50000"/>
            </a:schemeClr>
          </a:solidFill>
          <a:ln>
            <a:noFill/>
          </a:ln>
          <a:effectLst/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>
            <a:normAutofit/>
          </a:bodyPr>
          <a:p>
            <a:pPr algn="ctr"/>
            <a:r>
              <a:rPr lang="zh-CN" altLang="en-US" sz="1600" b="1">
                <a:solidFill>
                  <a:schemeClr val="bg1"/>
                </a:solidFill>
                <a:latin typeface="+mj-ea"/>
                <a:ea typeface="+mj-ea"/>
                <a:cs typeface="Segoe UI Black" panose="020B0A02040204020203" charset="0"/>
              </a:rPr>
              <a:t>超时</a:t>
            </a:r>
            <a:endParaRPr lang="zh-CN" altLang="en-US" sz="1600" b="1">
              <a:solidFill>
                <a:schemeClr val="bg1"/>
              </a:solidFill>
              <a:latin typeface="+mj-ea"/>
              <a:ea typeface="+mj-ea"/>
              <a:cs typeface="Segoe UI Black" panose="020B0A02040204020203" charset="0"/>
            </a:endParaRPr>
          </a:p>
          <a:p>
            <a:pPr algn="ctr"/>
            <a:r>
              <a:rPr lang="zh-CN" altLang="en-US" sz="1600" b="1">
                <a:solidFill>
                  <a:schemeClr val="bg1"/>
                </a:solidFill>
                <a:latin typeface="+mj-ea"/>
                <a:ea typeface="+mj-ea"/>
                <a:cs typeface="Segoe UI Black" panose="020B0A02040204020203" charset="0"/>
              </a:rPr>
              <a:t>状态</a:t>
            </a:r>
            <a:endParaRPr lang="zh-CN" altLang="en-US" sz="1600" b="1">
              <a:solidFill>
                <a:schemeClr val="bg1"/>
              </a:solidFill>
              <a:latin typeface="+mj-ea"/>
              <a:ea typeface="+mj-ea"/>
              <a:cs typeface="Segoe UI Black" panose="020B0A02040204020203" charset="0"/>
            </a:endParaRPr>
          </a:p>
        </p:txBody>
      </p:sp>
      <p:sp>
        <p:nvSpPr>
          <p:cNvPr id="8" name="流程图: 接点 1"/>
          <p:cNvSpPr/>
          <p:nvPr>
            <p:custDataLst>
              <p:tags r:id="rId6"/>
            </p:custDataLst>
          </p:nvPr>
        </p:nvSpPr>
        <p:spPr>
          <a:xfrm>
            <a:off x="7472045" y="542290"/>
            <a:ext cx="1487170" cy="1487170"/>
          </a:xfrm>
          <a:prstGeom prst="flowChartConnector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>
            <a:normAutofit/>
          </a:bodyPr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</a:rPr>
              <a:t>停止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</a:endParaRPr>
          </a:p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</a:rPr>
              <a:t>状态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</a:endParaRPr>
          </a:p>
        </p:txBody>
      </p:sp>
      <p:sp>
        <p:nvSpPr>
          <p:cNvPr id="9" name="流程图: 接点 1"/>
          <p:cNvSpPr/>
          <p:nvPr>
            <p:custDataLst>
              <p:tags r:id="rId7"/>
            </p:custDataLst>
          </p:nvPr>
        </p:nvSpPr>
        <p:spPr>
          <a:xfrm>
            <a:off x="3232785" y="4829810"/>
            <a:ext cx="1487170" cy="1487170"/>
          </a:xfrm>
          <a:prstGeom prst="flowChartConnector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>
            <a:normAutofit/>
          </a:bodyPr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</a:rPr>
              <a:t>延时阻塞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</a:endParaRPr>
          </a:p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</a:rPr>
              <a:t>状态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</a:endParaRPr>
          </a:p>
        </p:txBody>
      </p:sp>
      <p:sp>
        <p:nvSpPr>
          <p:cNvPr id="10" name="流程图: 接点 1"/>
          <p:cNvSpPr/>
          <p:nvPr>
            <p:custDataLst>
              <p:tags r:id="rId8"/>
            </p:custDataLst>
          </p:nvPr>
        </p:nvSpPr>
        <p:spPr>
          <a:xfrm>
            <a:off x="7472045" y="4829810"/>
            <a:ext cx="1487170" cy="1487170"/>
          </a:xfrm>
          <a:prstGeom prst="flowChartConnector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>
            <a:normAutofit/>
          </a:bodyPr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</a:rPr>
              <a:t>超时阻塞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</a:endParaRPr>
          </a:p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</a:rPr>
              <a:t>状态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</a:endParaRPr>
          </a:p>
        </p:txBody>
      </p:sp>
      <p:sp>
        <p:nvSpPr>
          <p:cNvPr id="11" name="流程图: 接点 1"/>
          <p:cNvSpPr/>
          <p:nvPr>
            <p:custDataLst>
              <p:tags r:id="rId9"/>
            </p:custDataLst>
          </p:nvPr>
        </p:nvSpPr>
        <p:spPr>
          <a:xfrm>
            <a:off x="1113155" y="4829810"/>
            <a:ext cx="1487170" cy="1487170"/>
          </a:xfrm>
          <a:prstGeom prst="flowChartConnector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>
            <a:normAutofit/>
          </a:bodyPr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</a:rPr>
              <a:t>未</a:t>
            </a:r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</a:rPr>
              <a:t>启动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</a:endParaRPr>
          </a:p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</a:rPr>
              <a:t>状态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</a:endParaRPr>
          </a:p>
        </p:txBody>
      </p:sp>
      <p:sp>
        <p:nvSpPr>
          <p:cNvPr id="12" name="流程图: 接点 1"/>
          <p:cNvSpPr/>
          <p:nvPr>
            <p:custDataLst>
              <p:tags r:id="rId10"/>
            </p:custDataLst>
          </p:nvPr>
        </p:nvSpPr>
        <p:spPr>
          <a:xfrm>
            <a:off x="5352415" y="542290"/>
            <a:ext cx="1487170" cy="1487170"/>
          </a:xfrm>
          <a:prstGeom prst="flowChartConnector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>
            <a:normAutofit/>
          </a:bodyPr>
          <a:p>
            <a:pPr algn="ctr"/>
            <a:r>
              <a:rPr lang="zh-CN" altLang="en-US" sz="1600" b="1">
                <a:solidFill>
                  <a:schemeClr val="bg1"/>
                </a:solidFill>
                <a:latin typeface="+mj-ea"/>
                <a:ea typeface="+mj-ea"/>
                <a:cs typeface="Segoe UI Black" panose="020B0A02040204020203" charset="0"/>
              </a:rPr>
              <a:t>挂起</a:t>
            </a:r>
            <a:endParaRPr lang="zh-CN" altLang="en-US" sz="1600" b="1">
              <a:solidFill>
                <a:schemeClr val="bg1"/>
              </a:solidFill>
              <a:latin typeface="+mj-ea"/>
              <a:ea typeface="+mj-ea"/>
              <a:cs typeface="Segoe UI Black" panose="020B0A02040204020203" charset="0"/>
            </a:endParaRPr>
          </a:p>
          <a:p>
            <a:pPr algn="ctr"/>
            <a:r>
              <a:rPr lang="zh-CN" altLang="en-US" sz="1600" b="1">
                <a:solidFill>
                  <a:schemeClr val="bg1"/>
                </a:solidFill>
                <a:latin typeface="+mj-ea"/>
                <a:ea typeface="+mj-ea"/>
                <a:cs typeface="Segoe UI Black" panose="020B0A02040204020203" charset="0"/>
              </a:rPr>
              <a:t>状态</a:t>
            </a:r>
            <a:endParaRPr lang="zh-CN" altLang="en-US" sz="1600" b="1">
              <a:solidFill>
                <a:schemeClr val="bg1"/>
              </a:solidFill>
              <a:latin typeface="+mj-ea"/>
              <a:ea typeface="+mj-ea"/>
              <a:cs typeface="Segoe UI Black" panose="020B0A02040204020203" charset="0"/>
            </a:endParaRPr>
          </a:p>
        </p:txBody>
      </p:sp>
      <p:sp>
        <p:nvSpPr>
          <p:cNvPr id="19" name="标题 16"/>
          <p:cNvSpPr>
            <a:spLocks noGrp="1"/>
          </p:cNvSpPr>
          <p:nvPr/>
        </p:nvSpPr>
        <p:spPr>
          <a:xfrm>
            <a:off x="635" y="0"/>
            <a:ext cx="1112520" cy="6858000"/>
          </a:xfrm>
          <a:prstGeom prst="rect">
            <a:avLst/>
          </a:prstGeom>
          <a:blipFill rotWithShape="1">
            <a:blip r:embed="rId1"/>
            <a:tile tx="0" ty="0" sx="100000" sy="100000" flip="none" algn="tl"/>
          </a:blipFill>
        </p:spPr>
        <p:txBody>
          <a:bodyPr vert="eaVert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>
                <a:sym typeface="+mn-ea"/>
              </a:rPr>
              <a:t>    CosyOS-II</a:t>
            </a:r>
            <a:endParaRPr lang="en-US" altLang="zh-CN" sz="32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12520" y="0"/>
            <a:ext cx="9968865" cy="68573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t" anchorCtr="0"/>
          <a:p>
            <a:pPr indent="0" algn="l">
              <a:buNone/>
            </a:pPr>
            <a:r>
              <a:rPr lang="en-US" altLang="zh-CN" sz="27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 Black" panose="020B0A04020102020204" charset="0"/>
              </a:rPr>
              <a:t>                                              </a:t>
            </a:r>
            <a:r>
              <a:rPr lang="en-US" altLang="zh-CN" sz="27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Arial Black" panose="020B0A04020102020204" charset="0"/>
              </a:rPr>
              <a:t>▼</a:t>
            </a:r>
            <a:endParaRPr lang="en-US" altLang="zh-CN" sz="27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Arial Black" panose="020B0A04020102020204" charset="0"/>
            </a:endParaRPr>
          </a:p>
          <a:p>
            <a:pPr indent="0" algn="l">
              <a:buNone/>
            </a:pPr>
            <a:endParaRPr lang="zh-CN" altLang="en-US" sz="41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Arial Black" panose="020B0A04020102020204" charset="0"/>
            </a:endParaRPr>
          </a:p>
          <a:p>
            <a:pPr algn="l"/>
            <a:endParaRPr lang="en-US" altLang="zh-CN" sz="27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Arial Black" panose="020B0A04020102020204" charset="0"/>
            </a:endParaRPr>
          </a:p>
          <a:p>
            <a:pPr algn="l"/>
            <a:endParaRPr lang="en-US" altLang="zh-CN" sz="4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Arial Black" panose="020B0A04020102020204" charset="0"/>
            </a:endParaRPr>
          </a:p>
          <a:p>
            <a:pPr algn="l"/>
            <a:r>
              <a:rPr lang="en-US" altLang="zh-CN"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 Black" panose="020B0A04020102020204" charset="0"/>
              </a:rPr>
              <a:t>                                               </a:t>
            </a:r>
            <a:r>
              <a:rPr lang="en-US" altLang="zh-CN" sz="27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 Black" panose="020B0A04020102020204" charset="0"/>
              </a:rPr>
              <a:t>♦</a:t>
            </a:r>
            <a:r>
              <a:rPr lang="en-US" altLang="zh-CN"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 Black" panose="020B0A04020102020204" charset="0"/>
              </a:rPr>
              <a:t>      ↗</a:t>
            </a:r>
            <a:endParaRPr lang="en-US" altLang="zh-CN" sz="27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Arial Black" panose="020B0A04020102020204" charset="0"/>
            </a:endParaRPr>
          </a:p>
          <a:p>
            <a:pPr algn="l"/>
            <a:endParaRPr lang="zh-CN" altLang="en-US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Arial Black" panose="020B0A04020102020204" charset="0"/>
            </a:endParaRPr>
          </a:p>
          <a:p>
            <a:pPr algn="l"/>
            <a:r>
              <a:rPr lang="en-US" altLang="zh-CN"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 Black" panose="020B0A04020102020204" charset="0"/>
              </a:rPr>
              <a:t>                                    ←                 ←</a:t>
            </a:r>
            <a:endParaRPr lang="en-US" altLang="zh-CN" sz="27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Arial Black" panose="020B0A04020102020204" charset="0"/>
            </a:endParaRPr>
          </a:p>
          <a:p>
            <a:pPr algn="l"/>
            <a:endParaRPr lang="en-US" altLang="zh-CN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Arial Black" panose="020B0A04020102020204" charset="0"/>
            </a:endParaRPr>
          </a:p>
          <a:p>
            <a:pPr algn="l"/>
            <a:r>
              <a:rPr lang="en-US" altLang="zh-CN"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 Black" panose="020B0A04020102020204" charset="0"/>
              </a:rPr>
              <a:t>     </a:t>
            </a:r>
            <a:r>
              <a:rPr lang="en-US" altLang="zh-CN" sz="27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Arial Black" panose="020B0A04020102020204" charset="0"/>
                <a:sym typeface="+mn-ea"/>
              </a:rPr>
              <a:t>▲</a:t>
            </a:r>
            <a:r>
              <a:rPr lang="en-US" altLang="zh-CN"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 Black" panose="020B0A04020102020204" charset="0"/>
              </a:rPr>
              <a:t>                          </a:t>
            </a:r>
            <a:r>
              <a:rPr lang="en-US" altLang="zh-CN" sz="2700" b="1">
                <a:noFill/>
                <a:latin typeface="微软雅黑" panose="020B0503020204020204" charset="-122"/>
                <a:ea typeface="微软雅黑" panose="020B0503020204020204" charset="-122"/>
                <a:cs typeface="Arial Black" panose="020B0A04020102020204" charset="0"/>
              </a:rPr>
              <a:t>·</a:t>
            </a:r>
            <a:r>
              <a:rPr lang="en-US" altLang="zh-CN"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 Black" panose="020B0A04020102020204" charset="0"/>
              </a:rPr>
              <a:t>↙        ↕</a:t>
            </a:r>
            <a:r>
              <a:rPr lang="en-US" altLang="zh-CN"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 Black" panose="020B0A04020102020204" charset="0"/>
                <a:sym typeface="+mn-ea"/>
              </a:rPr>
              <a:t>        </a:t>
            </a:r>
            <a:r>
              <a:rPr lang="en-US" altLang="zh-CN"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 Black" panose="020B0A04020102020204" charset="0"/>
              </a:rPr>
              <a:t>↘</a:t>
            </a:r>
            <a:r>
              <a:rPr lang="en-US" altLang="zh-CN"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 Black" panose="020B0A04020102020204" charset="0"/>
                <a:sym typeface="+mn-ea"/>
              </a:rPr>
              <a:t>      </a:t>
            </a:r>
            <a:r>
              <a:rPr lang="en-US" altLang="zh-CN" sz="2700" b="1">
                <a:noFill/>
                <a:latin typeface="微软雅黑" panose="020B0503020204020204" charset="-122"/>
                <a:ea typeface="微软雅黑" panose="020B0503020204020204" charset="-122"/>
                <a:cs typeface="Arial Black" panose="020B0A04020102020204" charset="0"/>
                <a:sym typeface="+mn-ea"/>
              </a:rPr>
              <a:t>·</a:t>
            </a:r>
            <a:r>
              <a:rPr lang="en-US" altLang="zh-CN"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 Black" panose="020B0A04020102020204" charset="0"/>
              </a:rPr>
              <a:t>↕                 </a:t>
            </a:r>
            <a:r>
              <a:rPr lang="en-US" altLang="zh-CN" sz="2700" b="1">
                <a:noFill/>
                <a:latin typeface="微软雅黑" panose="020B0503020204020204" charset="-122"/>
                <a:ea typeface="微软雅黑" panose="020B0503020204020204" charset="-122"/>
                <a:cs typeface="Arial Black" panose="020B0A04020102020204" charset="0"/>
              </a:rPr>
              <a:t>·</a:t>
            </a:r>
            <a:r>
              <a:rPr lang="en-US" altLang="zh-CN" sz="27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 Black" panose="020B0A04020102020204" charset="0"/>
                <a:sym typeface="+mn-ea"/>
              </a:rPr>
              <a:t>▼</a:t>
            </a:r>
            <a:endParaRPr lang="en-US" altLang="zh-CN" sz="27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Arial Black" panose="020B0A04020102020204" charset="0"/>
            </a:endParaRPr>
          </a:p>
          <a:p>
            <a:pPr algn="l"/>
            <a:endParaRPr lang="en-US" altLang="zh-CN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Arial Black" panose="020B0A04020102020204" charset="0"/>
            </a:endParaRPr>
          </a:p>
          <a:p>
            <a:pPr algn="l"/>
            <a:r>
              <a:rPr lang="en-US" altLang="zh-CN"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 Black" panose="020B0A04020102020204" charset="0"/>
              </a:rPr>
              <a:t>                                    →                 ←</a:t>
            </a:r>
            <a:endParaRPr lang="en-US" altLang="zh-CN" sz="27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Arial Black" panose="020B0A04020102020204" charset="0"/>
            </a:endParaRPr>
          </a:p>
          <a:p>
            <a:pPr algn="l"/>
            <a:endParaRPr lang="en-US" altLang="zh-CN" sz="41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Arial Black" panose="020B0A04020102020204" charset="0"/>
            </a:endParaRPr>
          </a:p>
          <a:p>
            <a:pPr algn="l"/>
            <a:r>
              <a:rPr lang="en-US" altLang="zh-CN"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 Black" panose="020B0A04020102020204" charset="0"/>
              </a:rPr>
              <a:t>                                              </a:t>
            </a:r>
            <a:r>
              <a:rPr lang="en-US" altLang="zh-CN" sz="27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Arial Black" panose="020B0A04020102020204" charset="0"/>
              </a:rPr>
              <a:t>▲</a:t>
            </a:r>
            <a:endParaRPr lang="en-US" altLang="zh-CN" sz="2700" b="1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  <a:cs typeface="Arial Black" panose="020B0A04020102020204" charset="0"/>
            </a:endParaRPr>
          </a:p>
        </p:txBody>
      </p:sp>
      <p:sp>
        <p:nvSpPr>
          <p:cNvPr id="2" name="流程图: 接点 1"/>
          <p:cNvSpPr/>
          <p:nvPr>
            <p:custDataLst>
              <p:tags r:id="rId11"/>
            </p:custDataLst>
          </p:nvPr>
        </p:nvSpPr>
        <p:spPr>
          <a:xfrm>
            <a:off x="9594000" y="4829810"/>
            <a:ext cx="1487170" cy="1487170"/>
          </a:xfrm>
          <a:prstGeom prst="flowChartConnector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>
            <a:normAutofit/>
          </a:bodyPr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</a:rPr>
              <a:t>删除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</a:endParaRPr>
          </a:p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</a:rPr>
              <a:t>状态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3420" y="2685415"/>
            <a:ext cx="5732145" cy="363093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t" anchorCtr="0"/>
          <a:p>
            <a:pPr algn="l"/>
            <a:endParaRPr lang="en-US" altLang="zh-CN" sz="45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Arial Black" panose="020B0A04020102020204" charset="0"/>
              <a:sym typeface="+mn-ea"/>
            </a:endParaRPr>
          </a:p>
          <a:p>
            <a:pPr algn="l"/>
            <a:endParaRPr lang="en-US" altLang="zh-CN" sz="27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Arial Black" panose="020B0A04020102020204" charset="0"/>
              <a:sym typeface="+mn-ea"/>
            </a:endParaRPr>
          </a:p>
          <a:p>
            <a:pPr algn="l"/>
            <a:endParaRPr lang="en-US" altLang="zh-CN" sz="27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Arial Black" panose="020B0A04020102020204" charset="0"/>
              <a:sym typeface="+mn-ea"/>
            </a:endParaRPr>
          </a:p>
          <a:p>
            <a:pPr algn="l"/>
            <a:r>
              <a:rPr lang="en-US" altLang="zh-CN"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 Black" panose="020B0A04020102020204" charset="0"/>
                <a:sym typeface="+mn-ea"/>
              </a:rPr>
              <a:t>               ↘</a:t>
            </a:r>
            <a:endParaRPr lang="zh-CN" altLang="en-US" sz="2700"/>
          </a:p>
        </p:txBody>
      </p:sp>
    </p:spTree>
    <p:custDataLst>
      <p:tags r:id="rId12"/>
    </p:custData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1" y="392916"/>
            <a:ext cx="7112000" cy="828164"/>
          </a:xfrm>
          <a:prstGeom prst="rect">
            <a:avLst/>
          </a:prstGeom>
          <a:solidFill>
            <a:srgbClr val="8CA4B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0" y="1558642"/>
            <a:ext cx="12192000" cy="4941280"/>
          </a:xfrm>
          <a:prstGeom prst="rect">
            <a:avLst/>
          </a:prstGeom>
          <a:solidFill>
            <a:srgbClr val="8CA4B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459154" y="494578"/>
            <a:ext cx="6526438" cy="624840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rmAutofit fontScale="90000"/>
          </a:bodyPr>
          <a:lstStyle/>
          <a:p>
            <a:pPr fontAlgn="auto"/>
            <a:r>
              <a:rPr lang="zh-CN" altLang="en-US" sz="3600" b="1" spc="300" dirty="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任务状态</a:t>
            </a:r>
            <a:r>
              <a:rPr lang="zh-CN" altLang="en-US" sz="3600" b="1" spc="300" dirty="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详解</a:t>
            </a:r>
            <a:endParaRPr lang="zh-CN" altLang="en-US" sz="3600" b="1" spc="300" dirty="0">
              <a:solidFill>
                <a:sysClr val="window" lastClr="FFFFFF"/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>
            <p:custDataLst>
              <p:tags r:id="rId4"/>
            </p:custDataLst>
          </p:nvPr>
        </p:nvSpPr>
        <p:spPr>
          <a:xfrm>
            <a:off x="6396388" y="1627151"/>
            <a:ext cx="5336460" cy="4804262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r>
              <a:rPr lang="en-US" altLang="zh-CN" sz="1200" b="1" spc="150" dirty="0">
                <a:solidFill>
                  <a:sysClr val="window" lastClr="FFFFFF"/>
                </a:solidFill>
                <a:sym typeface="+mn-ea"/>
              </a:rPr>
              <a:t>超时状态[OSR]</a:t>
            </a:r>
            <a:br>
              <a:rPr lang="en-US" altLang="zh-CN" sz="1200" spc="150" dirty="0">
                <a:solidFill>
                  <a:sysClr val="window" lastClr="FFFFFF"/>
                </a:solidFill>
                <a:sym typeface="+mn-ea"/>
              </a:rPr>
            </a:br>
            <a:r>
              <a:rPr lang="en-US" altLang="zh-CN" sz="1200" spc="150" dirty="0">
                <a:solidFill>
                  <a:sysClr val="window" lastClr="FFFFFF"/>
                </a:solidFill>
                <a:sym typeface="+mn-ea"/>
              </a:rPr>
              <a:t>当任务累计运行时间超过安全运行时，仍不能被比它优先级低的任务所切换，则进入超时状态并放弃处理器的使用权，直到系统空闲任务运行时才能恢复。</a:t>
            </a:r>
            <a:endParaRPr lang="en-US" altLang="zh-CN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r>
              <a:rPr lang="zh-CN" altLang="en-US" sz="12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挂起状态[SPD]</a:t>
            </a:r>
            <a:b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任务暂停运行，除任务状态变为挂起外，任务的其它相关信息和数据均保持不变，当恢复任务后，可继续挂起时的断点运行。</a:t>
            </a:r>
            <a:b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运行状态的任务被挂起，恢复后为就绪状态；其它状态的任务被挂起，恢复后为原状态。</a:t>
            </a: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r>
              <a:rPr lang="zh-CN" altLang="en-US" sz="12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停止状态</a:t>
            </a:r>
            <a:b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任务停止运行，不可恢复。</a:t>
            </a: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charset="0"/>
              <a:buChar char="Ø"/>
            </a:pPr>
            <a:r>
              <a:rPr lang="zh-CN" altLang="en-US" sz="12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任务栈溢出停止[!OF]</a:t>
            </a:r>
            <a:r>
              <a:rPr lang="en-US" altLang="zh-CN" sz="12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 </a:t>
            </a: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由任务栈溢出而导致任务停止运行。</a:t>
            </a: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charset="0"/>
              <a:buChar char="Ø"/>
            </a:pPr>
            <a:r>
              <a:rPr lang="zh-CN" altLang="en-US" sz="12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任务栈重分配失败停止[!RF]</a:t>
            </a:r>
            <a:r>
              <a:rPr lang="en-US" altLang="zh-CN" sz="12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 </a:t>
            </a: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由任务栈重分配失败而导致任务停止运行。</a:t>
            </a: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charset="0"/>
              <a:buChar char="l"/>
            </a:pP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charset="0"/>
              <a:buChar char="l"/>
            </a:pPr>
            <a:r>
              <a:rPr lang="zh-CN" altLang="en-US" sz="1200" b="1" spc="150" dirty="0">
                <a:solidFill>
                  <a:sysClr val="window" lastClr="FFFFFF"/>
                </a:solidFill>
                <a:sym typeface="+mn-ea"/>
              </a:rPr>
              <a:t>删除/未启动状态（Deleted）</a:t>
            </a:r>
            <a:br>
              <a:rPr lang="zh-CN" altLang="en-US" sz="1200" spc="150" dirty="0">
                <a:solidFill>
                  <a:sysClr val="window" lastClr="FFFFFF"/>
                </a:solidFill>
                <a:sym typeface="+mn-ea"/>
              </a:rPr>
            </a:br>
            <a:r>
              <a:rPr lang="zh-CN" altLang="en-US" sz="1200" spc="150" dirty="0">
                <a:solidFill>
                  <a:sysClr val="window" lastClr="FFFFFF"/>
                </a:solidFill>
                <a:sym typeface="+mn-ea"/>
              </a:rPr>
              <a:t>任务被删除或未启动，若想再次运行，必须重新启动</a:t>
            </a:r>
            <a:r>
              <a:rPr lang="zh-CN" altLang="en-US" sz="1200" spc="150" dirty="0">
                <a:solidFill>
                  <a:sysClr val="window" lastClr="FFFFFF"/>
                </a:solidFill>
                <a:sym typeface="+mn-ea"/>
              </a:rPr>
              <a:t>该任务</a:t>
            </a:r>
            <a:r>
              <a:rPr lang="zh-CN" altLang="en-US" sz="1200" spc="150" dirty="0">
                <a:solidFill>
                  <a:sysClr val="window" lastClr="FFFFFF"/>
                </a:solidFill>
                <a:sym typeface="+mn-ea"/>
              </a:rPr>
              <a:t>。</a:t>
            </a: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8" name="矩形 17"/>
          <p:cNvSpPr/>
          <p:nvPr>
            <p:custDataLst>
              <p:tags r:id="rId5"/>
            </p:custDataLst>
          </p:nvPr>
        </p:nvSpPr>
        <p:spPr>
          <a:xfrm>
            <a:off x="459153" y="1627151"/>
            <a:ext cx="5336461" cy="4804263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charset="0"/>
              <a:buChar char="ü"/>
            </a:pP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注：[]为在任务管理器中显示的任务状态</a:t>
            </a: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endParaRPr lang="zh-CN" altLang="en-US" sz="1200" b="1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r>
              <a:rPr lang="zh-CN" altLang="en-US" sz="12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运行状态[RDY]</a:t>
            </a:r>
            <a:b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任务正在运行。</a:t>
            </a: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r>
              <a:rPr lang="zh-CN" altLang="en-US" sz="12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就绪状态[RDY]</a:t>
            </a:r>
            <a:b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任务已经准备就绪，可以参与任务调度并运行了。</a:t>
            </a: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r>
              <a:rPr lang="zh-CN" altLang="en-US" sz="12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阻塞状态</a:t>
            </a:r>
            <a:endParaRPr lang="zh-CN" altLang="en-US" sz="1200" b="1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charset="0"/>
              <a:buChar char="Ø"/>
            </a:pPr>
            <a:r>
              <a:rPr lang="zh-CN" altLang="en-US" sz="12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延时阻塞状态</a:t>
            </a:r>
            <a:r>
              <a:rPr lang="en-US" altLang="zh-CN" sz="12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[DLY] </a:t>
            </a:r>
            <a:r>
              <a:rPr lang="en-US" altLang="zh-CN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由阻塞延时而导致任务进入阻塞状态</a:t>
            </a: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，直到延时时间结束</a:t>
            </a:r>
            <a:r>
              <a:rPr lang="zh-CN" altLang="en-US" sz="1200" spc="150" dirty="0">
                <a:solidFill>
                  <a:sysClr val="window" lastClr="FFFFFF"/>
                </a:solidFill>
                <a:sym typeface="+mn-ea"/>
              </a:rPr>
              <a:t>或被清除</a:t>
            </a: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转为就绪状态。</a:t>
            </a: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charset="0"/>
              <a:buChar char="Ø"/>
            </a:pPr>
            <a:r>
              <a:rPr lang="zh-CN" altLang="en-US" sz="12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超时阻塞状态</a:t>
            </a:r>
            <a:r>
              <a:rPr lang="en-US" altLang="zh-CN" sz="12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 </a:t>
            </a: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由调用含超时机制的服务而</a:t>
            </a:r>
            <a:r>
              <a:rPr lang="en-US" altLang="zh-CN" sz="1200" spc="150" dirty="0">
                <a:solidFill>
                  <a:sysClr val="window" lastClr="FFFFFF"/>
                </a:solidFill>
                <a:sym typeface="+mn-ea"/>
              </a:rPr>
              <a:t>导致任务进入阻塞状态</a:t>
            </a:r>
            <a:r>
              <a:rPr lang="zh-CN" altLang="en-US" sz="1200" spc="150" dirty="0">
                <a:solidFill>
                  <a:sysClr val="window" lastClr="FFFFFF"/>
                </a:solidFill>
                <a:sym typeface="+mn-ea"/>
              </a:rPr>
              <a:t>，</a:t>
            </a:r>
            <a:r>
              <a:rPr lang="zh-CN" altLang="en-US" sz="1200" spc="150" dirty="0">
                <a:solidFill>
                  <a:sysClr val="window" lastClr="FFFFFF"/>
                </a:solidFill>
                <a:sym typeface="+mn-ea"/>
              </a:rPr>
              <a:t>直到成功或超时</a:t>
            </a:r>
            <a:r>
              <a:rPr lang="zh-CN" altLang="en-US" sz="1200" spc="150" dirty="0">
                <a:solidFill>
                  <a:sysClr val="window" lastClr="FFFFFF"/>
                </a:solidFill>
                <a:sym typeface="+mn-ea"/>
              </a:rPr>
              <a:t>或被清除</a:t>
            </a:r>
            <a:r>
              <a:rPr lang="zh-CN" altLang="en-US" sz="1200" spc="150" dirty="0">
                <a:solidFill>
                  <a:sysClr val="window" lastClr="FFFFFF"/>
                </a:solidFill>
                <a:sym typeface="+mn-ea"/>
              </a:rPr>
              <a:t>转为就绪状态。</a:t>
            </a: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r>
              <a:rPr lang="zh-CN" altLang="en-US" sz="12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浮动状态[RDY]</a:t>
            </a:r>
            <a:b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en-US" altLang="zh-CN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浮动状态是临时的就绪状态。</a:t>
            </a:r>
            <a:br>
              <a:rPr lang="en-US" altLang="zh-CN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en-US" altLang="zh-CN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超时阻塞的任务，当阻塞条件解除时，会转为浮动状态；</a:t>
            </a:r>
            <a:br>
              <a:rPr lang="en-US" altLang="zh-CN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en-US" altLang="zh-CN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浮动状态的任务，当阻塞条件具备时，会转回阻塞状态。</a:t>
            </a:r>
            <a:endParaRPr lang="en-US" altLang="zh-CN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6"/>
            </p:custDataLst>
          </p:nvPr>
        </p:nvCxnSpPr>
        <p:spPr>
          <a:xfrm>
            <a:off x="6106633" y="2764465"/>
            <a:ext cx="0" cy="2317898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85000"/>
              </a:sysClr>
            </a:solidFill>
            <a:prstDash val="dashDot"/>
            <a:miter lim="800000"/>
          </a:ln>
          <a:effectLst/>
        </p:spPr>
      </p:cxnSp>
      <p:sp>
        <p:nvSpPr>
          <p:cNvPr id="15" name="矩形 14"/>
          <p:cNvSpPr/>
          <p:nvPr>
            <p:custDataLst>
              <p:tags r:id="rId7"/>
            </p:custDataLst>
          </p:nvPr>
        </p:nvSpPr>
        <p:spPr>
          <a:xfrm>
            <a:off x="7268054" y="392916"/>
            <a:ext cx="176691" cy="828164"/>
          </a:xfrm>
          <a:prstGeom prst="rect">
            <a:avLst/>
          </a:prstGeom>
          <a:solidFill>
            <a:srgbClr val="8CA4B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1" y="392916"/>
            <a:ext cx="7112000" cy="828164"/>
          </a:xfrm>
          <a:prstGeom prst="rect">
            <a:avLst/>
          </a:prstGeom>
          <a:solidFill>
            <a:srgbClr val="8CA4B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0" y="1558642"/>
            <a:ext cx="12192000" cy="4941280"/>
          </a:xfrm>
          <a:prstGeom prst="rect">
            <a:avLst/>
          </a:prstGeom>
          <a:solidFill>
            <a:srgbClr val="8CA4B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459154" y="494578"/>
            <a:ext cx="6526438" cy="624840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rmAutofit fontScale="90000"/>
          </a:bodyPr>
          <a:lstStyle/>
          <a:p>
            <a:pPr fontAlgn="auto"/>
            <a:r>
              <a:rPr lang="zh-CN" altLang="en-US" sz="3600" b="1" spc="300" dirty="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超时阻塞</a:t>
            </a:r>
            <a:r>
              <a:rPr lang="zh-CN" altLang="en-US" sz="3600" b="1" spc="300" dirty="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状态</a:t>
            </a:r>
            <a:endParaRPr lang="zh-CN" altLang="en-US" sz="3600" b="1" spc="300" dirty="0">
              <a:solidFill>
                <a:sysClr val="window" lastClr="FFFFFF"/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6396388" y="1627151"/>
            <a:ext cx="5336460" cy="4804262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r>
              <a:rPr lang="zh-CN" altLang="en-US" sz="12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接收私信阻塞状态[ TM]</a:t>
            </a:r>
            <a:b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由接收私信而导致任务进入阻塞状态，直到收到私信或超时</a:t>
            </a:r>
            <a:r>
              <a:rPr lang="zh-CN" altLang="en-US" sz="1200" spc="150" dirty="0">
                <a:solidFill>
                  <a:sysClr val="window" lastClr="FFFFFF"/>
                </a:solidFill>
                <a:sym typeface="+mn-ea"/>
              </a:rPr>
              <a:t>或被清除</a:t>
            </a: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转为就绪状态。</a:t>
            </a: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r>
              <a:rPr lang="zh-CN" altLang="en-US" sz="12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接收飞信阻塞状态[FET]</a:t>
            </a:r>
            <a:b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由接收飞信而导致任务进入阻塞状态，直到收到飞信或超时</a:t>
            </a:r>
            <a:r>
              <a:rPr lang="zh-CN" altLang="en-US" sz="1200" spc="150" dirty="0">
                <a:solidFill>
                  <a:sysClr val="window" lastClr="FFFFFF"/>
                </a:solidFill>
                <a:sym typeface="+mn-ea"/>
              </a:rPr>
              <a:t>或被清除</a:t>
            </a: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转为就绪状态。</a:t>
            </a: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r>
              <a:rPr lang="zh-CN" altLang="en-US" sz="12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接收邮件阻塞状态[MAL]</a:t>
            </a:r>
            <a:b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由接收邮件而导致任务进入阻塞状态，直到收到邮件或超时</a:t>
            </a:r>
            <a:r>
              <a:rPr lang="zh-CN" altLang="en-US" sz="1200" spc="150" dirty="0">
                <a:solidFill>
                  <a:sysClr val="window" lastClr="FFFFFF"/>
                </a:solidFill>
                <a:sym typeface="+mn-ea"/>
              </a:rPr>
              <a:t>或被清除</a:t>
            </a: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转为就绪状态。</a:t>
            </a: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r>
              <a:rPr lang="zh-CN" altLang="en-US" sz="12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接收消息阻塞状态[MSG]</a:t>
            </a:r>
            <a:b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由接收消息而导致任务进入阻塞状态，直到收到消息或超时</a:t>
            </a:r>
            <a:r>
              <a:rPr lang="zh-CN" altLang="en-US" sz="1200" spc="150" dirty="0">
                <a:solidFill>
                  <a:sysClr val="window" lastClr="FFFFFF"/>
                </a:solidFill>
                <a:sym typeface="+mn-ea"/>
              </a:rPr>
              <a:t>或被清除</a:t>
            </a: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转为就绪状态。</a:t>
            </a: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459153" y="1627151"/>
            <a:ext cx="5336461" cy="4804263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r>
              <a:rPr lang="zh-CN" altLang="en-US" sz="12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二值信号量阻塞状态[BIN]</a:t>
            </a:r>
            <a:b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由二值信号量等待或获取而导致任务进入阻塞状态，直到成功或超时或被</a:t>
            </a: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清除转为就绪状态。</a:t>
            </a: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r>
              <a:rPr lang="zh-CN" altLang="en-US" sz="12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互斥信号量阻塞状态[MUT]</a:t>
            </a:r>
            <a:b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由互斥信号量获取而导致任务进入阻塞状态，直到成功或超时</a:t>
            </a:r>
            <a:r>
              <a:rPr lang="zh-CN" altLang="en-US" sz="1200" spc="150" dirty="0">
                <a:solidFill>
                  <a:sysClr val="window" lastClr="FFFFFF"/>
                </a:solidFill>
                <a:sym typeface="+mn-ea"/>
              </a:rPr>
              <a:t>或被清除</a:t>
            </a: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转为就绪状态。</a:t>
            </a: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r>
              <a:rPr lang="zh-CN" altLang="en-US" sz="12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计数信号量阻塞状态[SEM]</a:t>
            </a:r>
            <a:b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由计数信号量获取而导致任务进入阻塞状态，直到成功或超时</a:t>
            </a:r>
            <a:r>
              <a:rPr lang="zh-CN" altLang="en-US" sz="1200" spc="150" dirty="0">
                <a:solidFill>
                  <a:sysClr val="window" lastClr="FFFFFF"/>
                </a:solidFill>
                <a:sym typeface="+mn-ea"/>
              </a:rPr>
              <a:t>或被清除</a:t>
            </a: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转为就绪状态。</a:t>
            </a: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r>
              <a:rPr lang="zh-CN" altLang="en-US" sz="12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等待标志组阻塞状态[GRP]</a:t>
            </a:r>
            <a:b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由事件标志组等待而导致任务进入阻塞状态，直到成功或超时</a:t>
            </a:r>
            <a:r>
              <a:rPr lang="zh-CN" altLang="en-US" sz="1200" spc="150" dirty="0">
                <a:solidFill>
                  <a:sysClr val="window" lastClr="FFFFFF"/>
                </a:solidFill>
                <a:sym typeface="+mn-ea"/>
              </a:rPr>
              <a:t>或被清除</a:t>
            </a: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转为就绪状态。</a:t>
            </a: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>
            <p:custDataLst>
              <p:tags r:id="rId6"/>
            </p:custDataLst>
          </p:nvPr>
        </p:nvCxnSpPr>
        <p:spPr>
          <a:xfrm>
            <a:off x="6106633" y="2764465"/>
            <a:ext cx="0" cy="2317898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85000"/>
              </a:sysClr>
            </a:solidFill>
            <a:prstDash val="dashDot"/>
            <a:miter lim="800000"/>
          </a:ln>
          <a:effectLst/>
        </p:spPr>
      </p:cxnSp>
      <p:sp>
        <p:nvSpPr>
          <p:cNvPr id="15" name="矩形 14"/>
          <p:cNvSpPr/>
          <p:nvPr>
            <p:custDataLst>
              <p:tags r:id="rId7"/>
            </p:custDataLst>
          </p:nvPr>
        </p:nvSpPr>
        <p:spPr>
          <a:xfrm>
            <a:off x="7268054" y="392916"/>
            <a:ext cx="176691" cy="828164"/>
          </a:xfrm>
          <a:prstGeom prst="rect">
            <a:avLst/>
          </a:prstGeom>
          <a:solidFill>
            <a:srgbClr val="8CA4B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矩形 16"/>
          <p:cNvSpPr/>
          <p:nvPr>
            <p:custDataLst>
              <p:tags r:id="rId1"/>
            </p:custDataLst>
          </p:nvPr>
        </p:nvSpPr>
        <p:spPr>
          <a:xfrm>
            <a:off x="5312410" y="597535"/>
            <a:ext cx="5760000" cy="431990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63500" dist="63500" dir="3600000" algn="tl" rotWithShape="0">
              <a:prstClr val="black">
                <a:alpha val="20000"/>
              </a:prstClr>
            </a:outerShdw>
          </a:effectLst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8" name="矩形 17"/>
          <p:cNvSpPr/>
          <p:nvPr>
            <p:custDataLst>
              <p:tags r:id="rId3"/>
            </p:custDataLst>
          </p:nvPr>
        </p:nvSpPr>
        <p:spPr>
          <a:xfrm>
            <a:off x="0" y="0"/>
            <a:ext cx="4196862" cy="6858000"/>
          </a:xfrm>
          <a:prstGeom prst="rect">
            <a:avLst/>
          </a:prstGeom>
          <a:solidFill>
            <a:srgbClr val="40689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1" name="矩形 20"/>
          <p:cNvSpPr/>
          <p:nvPr>
            <p:custDataLst>
              <p:tags r:id="rId4"/>
            </p:custDataLst>
          </p:nvPr>
        </p:nvSpPr>
        <p:spPr>
          <a:xfrm>
            <a:off x="388992" y="2414953"/>
            <a:ext cx="3418878" cy="3845170"/>
          </a:xfrm>
          <a:prstGeom prst="rect">
            <a:avLst/>
          </a:prstGeom>
          <a:ln>
            <a:noFill/>
          </a:ln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</a:pPr>
            <a:r>
              <a:rPr lang="zh-CN" altLang="en-US" sz="14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CosyOS全局只有一个任务队列，为双向循环链表，所有已启动且未删除的任务，都会在队列上排队。</a:t>
            </a:r>
            <a:endParaRPr lang="zh-CN" altLang="en-US" sz="14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</a:pPr>
            <a:endParaRPr lang="zh-CN" altLang="en-US" sz="14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</a:pPr>
            <a:r>
              <a:rPr lang="zh-CN" altLang="en-US" sz="14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排队原则</a:t>
            </a:r>
            <a:endParaRPr lang="zh-CN" altLang="en-US" sz="1400" b="1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</a:pPr>
            <a:r>
              <a:rPr lang="zh-CN" altLang="en-US" sz="14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1、 在队列上从头至尾，按任务优先级由大到小排列。</a:t>
            </a:r>
            <a:endParaRPr lang="zh-CN" altLang="en-US" sz="14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</a:pPr>
            <a:r>
              <a:rPr lang="zh-CN" altLang="en-US" sz="14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2、 如果任务优先级相同，则按任务启动顺序排列（先启动的任务排在前面）。</a:t>
            </a:r>
            <a:endParaRPr lang="zh-CN" altLang="en-US" sz="14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</a:pPr>
            <a:r>
              <a:rPr lang="zh-CN" altLang="en-US" sz="14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3、 如果启用了任务管理器，那它一定是任务队列上的第一个任务（头节点），</a:t>
            </a:r>
            <a:r>
              <a:rPr lang="en-US" altLang="zh-CN" sz="14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Debugger</a:t>
            </a:r>
            <a:r>
              <a:rPr lang="zh-CN" altLang="en-US" sz="14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是第二个任务。</a:t>
            </a:r>
            <a:endParaRPr lang="zh-CN" altLang="en-US" sz="14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</a:pPr>
            <a:r>
              <a:rPr lang="zh-CN" altLang="en-US" sz="14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4、 唯一的例外，系统空闲任务是任务队列上的最后一个任务（尾节点），其它所有任务都会排在它的前面。</a:t>
            </a:r>
            <a:endParaRPr lang="zh-CN" altLang="en-US" sz="14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5"/>
            </p:custDataLst>
          </p:nvPr>
        </p:nvSpPr>
        <p:spPr>
          <a:xfrm>
            <a:off x="388993" y="597877"/>
            <a:ext cx="3418877" cy="1641229"/>
          </a:xfrm>
          <a:prstGeom prst="rect">
            <a:avLst/>
          </a:prstGeom>
          <a:noFill/>
        </p:spPr>
        <p:txBody>
          <a:bodyPr wrap="square" lIns="101600" tIns="38100" rIns="63500" bIns="38100" rtlCol="0" anchor="b">
            <a:norm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3600" b="1" spc="300" dirty="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zh-CN" altLang="en-US" sz="3600" b="1" spc="300" dirty="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队列</a:t>
            </a:r>
            <a:endParaRPr lang="zh-CN" altLang="en-US" sz="3600" b="1" spc="300" dirty="0">
              <a:solidFill>
                <a:sysClr val="window" lastClr="FFFFFF"/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197350" y="5146675"/>
            <a:ext cx="7994650" cy="1481455"/>
          </a:xfrm>
          <a:prstGeom prst="rect">
            <a:avLst/>
          </a:prstGeom>
          <a:blipFill rotWithShape="1">
            <a:blip r:embed="rId6"/>
            <a:tile tx="0" ty="0" sx="100000" sy="100000" flip="none" algn="tl"/>
          </a:blipFill>
        </p:spPr>
        <p:txBody>
          <a:bodyPr wrap="square" rtlCol="0" anchor="ctr" anchorCtr="0">
            <a:noAutofit/>
          </a:bodyPr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sz="1600" b="1">
                <a:solidFill>
                  <a:schemeClr val="bg1"/>
                </a:solidFill>
              </a:rPr>
              <a:t>CosyOS任务管理器</a:t>
            </a:r>
            <a:r>
              <a:rPr lang="en-US" altLang="zh-CN" sz="1600">
                <a:solidFill>
                  <a:schemeClr val="bg1"/>
                </a:solidFill>
              </a:rPr>
              <a:t>   </a:t>
            </a:r>
            <a:r>
              <a:rPr lang="zh-CN" altLang="en-US" sz="1600">
                <a:solidFill>
                  <a:schemeClr val="bg1"/>
                </a:solidFill>
              </a:rPr>
              <a:t>真实的反应了整个任务队列的当前形态。</a:t>
            </a:r>
            <a:endParaRPr lang="zh-CN" altLang="en-US" sz="160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sz="1600" b="1">
                <a:solidFill>
                  <a:schemeClr val="bg1"/>
                </a:solidFill>
              </a:rPr>
              <a:t>任务ID（TID）</a:t>
            </a:r>
            <a:r>
              <a:rPr lang="zh-CN" altLang="en-US" sz="1600">
                <a:solidFill>
                  <a:schemeClr val="bg1"/>
                </a:solidFill>
              </a:rPr>
              <a:t>是按任务的启动顺序动态分配的（从1开始++），真实的反应了任务的启动顺序。</a:t>
            </a:r>
            <a:endParaRPr lang="zh-CN" altLang="en-US" sz="160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sz="1600">
                <a:solidFill>
                  <a:schemeClr val="bg1"/>
                </a:solidFill>
              </a:rPr>
              <a:t>下方示例中消失的任务（TID：2）为系统启动任务（Starter），任务启动完成后，该任务默认被自动删除。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196715" y="596900"/>
            <a:ext cx="1115060" cy="43205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1072495" y="596900"/>
            <a:ext cx="1119505" cy="43205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4197350" y="-3175"/>
            <a:ext cx="7994650" cy="6000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7"/>
    </p:custData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rgbClr val="82B4B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kumimoji="1" lang="zh-CN" altLang="en-US" sz="16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635" y="0"/>
            <a:ext cx="12192000" cy="3429000"/>
          </a:xfrm>
          <a:prstGeom prst="rect">
            <a:avLst/>
          </a:prstGeom>
          <a:solidFill>
            <a:srgbClr val="2F35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733156" y="1892300"/>
            <a:ext cx="10725688" cy="4232544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outerShdw blurRad="63500" sx="90000" sy="90000" algn="ctr" rotWithShape="0">
              <a:prstClr val="black">
                <a:alpha val="0"/>
              </a:prstClr>
            </a:outerShdw>
          </a:effectLst>
        </p:spPr>
        <p:txBody>
          <a:bodyPr rtlCol="0" anchor="ctr"/>
          <a:p>
            <a:pPr algn="ctr"/>
            <a:endParaRPr kumimoji="1" lang="zh-CN" altLang="en-US" sz="16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任意多边形: 形状 14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919928" y="5834580"/>
            <a:ext cx="115400" cy="115400"/>
          </a:xfrm>
          <a:custGeom>
            <a:avLst/>
            <a:gdLst>
              <a:gd name="connsiteX0" fmla="*/ 60236 w 688240"/>
              <a:gd name="connsiteY0" fmla="*/ 149944 h 688240"/>
              <a:gd name="connsiteX1" fmla="*/ 538297 w 688240"/>
              <a:gd name="connsiteY1" fmla="*/ 628005 h 688240"/>
              <a:gd name="connsiteX2" fmla="*/ 536521 w 688240"/>
              <a:gd name="connsiteY2" fmla="*/ 629470 h 688240"/>
              <a:gd name="connsiteX3" fmla="*/ 344120 w 688240"/>
              <a:gd name="connsiteY3" fmla="*/ 688240 h 688240"/>
              <a:gd name="connsiteX4" fmla="*/ 0 w 688240"/>
              <a:gd name="connsiteY4" fmla="*/ 344120 h 688240"/>
              <a:gd name="connsiteX5" fmla="*/ 58770 w 688240"/>
              <a:gd name="connsiteY5" fmla="*/ 151719 h 688240"/>
              <a:gd name="connsiteX6" fmla="*/ 344120 w 688240"/>
              <a:gd name="connsiteY6" fmla="*/ 0 h 688240"/>
              <a:gd name="connsiteX7" fmla="*/ 688240 w 688240"/>
              <a:gd name="connsiteY7" fmla="*/ 344120 h 688240"/>
              <a:gd name="connsiteX8" fmla="*/ 629470 w 688240"/>
              <a:gd name="connsiteY8" fmla="*/ 536521 h 688240"/>
              <a:gd name="connsiteX9" fmla="*/ 628004 w 688240"/>
              <a:gd name="connsiteY9" fmla="*/ 538297 h 688240"/>
              <a:gd name="connsiteX10" fmla="*/ 149944 w 688240"/>
              <a:gd name="connsiteY10" fmla="*/ 60236 h 688240"/>
              <a:gd name="connsiteX11" fmla="*/ 151719 w 688240"/>
              <a:gd name="connsiteY11" fmla="*/ 58770 h 688240"/>
              <a:gd name="connsiteX12" fmla="*/ 344120 w 688240"/>
              <a:gd name="connsiteY12" fmla="*/ 0 h 688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8240" h="688240">
                <a:moveTo>
                  <a:pt x="60236" y="149944"/>
                </a:moveTo>
                <a:lnTo>
                  <a:pt x="538297" y="628005"/>
                </a:lnTo>
                <a:lnTo>
                  <a:pt x="536521" y="629470"/>
                </a:lnTo>
                <a:cubicBezTo>
                  <a:pt x="481599" y="666574"/>
                  <a:pt x="415390" y="688240"/>
                  <a:pt x="344120" y="688240"/>
                </a:cubicBezTo>
                <a:cubicBezTo>
                  <a:pt x="154068" y="688240"/>
                  <a:pt x="0" y="534172"/>
                  <a:pt x="0" y="344120"/>
                </a:cubicBezTo>
                <a:cubicBezTo>
                  <a:pt x="0" y="272851"/>
                  <a:pt x="21666" y="206641"/>
                  <a:pt x="58770" y="151719"/>
                </a:cubicBezTo>
                <a:close/>
                <a:moveTo>
                  <a:pt x="344120" y="0"/>
                </a:moveTo>
                <a:cubicBezTo>
                  <a:pt x="534172" y="0"/>
                  <a:pt x="688240" y="154068"/>
                  <a:pt x="688240" y="344120"/>
                </a:cubicBezTo>
                <a:cubicBezTo>
                  <a:pt x="688240" y="415390"/>
                  <a:pt x="666574" y="481599"/>
                  <a:pt x="629470" y="536521"/>
                </a:cubicBezTo>
                <a:lnTo>
                  <a:pt x="628004" y="538297"/>
                </a:lnTo>
                <a:lnTo>
                  <a:pt x="149944" y="60236"/>
                </a:lnTo>
                <a:lnTo>
                  <a:pt x="151719" y="58770"/>
                </a:lnTo>
                <a:cubicBezTo>
                  <a:pt x="206641" y="21666"/>
                  <a:pt x="272851" y="0"/>
                  <a:pt x="344120" y="0"/>
                </a:cubicBezTo>
                <a:close/>
              </a:path>
            </a:pathLst>
          </a:custGeom>
          <a:solidFill>
            <a:srgbClr val="82B4B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6" name="任意多边形: 形状 15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11136800" y="2071582"/>
            <a:ext cx="115400" cy="115400"/>
          </a:xfrm>
          <a:custGeom>
            <a:avLst/>
            <a:gdLst>
              <a:gd name="connsiteX0" fmla="*/ 60236 w 688240"/>
              <a:gd name="connsiteY0" fmla="*/ 149944 h 688240"/>
              <a:gd name="connsiteX1" fmla="*/ 538297 w 688240"/>
              <a:gd name="connsiteY1" fmla="*/ 628005 h 688240"/>
              <a:gd name="connsiteX2" fmla="*/ 536521 w 688240"/>
              <a:gd name="connsiteY2" fmla="*/ 629470 h 688240"/>
              <a:gd name="connsiteX3" fmla="*/ 344120 w 688240"/>
              <a:gd name="connsiteY3" fmla="*/ 688240 h 688240"/>
              <a:gd name="connsiteX4" fmla="*/ 0 w 688240"/>
              <a:gd name="connsiteY4" fmla="*/ 344120 h 688240"/>
              <a:gd name="connsiteX5" fmla="*/ 58770 w 688240"/>
              <a:gd name="connsiteY5" fmla="*/ 151719 h 688240"/>
              <a:gd name="connsiteX6" fmla="*/ 344120 w 688240"/>
              <a:gd name="connsiteY6" fmla="*/ 0 h 688240"/>
              <a:gd name="connsiteX7" fmla="*/ 688240 w 688240"/>
              <a:gd name="connsiteY7" fmla="*/ 344120 h 688240"/>
              <a:gd name="connsiteX8" fmla="*/ 629470 w 688240"/>
              <a:gd name="connsiteY8" fmla="*/ 536521 h 688240"/>
              <a:gd name="connsiteX9" fmla="*/ 628004 w 688240"/>
              <a:gd name="connsiteY9" fmla="*/ 538297 h 688240"/>
              <a:gd name="connsiteX10" fmla="*/ 149944 w 688240"/>
              <a:gd name="connsiteY10" fmla="*/ 60236 h 688240"/>
              <a:gd name="connsiteX11" fmla="*/ 151719 w 688240"/>
              <a:gd name="connsiteY11" fmla="*/ 58770 h 688240"/>
              <a:gd name="connsiteX12" fmla="*/ 344120 w 688240"/>
              <a:gd name="connsiteY12" fmla="*/ 0 h 688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8240" h="688240">
                <a:moveTo>
                  <a:pt x="60236" y="149944"/>
                </a:moveTo>
                <a:lnTo>
                  <a:pt x="538297" y="628005"/>
                </a:lnTo>
                <a:lnTo>
                  <a:pt x="536521" y="629470"/>
                </a:lnTo>
                <a:cubicBezTo>
                  <a:pt x="481599" y="666574"/>
                  <a:pt x="415390" y="688240"/>
                  <a:pt x="344120" y="688240"/>
                </a:cubicBezTo>
                <a:cubicBezTo>
                  <a:pt x="154068" y="688240"/>
                  <a:pt x="0" y="534172"/>
                  <a:pt x="0" y="344120"/>
                </a:cubicBezTo>
                <a:cubicBezTo>
                  <a:pt x="0" y="272851"/>
                  <a:pt x="21666" y="206641"/>
                  <a:pt x="58770" y="151719"/>
                </a:cubicBezTo>
                <a:close/>
                <a:moveTo>
                  <a:pt x="344120" y="0"/>
                </a:moveTo>
                <a:cubicBezTo>
                  <a:pt x="534172" y="0"/>
                  <a:pt x="688240" y="154068"/>
                  <a:pt x="688240" y="344120"/>
                </a:cubicBezTo>
                <a:cubicBezTo>
                  <a:pt x="688240" y="415390"/>
                  <a:pt x="666574" y="481599"/>
                  <a:pt x="629470" y="536521"/>
                </a:cubicBezTo>
                <a:lnTo>
                  <a:pt x="628004" y="538297"/>
                </a:lnTo>
                <a:lnTo>
                  <a:pt x="149944" y="60236"/>
                </a:lnTo>
                <a:lnTo>
                  <a:pt x="151719" y="58770"/>
                </a:lnTo>
                <a:cubicBezTo>
                  <a:pt x="206641" y="21666"/>
                  <a:pt x="272851" y="0"/>
                  <a:pt x="344120" y="0"/>
                </a:cubicBezTo>
                <a:close/>
              </a:path>
            </a:pathLst>
          </a:custGeom>
          <a:solidFill>
            <a:srgbClr val="82B4B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1367155" y="3263900"/>
            <a:ext cx="4199255" cy="2303780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3020" indent="0" fontAlgn="ctr">
              <a:spcBef>
                <a:spcPts val="1000"/>
              </a:spcBef>
              <a:spcAft>
                <a:spcPts val="0"/>
              </a:spcAft>
              <a:buClr>
                <a:srgbClr val="ADAAAA"/>
              </a:buClr>
              <a:buFont typeface="WPS-Bullets" pitchFamily="2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抢占式调度</a:t>
            </a:r>
            <a:br>
              <a:rPr lang="zh-CN" altLang="en-US" dirty="0">
                <a:solidFill>
                  <a:srgbClr val="000000">
                    <a:lumMod val="50000"/>
                    <a:lumOff val="50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dirty="0">
                <a:solidFill>
                  <a:srgbClr val="000000">
                    <a:lumMod val="50000"/>
                    <a:lumOff val="50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不同优先级的任务实行抢占式调度。</a:t>
            </a:r>
            <a:endParaRPr lang="zh-CN" altLang="en-US" dirty="0">
              <a:solidFill>
                <a:srgbClr val="000000">
                  <a:lumMod val="50000"/>
                  <a:lumOff val="50000"/>
                </a:srgb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33020" indent="0" fontAlgn="ctr">
              <a:spcBef>
                <a:spcPts val="1000"/>
              </a:spcBef>
              <a:spcAft>
                <a:spcPts val="0"/>
              </a:spcAft>
              <a:buClr>
                <a:srgbClr val="ADAAAA"/>
              </a:buClr>
              <a:buFont typeface="WPS-Bullets" pitchFamily="2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时间片轮转调度</a:t>
            </a:r>
            <a:br>
              <a:rPr lang="zh-CN" altLang="en-US" dirty="0">
                <a:solidFill>
                  <a:srgbClr val="000000">
                    <a:lumMod val="50000"/>
                    <a:lumOff val="50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</a:br>
            <a:r>
              <a:rPr lang="zh-CN" altLang="en-US" dirty="0">
                <a:solidFill>
                  <a:srgbClr val="000000">
                    <a:lumMod val="50000"/>
                    <a:lumOff val="50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相同优先级的任务按任务</a:t>
            </a:r>
            <a:r>
              <a:rPr lang="zh-CN" altLang="en-US" dirty="0">
                <a:solidFill>
                  <a:srgbClr val="000000">
                    <a:lumMod val="50000"/>
                    <a:lumOff val="50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在队列中的排列顺序实行时间片轮转调度。</a:t>
            </a:r>
            <a:endParaRPr lang="zh-CN" altLang="en-US" dirty="0">
              <a:solidFill>
                <a:srgbClr val="000000">
                  <a:lumMod val="50000"/>
                  <a:lumOff val="50000"/>
                </a:srgb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2144940" y="2806935"/>
            <a:ext cx="2851150" cy="383540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 fontAlgn="ctr"/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Arial" panose="020B0604020202020204" pitchFamily="34" charset="0"/>
              </a:rPr>
              <a:t>任务调度</a:t>
            </a: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Arial" panose="020B0604020202020204" pitchFamily="34" charset="0"/>
              </a:rPr>
              <a:t>方式</a:t>
            </a:r>
            <a:endParaRPr lang="zh-CN" altLang="en-US" sz="2000" b="1" dirty="0">
              <a:solidFill>
                <a:srgbClr val="000000">
                  <a:lumMod val="75000"/>
                  <a:lumOff val="25000"/>
                </a:srgbClr>
              </a:solidFill>
              <a:uFillTx/>
              <a:latin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6624955" y="3307715"/>
            <a:ext cx="4242435" cy="2259330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3020" indent="0" fontAlgn="ctr">
              <a:spcBef>
                <a:spcPts val="1000"/>
              </a:spcBef>
              <a:spcAft>
                <a:spcPts val="0"/>
              </a:spcAft>
              <a:buClr>
                <a:srgbClr val="ADAAAA"/>
              </a:buClr>
              <a:buFont typeface="WPS-Bullets" pitchFamily="2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定时调度</a:t>
            </a:r>
            <a:br>
              <a:rPr lang="zh-CN" altLang="en-US" dirty="0">
                <a:solidFill>
                  <a:srgbClr val="000000">
                    <a:lumMod val="50000"/>
                    <a:lumOff val="50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dirty="0">
                <a:solidFill>
                  <a:srgbClr val="000000">
                    <a:lumMod val="50000"/>
                    <a:lumOff val="50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在每个系统滴答周期，系统滴答中断都会触发一次任务调度。</a:t>
            </a:r>
            <a:endParaRPr lang="zh-CN" altLang="en-US" dirty="0">
              <a:solidFill>
                <a:srgbClr val="000000">
                  <a:lumMod val="50000"/>
                  <a:lumOff val="50000"/>
                </a:srgb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33020" indent="0" fontAlgn="ctr">
              <a:spcBef>
                <a:spcPts val="1000"/>
              </a:spcBef>
              <a:spcAft>
                <a:spcPts val="0"/>
              </a:spcAft>
              <a:buClr>
                <a:srgbClr val="ADAAAA"/>
              </a:buClr>
              <a:buFont typeface="WPS-Bullets" pitchFamily="2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临时调度</a:t>
            </a:r>
            <a:b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1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、自动调度</a:t>
            </a:r>
            <a:b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2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、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手动调度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7351847" y="2850777"/>
            <a:ext cx="2851150" cy="383540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 fontAlgn="ctr"/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Arial" panose="020B0604020202020204" pitchFamily="34" charset="0"/>
              </a:rPr>
              <a:t>任务调度</a:t>
            </a: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Arial" panose="020B0604020202020204" pitchFamily="34" charset="0"/>
              </a:rPr>
              <a:t>时机</a:t>
            </a:r>
            <a:endParaRPr lang="zh-CN" altLang="en-US" sz="2000" b="1" dirty="0">
              <a:solidFill>
                <a:srgbClr val="000000">
                  <a:lumMod val="75000"/>
                  <a:lumOff val="25000"/>
                </a:srgbClr>
              </a:solidFill>
              <a:uFillTx/>
              <a:latin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>
            <p:custDataLst>
              <p:tags r:id="rId10"/>
            </p:custDataLst>
          </p:nvPr>
        </p:nvSpPr>
        <p:spPr>
          <a:xfrm>
            <a:off x="614363" y="776583"/>
            <a:ext cx="7099300" cy="624840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Autofit/>
          </a:bodyPr>
          <a:lstStyle/>
          <a:p>
            <a:pPr fontAlgn="auto"/>
            <a:r>
              <a:rPr lang="zh-CN" altLang="en-US" sz="3600" b="1" spc="300" dirty="0">
                <a:solidFill>
                  <a:srgbClr val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zh-CN" altLang="en-US" sz="3600" b="1" spc="300" dirty="0">
                <a:solidFill>
                  <a:srgbClr val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调度</a:t>
            </a:r>
            <a:endParaRPr lang="zh-CN" altLang="en-US" sz="3600" b="1" spc="300" dirty="0">
              <a:solidFill>
                <a:srgbClr val="FFFFFF"/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2" name="任意多边形: 形状 21"/>
          <p:cNvSpPr>
            <a:spLocks noChangeAspect="1"/>
          </p:cNvSpPr>
          <p:nvPr>
            <p:custDataLst>
              <p:tags r:id="rId11"/>
            </p:custDataLst>
          </p:nvPr>
        </p:nvSpPr>
        <p:spPr>
          <a:xfrm>
            <a:off x="10566400" y="802640"/>
            <a:ext cx="295275" cy="598805"/>
          </a:xfrm>
          <a:custGeom>
            <a:avLst/>
            <a:gdLst>
              <a:gd name="connsiteX0" fmla="*/ 0 w 311295"/>
              <a:gd name="connsiteY0" fmla="*/ 0 h 631688"/>
              <a:gd name="connsiteX1" fmla="*/ 311295 w 311295"/>
              <a:gd name="connsiteY1" fmla="*/ 0 h 631688"/>
              <a:gd name="connsiteX2" fmla="*/ 311295 w 311295"/>
              <a:gd name="connsiteY2" fmla="*/ 278573 h 631688"/>
              <a:gd name="connsiteX3" fmla="*/ 92015 w 311295"/>
              <a:gd name="connsiteY3" fmla="*/ 631688 h 631688"/>
              <a:gd name="connsiteX4" fmla="*/ 80962 w 311295"/>
              <a:gd name="connsiteY4" fmla="*/ 613739 h 631688"/>
              <a:gd name="connsiteX5" fmla="*/ 33054 w 311295"/>
              <a:gd name="connsiteY5" fmla="*/ 568483 h 631688"/>
              <a:gd name="connsiteX6" fmla="*/ 20355 w 311295"/>
              <a:gd name="connsiteY6" fmla="*/ 561364 h 631688"/>
              <a:gd name="connsiteX7" fmla="*/ 150652 w 311295"/>
              <a:gd name="connsiteY7" fmla="*/ 311295 h 631688"/>
              <a:gd name="connsiteX8" fmla="*/ 0 w 311295"/>
              <a:gd name="connsiteY8" fmla="*/ 311295 h 631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1295" h="631688">
                <a:moveTo>
                  <a:pt x="0" y="0"/>
                </a:moveTo>
                <a:lnTo>
                  <a:pt x="311295" y="0"/>
                </a:lnTo>
                <a:lnTo>
                  <a:pt x="311295" y="278573"/>
                </a:lnTo>
                <a:cubicBezTo>
                  <a:pt x="300365" y="511936"/>
                  <a:pt x="92393" y="629207"/>
                  <a:pt x="92015" y="631688"/>
                </a:cubicBezTo>
                <a:lnTo>
                  <a:pt x="80962" y="613739"/>
                </a:lnTo>
                <a:cubicBezTo>
                  <a:pt x="67726" y="597568"/>
                  <a:pt x="51617" y="582153"/>
                  <a:pt x="33054" y="568483"/>
                </a:cubicBezTo>
                <a:lnTo>
                  <a:pt x="20355" y="561364"/>
                </a:lnTo>
                <a:cubicBezTo>
                  <a:pt x="21645" y="561467"/>
                  <a:pt x="135315" y="475631"/>
                  <a:pt x="150652" y="311295"/>
                </a:cubicBezTo>
                <a:lnTo>
                  <a:pt x="0" y="311295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23" name="任意多边形: 形状 22"/>
          <p:cNvSpPr>
            <a:spLocks noChangeAspect="1"/>
          </p:cNvSpPr>
          <p:nvPr>
            <p:custDataLst>
              <p:tags r:id="rId12"/>
            </p:custDataLst>
          </p:nvPr>
        </p:nvSpPr>
        <p:spPr>
          <a:xfrm>
            <a:off x="10956925" y="802640"/>
            <a:ext cx="295275" cy="598805"/>
          </a:xfrm>
          <a:custGeom>
            <a:avLst/>
            <a:gdLst>
              <a:gd name="connsiteX0" fmla="*/ 0 w 311295"/>
              <a:gd name="connsiteY0" fmla="*/ 0 h 631688"/>
              <a:gd name="connsiteX1" fmla="*/ 311295 w 311295"/>
              <a:gd name="connsiteY1" fmla="*/ 0 h 631688"/>
              <a:gd name="connsiteX2" fmla="*/ 311295 w 311295"/>
              <a:gd name="connsiteY2" fmla="*/ 278573 h 631688"/>
              <a:gd name="connsiteX3" fmla="*/ 92015 w 311295"/>
              <a:gd name="connsiteY3" fmla="*/ 631688 h 631688"/>
              <a:gd name="connsiteX4" fmla="*/ 80961 w 311295"/>
              <a:gd name="connsiteY4" fmla="*/ 613739 h 631688"/>
              <a:gd name="connsiteX5" fmla="*/ 33054 w 311295"/>
              <a:gd name="connsiteY5" fmla="*/ 568483 h 631688"/>
              <a:gd name="connsiteX6" fmla="*/ 20355 w 311295"/>
              <a:gd name="connsiteY6" fmla="*/ 561364 h 631688"/>
              <a:gd name="connsiteX7" fmla="*/ 150652 w 311295"/>
              <a:gd name="connsiteY7" fmla="*/ 311295 h 631688"/>
              <a:gd name="connsiteX8" fmla="*/ 0 w 311295"/>
              <a:gd name="connsiteY8" fmla="*/ 311295 h 631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1295" h="631688">
                <a:moveTo>
                  <a:pt x="0" y="0"/>
                </a:moveTo>
                <a:lnTo>
                  <a:pt x="311295" y="0"/>
                </a:lnTo>
                <a:lnTo>
                  <a:pt x="311295" y="278573"/>
                </a:lnTo>
                <a:cubicBezTo>
                  <a:pt x="300365" y="511936"/>
                  <a:pt x="92393" y="629207"/>
                  <a:pt x="92015" y="631688"/>
                </a:cubicBezTo>
                <a:lnTo>
                  <a:pt x="80961" y="613739"/>
                </a:lnTo>
                <a:cubicBezTo>
                  <a:pt x="67726" y="597568"/>
                  <a:pt x="51617" y="582153"/>
                  <a:pt x="33054" y="568483"/>
                </a:cubicBezTo>
                <a:lnTo>
                  <a:pt x="20355" y="561364"/>
                </a:lnTo>
                <a:cubicBezTo>
                  <a:pt x="21645" y="561467"/>
                  <a:pt x="135315" y="475631"/>
                  <a:pt x="150652" y="311295"/>
                </a:cubicBezTo>
                <a:lnTo>
                  <a:pt x="0" y="311295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cxnSp>
        <p:nvCxnSpPr>
          <p:cNvPr id="26" name="直接连接符 25"/>
          <p:cNvCxnSpPr/>
          <p:nvPr>
            <p:custDataLst>
              <p:tags r:id="rId13"/>
            </p:custDataLst>
          </p:nvPr>
        </p:nvCxnSpPr>
        <p:spPr>
          <a:xfrm>
            <a:off x="6096000" y="2921000"/>
            <a:ext cx="0" cy="2165350"/>
          </a:xfrm>
          <a:prstGeom prst="line">
            <a:avLst/>
          </a:prstGeom>
          <a:noFill/>
          <a:ln w="1270" cap="flat" cmpd="sng" algn="ctr">
            <a:solidFill>
              <a:srgbClr val="FFFFFF">
                <a:lumMod val="85000"/>
              </a:srgbClr>
            </a:solidFill>
            <a:prstDash val="dash"/>
            <a:miter lim="800000"/>
          </a:ln>
          <a:effectLst/>
        </p:spPr>
      </p:cxnSp>
    </p:spTree>
    <p:custDataLst>
      <p:tags r:id="rId14"/>
    </p:custData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3600" b="1"/>
              <a:t>自动调度</a:t>
            </a:r>
            <a:endParaRPr lang="zh-CN" altLang="en-US" sz="3600" b="1"/>
          </a:p>
        </p:txBody>
      </p:sp>
      <p:sp>
        <p:nvSpPr>
          <p:cNvPr id="7" name="矩形 6"/>
          <p:cNvSpPr/>
          <p:nvPr/>
        </p:nvSpPr>
        <p:spPr>
          <a:xfrm>
            <a:off x="0" y="1691005"/>
            <a:ext cx="12192635" cy="516699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0" algn="ctr" fontAlgn="auto">
              <a:lnSpc>
                <a:spcPct val="90000"/>
              </a:lnSpc>
              <a:spcBef>
                <a:spcPts val="1000"/>
              </a:spcBef>
            </a:pPr>
            <a:endParaRPr lang="en-US" altLang="zh-CN" sz="1400"/>
          </a:p>
        </p:txBody>
      </p:sp>
      <p:sp>
        <p:nvSpPr>
          <p:cNvPr id="8" name="矩形 7"/>
          <p:cNvSpPr/>
          <p:nvPr/>
        </p:nvSpPr>
        <p:spPr>
          <a:xfrm>
            <a:off x="838835" y="1825200"/>
            <a:ext cx="10514330" cy="43524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0" algn="l" fontAlgn="auto">
              <a:lnSpc>
                <a:spcPct val="90000"/>
              </a:lnSpc>
              <a:spcBef>
                <a:spcPts val="1000"/>
              </a:spcBef>
            </a:pPr>
            <a:endParaRPr lang="zh-CN" altLang="en-US" sz="1400"/>
          </a:p>
          <a:p>
            <a:pPr indent="0" algn="l" fontAlgn="auto">
              <a:lnSpc>
                <a:spcPct val="90000"/>
              </a:lnSpc>
              <a:spcBef>
                <a:spcPts val="1000"/>
              </a:spcBef>
            </a:pPr>
            <a:r>
              <a:rPr lang="zh-CN" altLang="en-US" sz="1400">
                <a:solidFill>
                  <a:srgbClr val="FFFF00"/>
                </a:solidFill>
              </a:rPr>
              <a:t>当满足特定条件时，由系统自动触发的临时性的任务调度。</a:t>
            </a:r>
            <a:endParaRPr lang="zh-CN" altLang="en-US" sz="1400">
              <a:solidFill>
                <a:srgbClr val="FFFF00"/>
              </a:solidFill>
            </a:endParaRPr>
          </a:p>
          <a:p>
            <a:pPr indent="0" algn="l" fontAlgn="auto">
              <a:lnSpc>
                <a:spcPct val="90000"/>
              </a:lnSpc>
              <a:spcBef>
                <a:spcPts val="1000"/>
              </a:spcBef>
            </a:pPr>
            <a:r>
              <a:rPr lang="zh-CN" altLang="en-US" sz="1400">
                <a:solidFill>
                  <a:srgbClr val="FF0000"/>
                </a:solidFill>
              </a:rPr>
              <a:t>1、</a:t>
            </a:r>
            <a:r>
              <a:rPr lang="zh-CN" altLang="en-US" sz="1400" b="1">
                <a:solidFill>
                  <a:srgbClr val="FF0000"/>
                </a:solidFill>
              </a:rPr>
              <a:t>启动任务时</a:t>
            </a:r>
            <a:r>
              <a:rPr lang="zh-CN" altLang="en-US" sz="1400">
                <a:solidFill>
                  <a:srgbClr val="FF0000"/>
                </a:solidFill>
              </a:rPr>
              <a:t>，会立即触发任务调度。</a:t>
            </a:r>
            <a:endParaRPr lang="zh-CN" altLang="en-US" sz="1400">
              <a:solidFill>
                <a:srgbClr val="FF0000"/>
              </a:solidFill>
            </a:endParaRPr>
          </a:p>
          <a:p>
            <a:pPr indent="0" algn="l" fontAlgn="auto">
              <a:lnSpc>
                <a:spcPct val="90000"/>
              </a:lnSpc>
              <a:spcBef>
                <a:spcPts val="1000"/>
              </a:spcBef>
            </a:pPr>
            <a:r>
              <a:rPr lang="zh-CN" altLang="en-US" sz="1400">
                <a:solidFill>
                  <a:srgbClr val="FF0000"/>
                </a:solidFill>
              </a:rPr>
              <a:t>2、</a:t>
            </a:r>
            <a:r>
              <a:rPr lang="zh-CN" altLang="en-US" sz="1400" b="1">
                <a:solidFill>
                  <a:srgbClr val="FF0000"/>
                </a:solidFill>
              </a:rPr>
              <a:t>设置任务优先级时</a:t>
            </a:r>
            <a:r>
              <a:rPr lang="zh-CN" altLang="en-US" sz="1400">
                <a:solidFill>
                  <a:srgbClr val="FF0000"/>
                </a:solidFill>
              </a:rPr>
              <a:t>，会立即触发任务调度。</a:t>
            </a:r>
            <a:endParaRPr lang="zh-CN" altLang="en-US" sz="1400">
              <a:solidFill>
                <a:srgbClr val="FF0000"/>
              </a:solidFill>
            </a:endParaRPr>
          </a:p>
          <a:p>
            <a:pPr indent="0" algn="l" fontAlgn="auto">
              <a:lnSpc>
                <a:spcPct val="90000"/>
              </a:lnSpc>
              <a:spcBef>
                <a:spcPts val="1000"/>
              </a:spcBef>
            </a:pPr>
            <a:r>
              <a:rPr lang="zh-CN" altLang="en-US" sz="1400">
                <a:solidFill>
                  <a:srgbClr val="FF0000"/>
                </a:solidFill>
              </a:rPr>
              <a:t>3、</a:t>
            </a:r>
            <a:r>
              <a:rPr lang="zh-CN" altLang="en-US" sz="1400" b="1">
                <a:solidFill>
                  <a:srgbClr val="FF0000"/>
                </a:solidFill>
              </a:rPr>
              <a:t>归还互斥信号量完成时</a:t>
            </a:r>
            <a:r>
              <a:rPr lang="zh-CN" altLang="en-US" sz="1400">
                <a:solidFill>
                  <a:srgbClr val="FF0000"/>
                </a:solidFill>
              </a:rPr>
              <a:t>，如果发生了优先级继承（任务优先级被提升），会恢复该任务的原优先级，并立即触发任务调度。</a:t>
            </a:r>
            <a:endParaRPr lang="zh-CN" altLang="en-US" sz="1400">
              <a:solidFill>
                <a:srgbClr val="FF0000"/>
              </a:solidFill>
            </a:endParaRPr>
          </a:p>
          <a:p>
            <a:pPr indent="0" algn="l" fontAlgn="auto">
              <a:lnSpc>
                <a:spcPct val="90000"/>
              </a:lnSpc>
              <a:spcBef>
                <a:spcPts val="1000"/>
              </a:spcBef>
            </a:pPr>
            <a:r>
              <a:rPr lang="zh-CN" altLang="en-US" sz="1400">
                <a:solidFill>
                  <a:srgbClr val="00B050"/>
                </a:solidFill>
              </a:rPr>
              <a:t>4、</a:t>
            </a:r>
            <a:r>
              <a:rPr lang="zh-CN" altLang="en-US" sz="1400" b="1">
                <a:solidFill>
                  <a:srgbClr val="00B050"/>
                </a:solidFill>
              </a:rPr>
              <a:t>当前任务被</a:t>
            </a:r>
            <a:r>
              <a:rPr lang="zh-CN" altLang="en-US" sz="1400" b="1">
                <a:solidFill>
                  <a:srgbClr val="00B050"/>
                </a:solidFill>
              </a:rPr>
              <a:t>阻塞、挂起、删除时</a:t>
            </a:r>
            <a:r>
              <a:rPr lang="zh-CN" altLang="en-US" sz="1400">
                <a:solidFill>
                  <a:srgbClr val="00B050"/>
                </a:solidFill>
              </a:rPr>
              <a:t>，将不再具备运行权限，会立即触发任务调度。</a:t>
            </a:r>
            <a:endParaRPr lang="zh-CN" altLang="en-US" sz="1400">
              <a:solidFill>
                <a:srgbClr val="00B050"/>
              </a:solidFill>
            </a:endParaRPr>
          </a:p>
          <a:p>
            <a:pPr indent="0" algn="l" fontAlgn="auto">
              <a:lnSpc>
                <a:spcPct val="90000"/>
              </a:lnSpc>
              <a:spcBef>
                <a:spcPts val="1000"/>
              </a:spcBef>
            </a:pPr>
            <a:r>
              <a:rPr lang="zh-CN" altLang="en-US" sz="1400">
                <a:solidFill>
                  <a:schemeClr val="bg1"/>
                </a:solidFill>
              </a:rPr>
              <a:t>5、</a:t>
            </a:r>
            <a:r>
              <a:rPr lang="zh-CN" altLang="en-US" sz="1400" b="1">
                <a:solidFill>
                  <a:schemeClr val="bg1"/>
                </a:solidFill>
              </a:rPr>
              <a:t>恢复任务时</a:t>
            </a:r>
            <a:r>
              <a:rPr lang="zh-CN" altLang="en-US" sz="1400">
                <a:solidFill>
                  <a:schemeClr val="bg1"/>
                </a:solidFill>
              </a:rPr>
              <a:t>，如果该任务被恢复后为就绪状态，并且它的优先级高于当前任务的优先级，会立即触发任务切换。</a:t>
            </a:r>
            <a:endParaRPr lang="zh-CN" altLang="en-US" sz="1400">
              <a:solidFill>
                <a:schemeClr val="bg1"/>
              </a:solidFill>
            </a:endParaRPr>
          </a:p>
          <a:p>
            <a:pPr indent="0" algn="l" fontAlgn="auto">
              <a:lnSpc>
                <a:spcPct val="90000"/>
              </a:lnSpc>
              <a:spcBef>
                <a:spcPts val="1000"/>
              </a:spcBef>
            </a:pPr>
            <a:r>
              <a:rPr lang="zh-CN" altLang="en-US" sz="1400">
                <a:solidFill>
                  <a:schemeClr val="bg1"/>
                </a:solidFill>
              </a:rPr>
              <a:t>6、</a:t>
            </a:r>
            <a:r>
              <a:rPr lang="zh-CN" altLang="en-US" sz="1400" b="1">
                <a:solidFill>
                  <a:schemeClr val="bg1"/>
                </a:solidFill>
              </a:rPr>
              <a:t>设置阻塞时间为零或</a:t>
            </a:r>
            <a:r>
              <a:rPr lang="zh-CN" altLang="en-US" sz="1400" b="1">
                <a:solidFill>
                  <a:schemeClr val="bg1"/>
                </a:solidFill>
              </a:rPr>
              <a:t>清除阻塞时</a:t>
            </a:r>
            <a:r>
              <a:rPr lang="zh-CN" altLang="en-US" sz="1400">
                <a:solidFill>
                  <a:schemeClr val="bg1"/>
                </a:solidFill>
              </a:rPr>
              <a:t>，该任务会转为就绪状态，如果它的优先级高于当前任务的优先级，会立即触发任务切换。</a:t>
            </a:r>
            <a:endParaRPr lang="zh-CN" altLang="en-US" sz="1400">
              <a:solidFill>
                <a:schemeClr val="bg1"/>
              </a:solidFill>
            </a:endParaRPr>
          </a:p>
          <a:p>
            <a:pPr indent="0" algn="l" fontAlgn="auto">
              <a:lnSpc>
                <a:spcPct val="90000"/>
              </a:lnSpc>
              <a:spcBef>
                <a:spcPts val="1000"/>
              </a:spcBef>
            </a:pPr>
            <a:r>
              <a:rPr lang="zh-CN" altLang="en-US" sz="1400">
                <a:solidFill>
                  <a:schemeClr val="bg1"/>
                </a:solidFill>
              </a:rPr>
              <a:t>7、</a:t>
            </a:r>
            <a:r>
              <a:rPr lang="zh-CN" altLang="en-US" sz="1400" b="1">
                <a:solidFill>
                  <a:schemeClr val="bg1"/>
                </a:solidFill>
              </a:rPr>
              <a:t>给予/归还二值信号量时</a:t>
            </a:r>
            <a:r>
              <a:rPr lang="zh-CN" altLang="en-US" sz="1400">
                <a:solidFill>
                  <a:schemeClr val="bg1"/>
                </a:solidFill>
              </a:rPr>
              <a:t>，如果有任务因获取该信号量而阻塞，如果该任务的优先级高于当前任务的优先级，会立即触发任务切换。</a:t>
            </a:r>
            <a:endParaRPr lang="zh-CN" altLang="en-US" sz="1400">
              <a:solidFill>
                <a:schemeClr val="bg1"/>
              </a:solidFill>
            </a:endParaRPr>
          </a:p>
          <a:p>
            <a:pPr indent="0" algn="l" fontAlgn="auto">
              <a:lnSpc>
                <a:spcPct val="90000"/>
              </a:lnSpc>
              <a:spcBef>
                <a:spcPts val="1000"/>
              </a:spcBef>
            </a:pPr>
            <a:r>
              <a:rPr lang="zh-CN" altLang="en-US" sz="1400">
                <a:solidFill>
                  <a:schemeClr val="bg1"/>
                </a:solidFill>
              </a:rPr>
              <a:t>8、</a:t>
            </a:r>
            <a:r>
              <a:rPr lang="zh-CN" altLang="en-US" sz="1400" b="1">
                <a:solidFill>
                  <a:schemeClr val="bg1"/>
                </a:solidFill>
              </a:rPr>
              <a:t>给予/归还计数信号量时</a:t>
            </a:r>
            <a:r>
              <a:rPr lang="zh-CN" altLang="en-US" sz="1400">
                <a:solidFill>
                  <a:schemeClr val="bg1"/>
                </a:solidFill>
              </a:rPr>
              <a:t>，如果有任务因获取该信号量而阻塞，如果该任务的优先级高于当前任务的优先级，会立即触发任务切换。</a:t>
            </a:r>
            <a:endParaRPr lang="zh-CN" altLang="en-US" sz="1400">
              <a:solidFill>
                <a:schemeClr val="bg1"/>
              </a:solidFill>
            </a:endParaRPr>
          </a:p>
          <a:p>
            <a:pPr indent="0" algn="l" fontAlgn="auto">
              <a:lnSpc>
                <a:spcPct val="90000"/>
              </a:lnSpc>
              <a:spcBef>
                <a:spcPts val="1000"/>
              </a:spcBef>
            </a:pPr>
            <a:r>
              <a:rPr lang="zh-CN" altLang="en-US" sz="1400">
                <a:solidFill>
                  <a:schemeClr val="bg1"/>
                </a:solidFill>
              </a:rPr>
              <a:t>9、</a:t>
            </a:r>
            <a:r>
              <a:rPr lang="zh-CN" altLang="en-US" sz="1400" b="1">
                <a:solidFill>
                  <a:schemeClr val="bg1"/>
                </a:solidFill>
              </a:rPr>
              <a:t>发送私信至某任务时</a:t>
            </a:r>
            <a:r>
              <a:rPr lang="zh-CN" altLang="en-US" sz="1400">
                <a:solidFill>
                  <a:schemeClr val="bg1"/>
                </a:solidFill>
              </a:rPr>
              <a:t>，如果该任务因接收私信而阻塞，如果该任务的优先级高于当前任务的优先级，会立即触发任务切换。</a:t>
            </a:r>
            <a:endParaRPr lang="zh-CN" altLang="en-US" sz="1400">
              <a:solidFill>
                <a:schemeClr val="bg1"/>
              </a:solidFill>
            </a:endParaRPr>
          </a:p>
          <a:p>
            <a:pPr indent="0" algn="l" fontAlgn="auto">
              <a:lnSpc>
                <a:spcPct val="90000"/>
              </a:lnSpc>
              <a:spcBef>
                <a:spcPts val="1000"/>
              </a:spcBef>
            </a:pPr>
            <a:r>
              <a:rPr lang="zh-CN" altLang="en-US" sz="1400">
                <a:solidFill>
                  <a:schemeClr val="bg1"/>
                </a:solidFill>
              </a:rPr>
              <a:t>A、</a:t>
            </a:r>
            <a:r>
              <a:rPr lang="zh-CN" altLang="en-US" sz="1400" b="1">
                <a:solidFill>
                  <a:schemeClr val="bg1"/>
                </a:solidFill>
              </a:rPr>
              <a:t>发送飞信时</a:t>
            </a:r>
            <a:r>
              <a:rPr lang="zh-CN" altLang="en-US" sz="1400">
                <a:solidFill>
                  <a:schemeClr val="bg1"/>
                </a:solidFill>
              </a:rPr>
              <a:t>，如果有任务因接收该信箱的飞信而阻塞，如果该任务的优先级高于当前任务的优先级，会立即触发任务切换。</a:t>
            </a:r>
            <a:endParaRPr lang="zh-CN" altLang="en-US" sz="1400">
              <a:solidFill>
                <a:schemeClr val="bg1"/>
              </a:solidFill>
            </a:endParaRPr>
          </a:p>
          <a:p>
            <a:pPr indent="0" algn="l" fontAlgn="auto">
              <a:lnSpc>
                <a:spcPct val="90000"/>
              </a:lnSpc>
              <a:spcBef>
                <a:spcPts val="1000"/>
              </a:spcBef>
            </a:pPr>
            <a:r>
              <a:rPr lang="zh-CN" altLang="en-US" sz="1400">
                <a:solidFill>
                  <a:schemeClr val="bg1"/>
                </a:solidFill>
              </a:rPr>
              <a:t>B、</a:t>
            </a:r>
            <a:r>
              <a:rPr lang="zh-CN" altLang="en-US" sz="1400" b="1">
                <a:solidFill>
                  <a:schemeClr val="bg1"/>
                </a:solidFill>
              </a:rPr>
              <a:t>发送邮件时</a:t>
            </a:r>
            <a:r>
              <a:rPr lang="zh-CN" altLang="en-US" sz="1400">
                <a:solidFill>
                  <a:schemeClr val="bg1"/>
                </a:solidFill>
              </a:rPr>
              <a:t>，如果有任务因接收该邮箱的邮件而阻塞，如果该任务的优先级高于当前任务的优先级，会立即触发任务切换。</a:t>
            </a:r>
            <a:endParaRPr lang="zh-CN" altLang="en-US" sz="1400">
              <a:solidFill>
                <a:schemeClr val="bg1"/>
              </a:solidFill>
            </a:endParaRPr>
          </a:p>
          <a:p>
            <a:pPr indent="0" algn="l" fontAlgn="auto">
              <a:lnSpc>
                <a:spcPct val="90000"/>
              </a:lnSpc>
              <a:spcBef>
                <a:spcPts val="1000"/>
              </a:spcBef>
            </a:pPr>
            <a:r>
              <a:rPr lang="zh-CN" altLang="en-US" sz="1400">
                <a:solidFill>
                  <a:schemeClr val="bg1"/>
                </a:solidFill>
              </a:rPr>
              <a:t>C、</a:t>
            </a:r>
            <a:r>
              <a:rPr lang="zh-CN" altLang="en-US" sz="1400" b="1">
                <a:solidFill>
                  <a:schemeClr val="bg1"/>
                </a:solidFill>
              </a:rPr>
              <a:t>发送消息时</a:t>
            </a:r>
            <a:r>
              <a:rPr lang="zh-CN" altLang="en-US" sz="1400">
                <a:solidFill>
                  <a:schemeClr val="bg1"/>
                </a:solidFill>
              </a:rPr>
              <a:t>，如果有任务因接收该队列的消息而阻塞，如果该任务的优先级高于当前任务的优先级，会立即触发任务切换。</a:t>
            </a:r>
            <a:endParaRPr lang="zh-CN" altLang="en-US" sz="140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直角三角形 12"/>
          <p:cNvSpPr/>
          <p:nvPr>
            <p:custDataLst>
              <p:tags r:id="rId1"/>
            </p:custDataLst>
          </p:nvPr>
        </p:nvSpPr>
        <p:spPr>
          <a:xfrm rot="10556773">
            <a:off x="339240" y="442490"/>
            <a:ext cx="1121087" cy="1014043"/>
          </a:xfrm>
          <a:prstGeom prst="rtTriangle">
            <a:avLst/>
          </a:prstGeom>
          <a:pattFill prst="zigZag">
            <a:fgClr>
              <a:srgbClr val="FFFFFF">
                <a:lumMod val="95000"/>
              </a:srgbClr>
            </a:fgClr>
            <a:bgClr>
              <a:srgbClr val="FFFFFF"/>
            </a:bgClr>
          </a:patt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直角三角形 10"/>
          <p:cNvSpPr/>
          <p:nvPr>
            <p:custDataLst>
              <p:tags r:id="rId2"/>
            </p:custDataLst>
          </p:nvPr>
        </p:nvSpPr>
        <p:spPr>
          <a:xfrm flipH="1">
            <a:off x="5334000" y="0"/>
            <a:ext cx="6858000" cy="6858000"/>
          </a:xfrm>
          <a:prstGeom prst="rtTriangle">
            <a:avLst/>
          </a:prstGeom>
          <a:pattFill prst="dashUpDiag">
            <a:fgClr>
              <a:srgbClr val="FFFFFF">
                <a:lumMod val="95000"/>
              </a:srgbClr>
            </a:fgClr>
            <a:bgClr>
              <a:srgbClr val="FFFFFF"/>
            </a:bgClr>
          </a:patt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870857" y="556532"/>
            <a:ext cx="10755086" cy="6049736"/>
          </a:xfrm>
          <a:prstGeom prst="rect">
            <a:avLst/>
          </a:prstGeom>
          <a:noFill/>
          <a:ln w="38100" cap="flat" cmpd="sng" algn="ctr">
            <a:solidFill>
              <a:srgbClr val="FFFFFF">
                <a:lumMod val="8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4" name="直角三角形 13"/>
          <p:cNvSpPr/>
          <p:nvPr>
            <p:custDataLst>
              <p:tags r:id="rId4"/>
            </p:custDataLst>
          </p:nvPr>
        </p:nvSpPr>
        <p:spPr>
          <a:xfrm rot="7372940">
            <a:off x="6411473" y="1184589"/>
            <a:ext cx="2144432" cy="1939676"/>
          </a:xfrm>
          <a:prstGeom prst="rtTriangle">
            <a:avLst/>
          </a:prstGeom>
          <a:pattFill prst="zigZag">
            <a:fgClr>
              <a:srgbClr val="FFFFFF">
                <a:lumMod val="95000"/>
              </a:srgbClr>
            </a:fgClr>
            <a:bgClr>
              <a:srgbClr val="FFFFFF"/>
            </a:bgClr>
          </a:patt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5" name="矩形 14"/>
          <p:cNvSpPr/>
          <p:nvPr>
            <p:custDataLst>
              <p:tags r:id="rId5"/>
            </p:custDataLst>
          </p:nvPr>
        </p:nvSpPr>
        <p:spPr>
          <a:xfrm>
            <a:off x="718457" y="404132"/>
            <a:ext cx="10755086" cy="6049736"/>
          </a:xfrm>
          <a:prstGeom prst="rect">
            <a:avLst/>
          </a:prstGeom>
          <a:noFill/>
          <a:ln w="38100" cap="flat" cmpd="sng" algn="ctr">
            <a:solidFill>
              <a:srgbClr val="000000"/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1777109" y="2507550"/>
            <a:ext cx="8185215" cy="268721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lnSpcReduction="2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indent="0" font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>
                  <a:lumMod val="75000"/>
                  <a:lumOff val="25000"/>
                </a:srgbClr>
              </a:buClr>
              <a:buSzPct val="130000"/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由用户手动触发的临时性的任务调度。</a:t>
            </a:r>
            <a:endParaRPr lang="zh-CN" altLang="en-US" dirty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indent="0" font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>
                  <a:lumMod val="75000"/>
                  <a:lumOff val="25000"/>
                </a:srgbClr>
              </a:buClr>
              <a:buSzPct val="130000"/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当无法满足自动调度条件，用户又期望特定线程能够更及时的运行并处理事件，可采用手动调度方式。</a:t>
            </a:r>
            <a:endParaRPr lang="zh-CN" altLang="en-US" dirty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indent="0" font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>
                  <a:lumMod val="75000"/>
                  <a:lumOff val="25000"/>
                </a:srgbClr>
              </a:buClr>
              <a:buSzPct val="130000"/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典型的应用是事件标志组，当事件的发生线程设置标志位后，如</a:t>
            </a:r>
            <a:r>
              <a:rPr lang="zh-CN" altLang="en-US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期</a:t>
            </a:r>
            <a:r>
              <a:rPr lang="zh-CN" altLang="en-US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望处于等待中</a:t>
            </a:r>
            <a:r>
              <a:rPr lang="zh-CN" altLang="en-US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的事件的处理线程能尽快处理，应采用手动调度</a:t>
            </a:r>
            <a:r>
              <a:rPr lang="zh-CN" altLang="en-US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方式。</a:t>
            </a:r>
            <a:endParaRPr lang="zh-CN" altLang="en-US" dirty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7"/>
            </p:custDataLst>
          </p:nvPr>
        </p:nvSpPr>
        <p:spPr>
          <a:xfrm>
            <a:off x="1777109" y="1613125"/>
            <a:ext cx="7099300" cy="62992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0000"/>
          </a:bodyPr>
          <a:lstStyle/>
          <a:p>
            <a:r>
              <a:rPr lang="zh-CN" altLang="en-US" sz="3600" b="1" spc="300" dirty="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手动</a:t>
            </a:r>
            <a:r>
              <a:rPr lang="zh-CN" altLang="en-US" sz="3600" b="1" spc="300" dirty="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调度</a:t>
            </a:r>
            <a:endParaRPr lang="zh-CN" altLang="en-US" sz="3600" b="1" spc="300" dirty="0">
              <a:solidFill>
                <a:srgbClr val="000000">
                  <a:lumMod val="85000"/>
                  <a:lumOff val="15000"/>
                </a:srgb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流程图: 摘录 5"/>
          <p:cNvSpPr/>
          <p:nvPr>
            <p:custDataLst>
              <p:tags r:id="rId8"/>
            </p:custDataLst>
          </p:nvPr>
        </p:nvSpPr>
        <p:spPr>
          <a:xfrm rot="2220000">
            <a:off x="10142220" y="1138555"/>
            <a:ext cx="591185" cy="389890"/>
          </a:xfrm>
          <a:prstGeom prst="flowChartExtract">
            <a:avLst/>
          </a:prstGeom>
          <a:solidFill>
            <a:srgbClr val="FFC1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流程图: 摘录 6"/>
          <p:cNvSpPr/>
          <p:nvPr>
            <p:custDataLst>
              <p:tags r:id="rId9"/>
            </p:custDataLst>
          </p:nvPr>
        </p:nvSpPr>
        <p:spPr>
          <a:xfrm rot="18420000">
            <a:off x="10367010" y="600075"/>
            <a:ext cx="845185" cy="659130"/>
          </a:xfrm>
          <a:prstGeom prst="flowChartExtract">
            <a:avLst/>
          </a:prstGeom>
          <a:solidFill>
            <a:srgbClr val="1C313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流程图: 摘录 7"/>
          <p:cNvSpPr/>
          <p:nvPr>
            <p:custDataLst>
              <p:tags r:id="rId10"/>
            </p:custDataLst>
          </p:nvPr>
        </p:nvSpPr>
        <p:spPr>
          <a:xfrm rot="2880000">
            <a:off x="1173480" y="5360035"/>
            <a:ext cx="668020" cy="521335"/>
          </a:xfrm>
          <a:prstGeom prst="flowChartExtract">
            <a:avLst/>
          </a:prstGeom>
          <a:solidFill>
            <a:srgbClr val="1C313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" name="流程图: 摘录 8"/>
          <p:cNvSpPr/>
          <p:nvPr>
            <p:custDataLst>
              <p:tags r:id="rId11"/>
            </p:custDataLst>
          </p:nvPr>
        </p:nvSpPr>
        <p:spPr>
          <a:xfrm rot="19680000">
            <a:off x="1586865" y="5672455"/>
            <a:ext cx="591185" cy="389890"/>
          </a:xfrm>
          <a:prstGeom prst="flowChartExtract">
            <a:avLst/>
          </a:prstGeom>
          <a:solidFill>
            <a:srgbClr val="FFC1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流程图: 数据 12"/>
          <p:cNvSpPr/>
          <p:nvPr>
            <p:custDataLst>
              <p:tags r:id="rId1"/>
            </p:custDataLst>
          </p:nvPr>
        </p:nvSpPr>
        <p:spPr>
          <a:xfrm flipH="1">
            <a:off x="0" y="0"/>
            <a:ext cx="12192000" cy="6858254"/>
          </a:xfrm>
          <a:prstGeom prst="flowChartInputOutput">
            <a:avLst/>
          </a:prstGeom>
          <a:solidFill>
            <a:srgbClr val="81AFE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kumimoji="1" lang="zh-CN" altLang="en-US" sz="1600" b="1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>
            <a:off x="0" y="1227005"/>
            <a:ext cx="12192000" cy="4913635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kumimoji="1" lang="zh-CN" altLang="en-US" sz="1600" b="1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3"/>
            </p:custDataLst>
          </p:nvPr>
        </p:nvSpPr>
        <p:spPr>
          <a:xfrm>
            <a:off x="669882" y="300355"/>
            <a:ext cx="7099300" cy="62484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rtlCol="0">
            <a:normAutofit fontScale="90000"/>
          </a:bodyPr>
          <a:p>
            <a:r>
              <a:rPr lang="zh-CN" altLang="en-US" sz="3600" b="1" spc="30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软件</a:t>
            </a:r>
            <a:r>
              <a:rPr lang="zh-CN" altLang="en-US" sz="3600" b="1" spc="30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定时器</a:t>
            </a:r>
            <a:endParaRPr lang="zh-CN" altLang="en-US" sz="3600" b="1" spc="30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568303" y="1546217"/>
            <a:ext cx="11055393" cy="4318000"/>
          </a:xfrm>
          <a:prstGeom prst="rect">
            <a:avLst/>
          </a:prstGeom>
        </p:spPr>
        <p:txBody>
          <a:bodyPr wrap="square" lIns="91440" tIns="45720" rIns="91440" bIns="45720">
            <a:normAutofit lnSpcReduction="10000"/>
          </a:bodyPr>
          <a:p>
            <a:pPr marL="73025" indent="0" font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ysClr val="windowText" lastClr="000000">
                  <a:lumMod val="95000"/>
                  <a:lumOff val="5000"/>
                </a:sysClr>
              </a:buClr>
              <a:buSzPct val="130000"/>
              <a:buNone/>
            </a:pPr>
            <a:r>
              <a:rPr lang="zh-CN" altLang="en-US" sz="2000" spc="20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  <a:t>CosyOS的软件定时器分为三类，延时定时器、定时中断定时器、定时查询定时器。</a:t>
            </a:r>
            <a:endParaRPr lang="zh-CN" altLang="en-US" sz="2000" spc="200" dirty="0">
              <a:solidFill>
                <a:sysClr val="windowText" lastClr="000000">
                  <a:lumMod val="85000"/>
                  <a:lumOff val="15000"/>
                </a:sys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431800" indent="-358775" font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ysClr val="windowText" lastClr="000000">
                  <a:lumMod val="95000"/>
                  <a:lumOff val="5000"/>
                </a:sysClr>
              </a:buClr>
              <a:buSzPct val="130000"/>
              <a:buFont typeface="Wingdings" panose="05000000000000000000" charset="0"/>
              <a:buChar char="l"/>
            </a:pPr>
            <a:r>
              <a:rPr lang="zh-CN" altLang="en-US" sz="2000" b="1" spc="20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  <a:t>延时定时器</a:t>
            </a:r>
            <a:br>
              <a:rPr lang="zh-CN" altLang="en-US" sz="2000" spc="20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sz="2000" spc="20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  <a:t>每个任务各有一个，用来在此任务中实现阻塞时间计数。</a:t>
            </a:r>
            <a:endParaRPr lang="zh-CN" altLang="en-US" sz="2000" spc="200" dirty="0">
              <a:solidFill>
                <a:sysClr val="windowText" lastClr="000000">
                  <a:lumMod val="85000"/>
                  <a:lumOff val="15000"/>
                </a:sys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431800" indent="-358775" font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ysClr val="windowText" lastClr="000000">
                  <a:lumMod val="95000"/>
                  <a:lumOff val="5000"/>
                </a:sysClr>
              </a:buClr>
              <a:buSzPct val="130000"/>
              <a:buFont typeface="Wingdings" panose="05000000000000000000" charset="0"/>
              <a:buChar char="l"/>
            </a:pPr>
            <a:r>
              <a:rPr lang="zh-CN" altLang="en-US" sz="2000" b="1" spc="20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  <a:t>定时中断定时器</a:t>
            </a:r>
            <a:br>
              <a:rPr lang="zh-CN" altLang="en-US" sz="2000" spc="20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sz="2000" spc="20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  <a:t>每个定时中断任务/钩子绑定一个定时中断定时器，至多可以有64个，定时器ID从0开始，用户通过调用API进行定时操作后，定时器将自动开始计数。</a:t>
            </a:r>
            <a:endParaRPr lang="zh-CN" altLang="en-US" sz="2000" spc="200" dirty="0">
              <a:solidFill>
                <a:sysClr val="windowText" lastClr="000000">
                  <a:lumMod val="85000"/>
                  <a:lumOff val="15000"/>
                </a:sys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431800" indent="-358775" font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ysClr val="windowText" lastClr="000000">
                  <a:lumMod val="95000"/>
                  <a:lumOff val="5000"/>
                </a:sysClr>
              </a:buClr>
              <a:buSzPct val="130000"/>
              <a:buFont typeface="Wingdings" panose="05000000000000000000" charset="0"/>
              <a:buChar char="l"/>
            </a:pPr>
            <a:r>
              <a:rPr lang="zh-CN" altLang="en-US" sz="2000" b="1" spc="20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  <a:t>定时查询定时器</a:t>
            </a:r>
            <a:br>
              <a:rPr lang="zh-CN" altLang="en-US" sz="2000" spc="20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sz="2000" spc="20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  <a:t>每个定时查询任务/钩子绑定一个定时查询定时器，至多可以有64个，定时器ID从0开始，用户通过调用API进行定时操作后，定时器将自动开始计数。</a:t>
            </a:r>
            <a:endParaRPr lang="zh-CN" altLang="en-US" sz="2000" spc="200" dirty="0">
              <a:solidFill>
                <a:sysClr val="windowText" lastClr="000000">
                  <a:lumMod val="85000"/>
                  <a:lumOff val="15000"/>
                </a:sys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任意多边形 7"/>
          <p:cNvSpPr/>
          <p:nvPr>
            <p:custDataLst>
              <p:tags r:id="rId1"/>
            </p:custDataLst>
          </p:nvPr>
        </p:nvSpPr>
        <p:spPr>
          <a:xfrm>
            <a:off x="2280993" y="1948702"/>
            <a:ext cx="3155203" cy="850448"/>
          </a:xfrm>
          <a:custGeom>
            <a:avLst/>
            <a:gdLst>
              <a:gd name="connsiteX0" fmla="*/ 3155203 w 3155203"/>
              <a:gd name="connsiteY0" fmla="*/ 0 h 850448"/>
              <a:gd name="connsiteX1" fmla="*/ 2997498 w 3155203"/>
              <a:gd name="connsiteY1" fmla="*/ 578071 h 850448"/>
              <a:gd name="connsiteX2" fmla="*/ 406001 w 3155203"/>
              <a:gd name="connsiteY2" fmla="*/ 850448 h 850448"/>
              <a:gd name="connsiteX3" fmla="*/ 0 w 3155203"/>
              <a:gd name="connsiteY3" fmla="*/ 110182 h 85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5203" h="850448">
                <a:moveTo>
                  <a:pt x="3155203" y="0"/>
                </a:moveTo>
                <a:lnTo>
                  <a:pt x="2997498" y="578071"/>
                </a:lnTo>
                <a:lnTo>
                  <a:pt x="406001" y="850448"/>
                </a:lnTo>
                <a:lnTo>
                  <a:pt x="0" y="110182"/>
                </a:lnTo>
                <a:close/>
              </a:path>
            </a:pathLst>
          </a:custGeom>
          <a:solidFill>
            <a:srgbClr val="1F74AD">
              <a:lumMod val="60000"/>
              <a:lumOff val="40000"/>
            </a:srgbClr>
          </a:solidFill>
        </p:spPr>
        <p:txBody>
          <a:bodyPr rot="0" spcFirstLastPara="0" vertOverflow="overflow" horzOverflow="overflow" vert="horz" wrap="square" lIns="216000" tIns="108000" rIns="108000" bIns="45720" numCol="1" spcCol="0" rtlCol="0" fromWordArt="0" anchor="ctr" anchorCtr="0" forceAA="0" compatLnSpc="1">
            <a:normAutofit/>
          </a:bodyPr>
          <a:p>
            <a:pPr algn="ctr"/>
            <a:endParaRPr lang="da-DK" altLang="zh-CN" dirty="0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9" name="等腰三角形 8"/>
          <p:cNvSpPr/>
          <p:nvPr>
            <p:custDataLst>
              <p:tags r:id="rId2"/>
            </p:custDataLst>
          </p:nvPr>
        </p:nvSpPr>
        <p:spPr>
          <a:xfrm rot="17703762">
            <a:off x="5439577" y="2464224"/>
            <a:ext cx="104775" cy="256837"/>
          </a:xfrm>
          <a:prstGeom prst="triangle">
            <a:avLst/>
          </a:prstGeom>
          <a:solidFill>
            <a:srgbClr val="1F74AD">
              <a:alpha val="20000"/>
            </a:srgb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10" name="等腰三角形 9"/>
          <p:cNvSpPr/>
          <p:nvPr>
            <p:custDataLst>
              <p:tags r:id="rId3"/>
            </p:custDataLst>
          </p:nvPr>
        </p:nvSpPr>
        <p:spPr>
          <a:xfrm rot="14680307">
            <a:off x="5401206" y="2385224"/>
            <a:ext cx="104775" cy="140428"/>
          </a:xfrm>
          <a:prstGeom prst="triangle">
            <a:avLst/>
          </a:prstGeom>
          <a:solidFill>
            <a:srgbClr val="1F74AD">
              <a:alpha val="20000"/>
            </a:srgb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14" name="任意多边形 13"/>
          <p:cNvSpPr/>
          <p:nvPr>
            <p:custDataLst>
              <p:tags r:id="rId4"/>
            </p:custDataLst>
          </p:nvPr>
        </p:nvSpPr>
        <p:spPr>
          <a:xfrm>
            <a:off x="2302408" y="1894286"/>
            <a:ext cx="775646" cy="426586"/>
          </a:xfrm>
          <a:custGeom>
            <a:avLst/>
            <a:gdLst>
              <a:gd name="connsiteX0" fmla="*/ 775646 w 775646"/>
              <a:gd name="connsiteY0" fmla="*/ 0 h 426586"/>
              <a:gd name="connsiteX1" fmla="*/ 666454 w 775646"/>
              <a:gd name="connsiteY1" fmla="*/ 355733 h 426586"/>
              <a:gd name="connsiteX2" fmla="*/ 219107 w 775646"/>
              <a:gd name="connsiteY2" fmla="*/ 426586 h 426586"/>
              <a:gd name="connsiteX3" fmla="*/ 0 w 775646"/>
              <a:gd name="connsiteY3" fmla="*/ 27086 h 426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5646" h="426586">
                <a:moveTo>
                  <a:pt x="775646" y="0"/>
                </a:moveTo>
                <a:lnTo>
                  <a:pt x="666454" y="355733"/>
                </a:lnTo>
                <a:lnTo>
                  <a:pt x="219107" y="426586"/>
                </a:lnTo>
                <a:lnTo>
                  <a:pt x="0" y="27086"/>
                </a:lnTo>
                <a:close/>
              </a:path>
            </a:pathLst>
          </a:custGeom>
          <a:solidFill>
            <a:srgbClr val="1F74AD"/>
          </a:solidFill>
        </p:spPr>
        <p:txBody>
          <a:bodyPr rot="0" spcFirstLastPara="0" vertOverflow="overflow" horzOverflow="overflow" vert="horz" wrap="square" lIns="14400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 sz="2000" b="1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18" name="任意多边形 17"/>
          <p:cNvSpPr/>
          <p:nvPr>
            <p:custDataLst>
              <p:tags r:id="rId5"/>
            </p:custDataLst>
          </p:nvPr>
        </p:nvSpPr>
        <p:spPr>
          <a:xfrm>
            <a:off x="2877893" y="3476472"/>
            <a:ext cx="3155203" cy="850448"/>
          </a:xfrm>
          <a:custGeom>
            <a:avLst/>
            <a:gdLst>
              <a:gd name="connsiteX0" fmla="*/ 3155203 w 3155203"/>
              <a:gd name="connsiteY0" fmla="*/ 0 h 850448"/>
              <a:gd name="connsiteX1" fmla="*/ 2997498 w 3155203"/>
              <a:gd name="connsiteY1" fmla="*/ 578071 h 850448"/>
              <a:gd name="connsiteX2" fmla="*/ 406001 w 3155203"/>
              <a:gd name="connsiteY2" fmla="*/ 850448 h 850448"/>
              <a:gd name="connsiteX3" fmla="*/ 0 w 3155203"/>
              <a:gd name="connsiteY3" fmla="*/ 110182 h 85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5203" h="850448">
                <a:moveTo>
                  <a:pt x="3155203" y="0"/>
                </a:moveTo>
                <a:lnTo>
                  <a:pt x="2997498" y="578071"/>
                </a:lnTo>
                <a:lnTo>
                  <a:pt x="406001" y="850448"/>
                </a:lnTo>
                <a:lnTo>
                  <a:pt x="0" y="110182"/>
                </a:lnTo>
                <a:close/>
              </a:path>
            </a:pathLst>
          </a:custGeom>
          <a:solidFill>
            <a:srgbClr val="1AA3AA">
              <a:lumMod val="60000"/>
              <a:lumOff val="40000"/>
            </a:srgbClr>
          </a:solidFill>
        </p:spPr>
        <p:txBody>
          <a:bodyPr rot="0" spcFirstLastPara="0" vertOverflow="overflow" horzOverflow="overflow" vert="horz" wrap="square" lIns="216000" tIns="108000" rIns="108000" bIns="45720" numCol="1" spcCol="0" rtlCol="0" fromWordArt="0" anchor="ctr" anchorCtr="0" forceAA="0" compatLnSpc="1">
            <a:normAutofit/>
          </a:bodyPr>
          <a:p>
            <a:pPr algn="ctr"/>
            <a:endParaRPr lang="da-DK" altLang="zh-CN" dirty="0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19" name="等腰三角形 18"/>
          <p:cNvSpPr/>
          <p:nvPr>
            <p:custDataLst>
              <p:tags r:id="rId6"/>
            </p:custDataLst>
          </p:nvPr>
        </p:nvSpPr>
        <p:spPr>
          <a:xfrm rot="17703762">
            <a:off x="6036477" y="3991994"/>
            <a:ext cx="104775" cy="256837"/>
          </a:xfrm>
          <a:prstGeom prst="triangle">
            <a:avLst/>
          </a:prstGeom>
          <a:solidFill>
            <a:srgbClr val="1AA3AA">
              <a:alpha val="20000"/>
            </a:srgb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20" name="等腰三角形 19"/>
          <p:cNvSpPr/>
          <p:nvPr>
            <p:custDataLst>
              <p:tags r:id="rId7"/>
            </p:custDataLst>
          </p:nvPr>
        </p:nvSpPr>
        <p:spPr>
          <a:xfrm rot="14680307">
            <a:off x="5998106" y="3912994"/>
            <a:ext cx="104775" cy="140428"/>
          </a:xfrm>
          <a:prstGeom prst="triangle">
            <a:avLst/>
          </a:prstGeom>
          <a:solidFill>
            <a:srgbClr val="1AA3AA">
              <a:alpha val="20000"/>
            </a:srgb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21" name="任意多边形 20"/>
          <p:cNvSpPr/>
          <p:nvPr>
            <p:custDataLst>
              <p:tags r:id="rId8"/>
            </p:custDataLst>
          </p:nvPr>
        </p:nvSpPr>
        <p:spPr>
          <a:xfrm>
            <a:off x="2899308" y="3422055"/>
            <a:ext cx="775646" cy="426586"/>
          </a:xfrm>
          <a:custGeom>
            <a:avLst/>
            <a:gdLst>
              <a:gd name="connsiteX0" fmla="*/ 775646 w 775646"/>
              <a:gd name="connsiteY0" fmla="*/ 0 h 426586"/>
              <a:gd name="connsiteX1" fmla="*/ 666454 w 775646"/>
              <a:gd name="connsiteY1" fmla="*/ 355733 h 426586"/>
              <a:gd name="connsiteX2" fmla="*/ 219107 w 775646"/>
              <a:gd name="connsiteY2" fmla="*/ 426586 h 426586"/>
              <a:gd name="connsiteX3" fmla="*/ 0 w 775646"/>
              <a:gd name="connsiteY3" fmla="*/ 27086 h 426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5646" h="426586">
                <a:moveTo>
                  <a:pt x="775646" y="0"/>
                </a:moveTo>
                <a:lnTo>
                  <a:pt x="666454" y="355733"/>
                </a:lnTo>
                <a:lnTo>
                  <a:pt x="219107" y="426586"/>
                </a:lnTo>
                <a:lnTo>
                  <a:pt x="0" y="27086"/>
                </a:lnTo>
                <a:close/>
              </a:path>
            </a:pathLst>
          </a:custGeom>
          <a:solidFill>
            <a:srgbClr val="1AA3AA"/>
          </a:solidFill>
        </p:spPr>
        <p:txBody>
          <a:bodyPr rot="0" spcFirstLastPara="0" vertOverflow="overflow" horzOverflow="overflow" vert="horz" wrap="square" lIns="14400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 sz="2000" b="1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23" name="任意多边形 22"/>
          <p:cNvSpPr/>
          <p:nvPr>
            <p:custDataLst>
              <p:tags r:id="rId9"/>
            </p:custDataLst>
          </p:nvPr>
        </p:nvSpPr>
        <p:spPr>
          <a:xfrm>
            <a:off x="3474793" y="5004241"/>
            <a:ext cx="3155203" cy="850448"/>
          </a:xfrm>
          <a:custGeom>
            <a:avLst/>
            <a:gdLst>
              <a:gd name="connsiteX0" fmla="*/ 3155203 w 3155203"/>
              <a:gd name="connsiteY0" fmla="*/ 0 h 850448"/>
              <a:gd name="connsiteX1" fmla="*/ 2997498 w 3155203"/>
              <a:gd name="connsiteY1" fmla="*/ 578071 h 850448"/>
              <a:gd name="connsiteX2" fmla="*/ 406001 w 3155203"/>
              <a:gd name="connsiteY2" fmla="*/ 850448 h 850448"/>
              <a:gd name="connsiteX3" fmla="*/ 0 w 3155203"/>
              <a:gd name="connsiteY3" fmla="*/ 110182 h 85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5203" h="850448">
                <a:moveTo>
                  <a:pt x="3155203" y="0"/>
                </a:moveTo>
                <a:lnTo>
                  <a:pt x="2997498" y="578071"/>
                </a:lnTo>
                <a:lnTo>
                  <a:pt x="406001" y="850448"/>
                </a:lnTo>
                <a:lnTo>
                  <a:pt x="0" y="110182"/>
                </a:lnTo>
                <a:close/>
              </a:path>
            </a:pathLst>
          </a:custGeom>
          <a:solidFill>
            <a:srgbClr val="9BBB59">
              <a:lumMod val="60000"/>
              <a:lumOff val="40000"/>
            </a:srgbClr>
          </a:solidFill>
        </p:spPr>
        <p:txBody>
          <a:bodyPr rot="0" spcFirstLastPara="0" vertOverflow="overflow" horzOverflow="overflow" vert="horz" wrap="square" lIns="216000" tIns="108000" rIns="108000" bIns="45720" numCol="1" spcCol="0" rtlCol="0" fromWordArt="0" anchor="ctr" anchorCtr="0" forceAA="0" compatLnSpc="1">
            <a:normAutofit/>
          </a:bodyPr>
          <a:p>
            <a:pPr algn="ctr"/>
            <a:endParaRPr lang="da-DK" altLang="zh-CN" dirty="0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24" name="等腰三角形 23"/>
          <p:cNvSpPr/>
          <p:nvPr>
            <p:custDataLst>
              <p:tags r:id="rId10"/>
            </p:custDataLst>
          </p:nvPr>
        </p:nvSpPr>
        <p:spPr>
          <a:xfrm rot="17703762">
            <a:off x="6633377" y="5519763"/>
            <a:ext cx="104775" cy="256837"/>
          </a:xfrm>
          <a:prstGeom prst="triangle">
            <a:avLst/>
          </a:prstGeom>
          <a:solidFill>
            <a:srgbClr val="9BBB59">
              <a:alpha val="20000"/>
            </a:srgb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25" name="等腰三角形 24"/>
          <p:cNvSpPr/>
          <p:nvPr>
            <p:custDataLst>
              <p:tags r:id="rId11"/>
            </p:custDataLst>
          </p:nvPr>
        </p:nvSpPr>
        <p:spPr>
          <a:xfrm rot="14680307">
            <a:off x="6595006" y="5440763"/>
            <a:ext cx="104775" cy="140428"/>
          </a:xfrm>
          <a:prstGeom prst="triangle">
            <a:avLst/>
          </a:prstGeom>
          <a:solidFill>
            <a:srgbClr val="9BBB59">
              <a:alpha val="20000"/>
            </a:srgb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26" name="任意多边形 25"/>
          <p:cNvSpPr/>
          <p:nvPr>
            <p:custDataLst>
              <p:tags r:id="rId12"/>
            </p:custDataLst>
          </p:nvPr>
        </p:nvSpPr>
        <p:spPr>
          <a:xfrm>
            <a:off x="3496208" y="4949825"/>
            <a:ext cx="775646" cy="426586"/>
          </a:xfrm>
          <a:custGeom>
            <a:avLst/>
            <a:gdLst>
              <a:gd name="connsiteX0" fmla="*/ 775646 w 775646"/>
              <a:gd name="connsiteY0" fmla="*/ 0 h 426586"/>
              <a:gd name="connsiteX1" fmla="*/ 666454 w 775646"/>
              <a:gd name="connsiteY1" fmla="*/ 355733 h 426586"/>
              <a:gd name="connsiteX2" fmla="*/ 219107 w 775646"/>
              <a:gd name="connsiteY2" fmla="*/ 426586 h 426586"/>
              <a:gd name="connsiteX3" fmla="*/ 0 w 775646"/>
              <a:gd name="connsiteY3" fmla="*/ 27086 h 426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5646" h="426586">
                <a:moveTo>
                  <a:pt x="775646" y="0"/>
                </a:moveTo>
                <a:lnTo>
                  <a:pt x="666454" y="355733"/>
                </a:lnTo>
                <a:lnTo>
                  <a:pt x="219107" y="426586"/>
                </a:lnTo>
                <a:lnTo>
                  <a:pt x="0" y="27086"/>
                </a:lnTo>
                <a:close/>
              </a:path>
            </a:pathLst>
          </a:custGeom>
          <a:solidFill>
            <a:srgbClr val="9BBB59"/>
          </a:solidFill>
        </p:spPr>
        <p:txBody>
          <a:bodyPr rot="0" spcFirstLastPara="0" vertOverflow="overflow" horzOverflow="overflow" vert="horz" wrap="square" lIns="14400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 sz="2000" b="1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28" name="任意多边形 27"/>
          <p:cNvSpPr/>
          <p:nvPr>
            <p:custDataLst>
              <p:tags r:id="rId13"/>
            </p:custDataLst>
          </p:nvPr>
        </p:nvSpPr>
        <p:spPr>
          <a:xfrm>
            <a:off x="5974718" y="2450314"/>
            <a:ext cx="3155203" cy="850448"/>
          </a:xfrm>
          <a:custGeom>
            <a:avLst/>
            <a:gdLst>
              <a:gd name="connsiteX0" fmla="*/ 3155203 w 3155203"/>
              <a:gd name="connsiteY0" fmla="*/ 0 h 850448"/>
              <a:gd name="connsiteX1" fmla="*/ 2997498 w 3155203"/>
              <a:gd name="connsiteY1" fmla="*/ 578071 h 850448"/>
              <a:gd name="connsiteX2" fmla="*/ 406001 w 3155203"/>
              <a:gd name="connsiteY2" fmla="*/ 850448 h 850448"/>
              <a:gd name="connsiteX3" fmla="*/ 0 w 3155203"/>
              <a:gd name="connsiteY3" fmla="*/ 110182 h 85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5203" h="850448">
                <a:moveTo>
                  <a:pt x="3155203" y="0"/>
                </a:moveTo>
                <a:lnTo>
                  <a:pt x="2997498" y="578071"/>
                </a:lnTo>
                <a:lnTo>
                  <a:pt x="406001" y="850448"/>
                </a:lnTo>
                <a:lnTo>
                  <a:pt x="0" y="110182"/>
                </a:lnTo>
                <a:close/>
              </a:path>
            </a:pathLst>
          </a:custGeom>
          <a:solidFill>
            <a:srgbClr val="3498DB">
              <a:lumMod val="60000"/>
              <a:lumOff val="40000"/>
            </a:srgbClr>
          </a:solidFill>
        </p:spPr>
        <p:txBody>
          <a:bodyPr rot="0" spcFirstLastPara="0" vertOverflow="overflow" horzOverflow="overflow" vert="horz" wrap="square" lIns="216000" tIns="108000" rIns="108000" bIns="45720" numCol="1" spcCol="0" rtlCol="0" fromWordArt="0" anchor="ctr" anchorCtr="0" forceAA="0" compatLnSpc="1">
            <a:normAutofit/>
          </a:bodyPr>
          <a:p>
            <a:pPr algn="ctr"/>
            <a:endParaRPr lang="da-DK" altLang="zh-CN" dirty="0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29" name="等腰三角形 28"/>
          <p:cNvSpPr/>
          <p:nvPr>
            <p:custDataLst>
              <p:tags r:id="rId14"/>
            </p:custDataLst>
          </p:nvPr>
        </p:nvSpPr>
        <p:spPr>
          <a:xfrm rot="17703762">
            <a:off x="9133302" y="2965836"/>
            <a:ext cx="104775" cy="256837"/>
          </a:xfrm>
          <a:prstGeom prst="triangle">
            <a:avLst/>
          </a:prstGeom>
          <a:solidFill>
            <a:srgbClr val="3498DB">
              <a:alpha val="20000"/>
            </a:srgb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30" name="等腰三角形 29"/>
          <p:cNvSpPr/>
          <p:nvPr>
            <p:custDataLst>
              <p:tags r:id="rId15"/>
            </p:custDataLst>
          </p:nvPr>
        </p:nvSpPr>
        <p:spPr>
          <a:xfrm rot="14680307">
            <a:off x="9094931" y="2886836"/>
            <a:ext cx="104775" cy="140428"/>
          </a:xfrm>
          <a:prstGeom prst="triangle">
            <a:avLst/>
          </a:prstGeom>
          <a:solidFill>
            <a:srgbClr val="3498DB">
              <a:alpha val="20000"/>
            </a:srgb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31" name="任意多边形 30"/>
          <p:cNvSpPr/>
          <p:nvPr>
            <p:custDataLst>
              <p:tags r:id="rId16"/>
            </p:custDataLst>
          </p:nvPr>
        </p:nvSpPr>
        <p:spPr>
          <a:xfrm>
            <a:off x="5996133" y="2388328"/>
            <a:ext cx="775646" cy="426586"/>
          </a:xfrm>
          <a:custGeom>
            <a:avLst/>
            <a:gdLst>
              <a:gd name="connsiteX0" fmla="*/ 775646 w 775646"/>
              <a:gd name="connsiteY0" fmla="*/ 0 h 426586"/>
              <a:gd name="connsiteX1" fmla="*/ 666454 w 775646"/>
              <a:gd name="connsiteY1" fmla="*/ 355733 h 426586"/>
              <a:gd name="connsiteX2" fmla="*/ 219107 w 775646"/>
              <a:gd name="connsiteY2" fmla="*/ 426586 h 426586"/>
              <a:gd name="connsiteX3" fmla="*/ 0 w 775646"/>
              <a:gd name="connsiteY3" fmla="*/ 27086 h 426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5646" h="426586">
                <a:moveTo>
                  <a:pt x="775646" y="0"/>
                </a:moveTo>
                <a:lnTo>
                  <a:pt x="666454" y="355733"/>
                </a:lnTo>
                <a:lnTo>
                  <a:pt x="219107" y="426586"/>
                </a:lnTo>
                <a:lnTo>
                  <a:pt x="0" y="27086"/>
                </a:lnTo>
                <a:close/>
              </a:path>
            </a:pathLst>
          </a:custGeom>
          <a:solidFill>
            <a:srgbClr val="3498DB"/>
          </a:solidFill>
        </p:spPr>
        <p:txBody>
          <a:bodyPr rot="0" spcFirstLastPara="0" vertOverflow="overflow" horzOverflow="overflow" vert="horz" wrap="square" lIns="14400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 sz="2000" b="1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33" name="任意多边形 32"/>
          <p:cNvSpPr/>
          <p:nvPr>
            <p:custDataLst>
              <p:tags r:id="rId17"/>
            </p:custDataLst>
          </p:nvPr>
        </p:nvSpPr>
        <p:spPr>
          <a:xfrm>
            <a:off x="6571618" y="3978084"/>
            <a:ext cx="3155203" cy="850448"/>
          </a:xfrm>
          <a:custGeom>
            <a:avLst/>
            <a:gdLst>
              <a:gd name="connsiteX0" fmla="*/ 3155203 w 3155203"/>
              <a:gd name="connsiteY0" fmla="*/ 0 h 850448"/>
              <a:gd name="connsiteX1" fmla="*/ 2997498 w 3155203"/>
              <a:gd name="connsiteY1" fmla="*/ 578071 h 850448"/>
              <a:gd name="connsiteX2" fmla="*/ 406001 w 3155203"/>
              <a:gd name="connsiteY2" fmla="*/ 850448 h 850448"/>
              <a:gd name="connsiteX3" fmla="*/ 0 w 3155203"/>
              <a:gd name="connsiteY3" fmla="*/ 110182 h 85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5203" h="850448">
                <a:moveTo>
                  <a:pt x="3155203" y="0"/>
                </a:moveTo>
                <a:lnTo>
                  <a:pt x="2997498" y="578071"/>
                </a:lnTo>
                <a:lnTo>
                  <a:pt x="406001" y="850448"/>
                </a:lnTo>
                <a:lnTo>
                  <a:pt x="0" y="110182"/>
                </a:lnTo>
                <a:close/>
              </a:path>
            </a:pathLst>
          </a:custGeom>
          <a:solidFill>
            <a:srgbClr val="69A35B">
              <a:lumMod val="60000"/>
              <a:lumOff val="40000"/>
            </a:srgbClr>
          </a:solidFill>
        </p:spPr>
        <p:txBody>
          <a:bodyPr rot="0" spcFirstLastPara="0" vertOverflow="overflow" horzOverflow="overflow" vert="horz" wrap="square" lIns="216000" tIns="108000" rIns="108000" bIns="45720" numCol="1" spcCol="0" rtlCol="0" fromWordArt="0" anchor="ctr" anchorCtr="0" forceAA="0" compatLnSpc="1">
            <a:normAutofit/>
          </a:bodyPr>
          <a:p>
            <a:pPr algn="ctr"/>
            <a:endParaRPr lang="da-DK" altLang="zh-CN" dirty="0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34" name="等腰三角形 33"/>
          <p:cNvSpPr/>
          <p:nvPr>
            <p:custDataLst>
              <p:tags r:id="rId18"/>
            </p:custDataLst>
          </p:nvPr>
        </p:nvSpPr>
        <p:spPr>
          <a:xfrm rot="17703762">
            <a:off x="9730202" y="4493606"/>
            <a:ext cx="104775" cy="256837"/>
          </a:xfrm>
          <a:prstGeom prst="triangle">
            <a:avLst/>
          </a:prstGeom>
          <a:solidFill>
            <a:srgbClr val="69A35B">
              <a:alpha val="20000"/>
            </a:srgb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35" name="等腰三角形 34"/>
          <p:cNvSpPr/>
          <p:nvPr>
            <p:custDataLst>
              <p:tags r:id="rId19"/>
            </p:custDataLst>
          </p:nvPr>
        </p:nvSpPr>
        <p:spPr>
          <a:xfrm rot="14680307">
            <a:off x="9691831" y="4414606"/>
            <a:ext cx="104775" cy="140428"/>
          </a:xfrm>
          <a:prstGeom prst="triangle">
            <a:avLst/>
          </a:prstGeom>
          <a:solidFill>
            <a:srgbClr val="69A35B">
              <a:alpha val="20000"/>
            </a:srgb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36" name="任意多边形 35"/>
          <p:cNvSpPr/>
          <p:nvPr>
            <p:custDataLst>
              <p:tags r:id="rId20"/>
            </p:custDataLst>
          </p:nvPr>
        </p:nvSpPr>
        <p:spPr>
          <a:xfrm>
            <a:off x="6593033" y="3923668"/>
            <a:ext cx="775646" cy="426586"/>
          </a:xfrm>
          <a:custGeom>
            <a:avLst/>
            <a:gdLst>
              <a:gd name="connsiteX0" fmla="*/ 775646 w 775646"/>
              <a:gd name="connsiteY0" fmla="*/ 0 h 426586"/>
              <a:gd name="connsiteX1" fmla="*/ 666454 w 775646"/>
              <a:gd name="connsiteY1" fmla="*/ 355733 h 426586"/>
              <a:gd name="connsiteX2" fmla="*/ 219107 w 775646"/>
              <a:gd name="connsiteY2" fmla="*/ 426586 h 426586"/>
              <a:gd name="connsiteX3" fmla="*/ 0 w 775646"/>
              <a:gd name="connsiteY3" fmla="*/ 27086 h 426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5646" h="426586">
                <a:moveTo>
                  <a:pt x="775646" y="0"/>
                </a:moveTo>
                <a:lnTo>
                  <a:pt x="666454" y="355733"/>
                </a:lnTo>
                <a:lnTo>
                  <a:pt x="219107" y="426586"/>
                </a:lnTo>
                <a:lnTo>
                  <a:pt x="0" y="27086"/>
                </a:lnTo>
                <a:close/>
              </a:path>
            </a:pathLst>
          </a:custGeom>
          <a:solidFill>
            <a:srgbClr val="69A35B"/>
          </a:solidFill>
        </p:spPr>
        <p:txBody>
          <a:bodyPr rot="0" spcFirstLastPara="0" vertOverflow="overflow" horzOverflow="overflow" vert="horz" wrap="square" lIns="14400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 sz="2000" b="1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>
            <p:custDataLst>
              <p:tags r:id="rId21"/>
            </p:custDataLst>
          </p:nvPr>
        </p:nvSpPr>
        <p:spPr>
          <a:xfrm>
            <a:off x="2469658" y="1922913"/>
            <a:ext cx="441146" cy="369332"/>
          </a:xfrm>
          <a:prstGeom prst="rect">
            <a:avLst/>
          </a:prstGeom>
        </p:spPr>
        <p:txBody>
          <a:bodyPr wrap="none">
            <a:normAutofit/>
          </a:bodyPr>
          <a:p>
            <a:pPr algn="ctr"/>
            <a:r>
              <a:rPr lang="en-US" altLang="zh-CN" b="1" dirty="0">
                <a:solidFill>
                  <a:sysClr val="window" lastClr="FFFFFF"/>
                </a:solidFill>
                <a:sym typeface="Arial" panose="020B0604020202020204" pitchFamily="34" charset="0"/>
              </a:rPr>
              <a:t>01</a:t>
            </a:r>
            <a:endParaRPr lang="zh-CN" altLang="en-US" b="1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>
            <p:custDataLst>
              <p:tags r:id="rId22"/>
            </p:custDataLst>
          </p:nvPr>
        </p:nvSpPr>
        <p:spPr>
          <a:xfrm>
            <a:off x="6163383" y="2416955"/>
            <a:ext cx="441147" cy="369332"/>
          </a:xfrm>
          <a:prstGeom prst="rect">
            <a:avLst/>
          </a:prstGeom>
        </p:spPr>
        <p:txBody>
          <a:bodyPr wrap="none">
            <a:normAutofit/>
          </a:bodyPr>
          <a:p>
            <a:pPr algn="ctr"/>
            <a:r>
              <a:rPr lang="en-US" altLang="zh-CN" b="1" dirty="0">
                <a:solidFill>
                  <a:sysClr val="window" lastClr="FFFFFF"/>
                </a:solidFill>
                <a:sym typeface="Arial" panose="020B0604020202020204" pitchFamily="34" charset="0"/>
              </a:rPr>
              <a:t>02</a:t>
            </a:r>
            <a:endParaRPr lang="zh-CN" altLang="en-US" b="1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3"/>
            </p:custDataLst>
          </p:nvPr>
        </p:nvSpPr>
        <p:spPr>
          <a:xfrm>
            <a:off x="3066558" y="3450682"/>
            <a:ext cx="441147" cy="369332"/>
          </a:xfrm>
          <a:prstGeom prst="rect">
            <a:avLst/>
          </a:prstGeom>
        </p:spPr>
        <p:txBody>
          <a:bodyPr wrap="none">
            <a:normAutofit/>
          </a:bodyPr>
          <a:p>
            <a:pPr algn="ctr"/>
            <a:r>
              <a:rPr lang="en-US" altLang="zh-CN" b="1" dirty="0">
                <a:solidFill>
                  <a:sysClr val="window" lastClr="FFFFFF"/>
                </a:solidFill>
                <a:sym typeface="Arial" panose="020B0604020202020204" pitchFamily="34" charset="0"/>
              </a:rPr>
              <a:t>03</a:t>
            </a:r>
            <a:endParaRPr lang="zh-CN" altLang="en-US" b="1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>
            <p:custDataLst>
              <p:tags r:id="rId24"/>
            </p:custDataLst>
          </p:nvPr>
        </p:nvSpPr>
        <p:spPr>
          <a:xfrm>
            <a:off x="6760283" y="3952295"/>
            <a:ext cx="441147" cy="369332"/>
          </a:xfrm>
          <a:prstGeom prst="rect">
            <a:avLst/>
          </a:prstGeom>
        </p:spPr>
        <p:txBody>
          <a:bodyPr wrap="none">
            <a:normAutofit/>
          </a:bodyPr>
          <a:p>
            <a:pPr algn="ctr"/>
            <a:r>
              <a:rPr lang="en-US" altLang="zh-CN" b="1" dirty="0">
                <a:solidFill>
                  <a:sysClr val="window" lastClr="FFFFFF"/>
                </a:solidFill>
                <a:sym typeface="Arial" panose="020B0604020202020204" pitchFamily="34" charset="0"/>
              </a:rPr>
              <a:t>04</a:t>
            </a:r>
            <a:endParaRPr lang="zh-CN" altLang="en-US" b="1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>
            <p:custDataLst>
              <p:tags r:id="rId25"/>
            </p:custDataLst>
          </p:nvPr>
        </p:nvSpPr>
        <p:spPr>
          <a:xfrm>
            <a:off x="3663458" y="4978452"/>
            <a:ext cx="441147" cy="369332"/>
          </a:xfrm>
          <a:prstGeom prst="rect">
            <a:avLst/>
          </a:prstGeom>
        </p:spPr>
        <p:txBody>
          <a:bodyPr wrap="none">
            <a:normAutofit/>
          </a:bodyPr>
          <a:p>
            <a:pPr algn="ctr"/>
            <a:r>
              <a:rPr lang="en-US" altLang="zh-CN" b="1" dirty="0">
                <a:solidFill>
                  <a:sysClr val="window" lastClr="FFFFFF"/>
                </a:solidFill>
                <a:sym typeface="Arial" panose="020B0604020202020204" pitchFamily="34" charset="0"/>
              </a:rPr>
              <a:t>05</a:t>
            </a:r>
            <a:endParaRPr lang="zh-CN" altLang="en-US" b="1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41" name="文本框 40"/>
          <p:cNvSpPr txBox="1"/>
          <p:nvPr>
            <p:custDataLst>
              <p:tags r:id="rId26"/>
            </p:custDataLst>
          </p:nvPr>
        </p:nvSpPr>
        <p:spPr>
          <a:xfrm>
            <a:off x="7368679" y="4075167"/>
            <a:ext cx="2044208" cy="492919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400" spc="15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中断使用注意事项</a:t>
            </a:r>
            <a:endParaRPr lang="zh-CN" altLang="en-US" sz="1400" spc="15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文本框 41"/>
          <p:cNvSpPr txBox="1"/>
          <p:nvPr>
            <p:custDataLst>
              <p:tags r:id="rId27"/>
            </p:custDataLst>
          </p:nvPr>
        </p:nvSpPr>
        <p:spPr>
          <a:xfrm>
            <a:off x="6771779" y="2539827"/>
            <a:ext cx="2044208" cy="492919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400" spc="15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零中断延迟的意义</a:t>
            </a:r>
            <a:endParaRPr lang="zh-CN" altLang="en-US" sz="1400" spc="15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28"/>
            </p:custDataLst>
          </p:nvPr>
        </p:nvSpPr>
        <p:spPr>
          <a:xfrm>
            <a:off x="3674954" y="3582248"/>
            <a:ext cx="2044208" cy="492919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400" spc="15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零中断延迟原理</a:t>
            </a:r>
            <a:endParaRPr lang="zh-CN" altLang="en-US" sz="1400" spc="15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>
            <p:custDataLst>
              <p:tags r:id="rId29"/>
            </p:custDataLst>
          </p:nvPr>
        </p:nvSpPr>
        <p:spPr>
          <a:xfrm>
            <a:off x="3078054" y="2037381"/>
            <a:ext cx="2044208" cy="492919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400" spc="15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什么是零中断延迟？</a:t>
            </a:r>
            <a:endParaRPr lang="zh-CN" altLang="en-US" sz="1400" spc="15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文本框 44"/>
          <p:cNvSpPr txBox="1"/>
          <p:nvPr>
            <p:custDataLst>
              <p:tags r:id="rId30"/>
            </p:custDataLst>
          </p:nvPr>
        </p:nvSpPr>
        <p:spPr>
          <a:xfrm>
            <a:off x="4271854" y="5095448"/>
            <a:ext cx="2044208" cy="492919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400" spc="15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零中断延迟技术对比</a:t>
            </a:r>
            <a:endParaRPr lang="zh-CN" altLang="en-US" sz="1400" spc="15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矩形 45"/>
          <p:cNvSpPr/>
          <p:nvPr>
            <p:custDataLst>
              <p:tags r:id="rId31"/>
            </p:custDataLst>
          </p:nvPr>
        </p:nvSpPr>
        <p:spPr>
          <a:xfrm>
            <a:off x="2211705" y="644128"/>
            <a:ext cx="7768590" cy="584775"/>
          </a:xfrm>
          <a:prstGeom prst="rect">
            <a:avLst/>
          </a:prstGeom>
        </p:spPr>
        <p:txBody>
          <a:bodyPr wrap="square" lIns="91440" tIns="45720" rIns="91440" bIns="45720" anchor="ctr">
            <a:normAutofit/>
          </a:bodyPr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000" b="1" kern="0" spc="300">
                <a:latin typeface="微软雅黑" panose="020B0503020204020204" charset="-122"/>
                <a:ea typeface="微软雅黑" panose="020B0503020204020204" charset="-122"/>
                <a:cs typeface="+mn-ea"/>
              </a:rPr>
              <a:t>第五章  CosyOS中断系统</a:t>
            </a:r>
            <a:endParaRPr lang="zh-CN" altLang="en-US" sz="2000" b="1" kern="0" spc="300"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</p:spTree>
    <p:custDataLst>
      <p:tags r:id="rId32"/>
    </p:custData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0" y="1643854"/>
            <a:ext cx="12192000" cy="4836639"/>
          </a:xfrm>
          <a:prstGeom prst="rect">
            <a:avLst/>
          </a:prstGeom>
          <a:solidFill>
            <a:srgbClr val="026FB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ysClr val="window" lastClr="FFFFFF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文本框 3"/>
          <p:cNvSpPr txBox="1"/>
          <p:nvPr>
            <p:custDataLst>
              <p:tags r:id="rId2"/>
            </p:custDataLst>
          </p:nvPr>
        </p:nvSpPr>
        <p:spPr>
          <a:xfrm>
            <a:off x="957260" y="2590100"/>
            <a:ext cx="9786939" cy="2224583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7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lvl="0">
              <a:lnSpc>
                <a:spcPct val="150000"/>
              </a:lnSpc>
              <a:spcAft>
                <a:spcPts val="2000"/>
              </a:spcAft>
              <a:defRPr/>
            </a:pPr>
            <a:r>
              <a:rPr lang="zh-CN" altLang="en-US" sz="3200" b="1" spc="25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零中断延迟并非是中断响应时间为零，而是指当引入了RTOS以后，中断响应时间仍然能够达到MCU内核特性的响应时间，即只要中断发生，就能按中断优先级立即抢占，不存在指令级延误。也就是说，中断响应时间不受RTOS影响，与裸机编程是一样的。</a:t>
            </a:r>
            <a:endParaRPr lang="zh-CN" altLang="en-US" sz="3200" b="1" spc="250">
              <a:solidFill>
                <a:sysClr val="window" lastClr="FFFFFF"/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文本框 4"/>
          <p:cNvSpPr txBox="1"/>
          <p:nvPr>
            <p:custDataLst>
              <p:tags r:id="rId3"/>
            </p:custDataLst>
          </p:nvPr>
        </p:nvSpPr>
        <p:spPr>
          <a:xfrm>
            <a:off x="948689" y="524301"/>
            <a:ext cx="9795510" cy="847300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r>
              <a:rPr lang="zh-CN" altLang="en-US" sz="4000" b="1" spc="300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什么是零中断</a:t>
            </a:r>
            <a:r>
              <a:rPr lang="zh-CN" altLang="en-US" sz="4000" b="1" spc="300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延迟？</a:t>
            </a:r>
            <a:endParaRPr lang="zh-CN" altLang="en-US" sz="4000" b="1" spc="300" dirty="0">
              <a:solidFill>
                <a:sysClr val="windowText" lastClr="000000">
                  <a:lumMod val="75000"/>
                  <a:lumOff val="25000"/>
                </a:sys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矩形 14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229ABC"/>
              </a:gs>
              <a:gs pos="100000">
                <a:srgbClr val="3B78B5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6" name="任意多边形: 形状 8"/>
          <p:cNvSpPr/>
          <p:nvPr>
            <p:custDataLst>
              <p:tags r:id="rId2"/>
            </p:custDataLst>
          </p:nvPr>
        </p:nvSpPr>
        <p:spPr>
          <a:xfrm>
            <a:off x="0" y="762000"/>
            <a:ext cx="3072765" cy="1475105"/>
          </a:xfrm>
          <a:custGeom>
            <a:avLst/>
            <a:gdLst/>
            <a:ahLst/>
            <a:cxnLst/>
            <a:rect l="0" t="0" r="0" b="0"/>
            <a:pathLst>
              <a:path w="6191251" h="2971801">
                <a:moveTo>
                  <a:pt x="0" y="0"/>
                </a:moveTo>
                <a:lnTo>
                  <a:pt x="0" y="2971800"/>
                </a:lnTo>
                <a:lnTo>
                  <a:pt x="3813810" y="2971800"/>
                </a:lnTo>
                <a:lnTo>
                  <a:pt x="6191250" y="0"/>
                </a:lnTo>
              </a:path>
            </a:pathLst>
          </a:custGeom>
          <a:solidFill>
            <a:sysClr val="window" lastClr="FFFFFF">
              <a:lumMod val="85000"/>
              <a:alpha val="14000"/>
            </a:sys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7" name="任意多边形: 形状 9"/>
          <p:cNvSpPr/>
          <p:nvPr>
            <p:custDataLst>
              <p:tags r:id="rId3"/>
            </p:custDataLst>
          </p:nvPr>
        </p:nvSpPr>
        <p:spPr>
          <a:xfrm>
            <a:off x="0" y="0"/>
            <a:ext cx="2966720" cy="3677920"/>
          </a:xfrm>
          <a:custGeom>
            <a:avLst/>
            <a:gdLst>
              <a:gd name="connsiteX0" fmla="*/ 4699000 w 5502910"/>
              <a:gd name="connsiteY0" fmla="*/ 441960 h 6822440"/>
              <a:gd name="connsiteX1" fmla="*/ 4516120 w 5502910"/>
              <a:gd name="connsiteY1" fmla="*/ 441960 h 6822440"/>
              <a:gd name="connsiteX2" fmla="*/ 4872990 w 5502910"/>
              <a:gd name="connsiteY2" fmla="*/ 0 h 6822440"/>
              <a:gd name="connsiteX3" fmla="*/ 4690110 w 5502910"/>
              <a:gd name="connsiteY3" fmla="*/ 0 h 6822440"/>
              <a:gd name="connsiteX4" fmla="*/ 4334510 w 5502910"/>
              <a:gd name="connsiteY4" fmla="*/ 441960 h 6822440"/>
              <a:gd name="connsiteX5" fmla="*/ 4152900 w 5502910"/>
              <a:gd name="connsiteY5" fmla="*/ 441960 h 6822440"/>
              <a:gd name="connsiteX6" fmla="*/ 4508500 w 5502910"/>
              <a:gd name="connsiteY6" fmla="*/ 0 h 6822440"/>
              <a:gd name="connsiteX7" fmla="*/ 4326890 w 5502910"/>
              <a:gd name="connsiteY7" fmla="*/ 0 h 6822440"/>
              <a:gd name="connsiteX8" fmla="*/ 3970020 w 5502910"/>
              <a:gd name="connsiteY8" fmla="*/ 441960 h 6822440"/>
              <a:gd name="connsiteX9" fmla="*/ 3788410 w 5502910"/>
              <a:gd name="connsiteY9" fmla="*/ 441960 h 6822440"/>
              <a:gd name="connsiteX10" fmla="*/ 4144010 w 5502910"/>
              <a:gd name="connsiteY10" fmla="*/ 0 h 6822440"/>
              <a:gd name="connsiteX11" fmla="*/ 3962400 w 5502910"/>
              <a:gd name="connsiteY11" fmla="*/ 0 h 6822440"/>
              <a:gd name="connsiteX12" fmla="*/ 3605530 w 5502910"/>
              <a:gd name="connsiteY12" fmla="*/ 441960 h 6822440"/>
              <a:gd name="connsiteX13" fmla="*/ 3423920 w 5502910"/>
              <a:gd name="connsiteY13" fmla="*/ 441960 h 6822440"/>
              <a:gd name="connsiteX14" fmla="*/ 3779520 w 5502910"/>
              <a:gd name="connsiteY14" fmla="*/ 0 h 6822440"/>
              <a:gd name="connsiteX15" fmla="*/ 3597910 w 5502910"/>
              <a:gd name="connsiteY15" fmla="*/ 0 h 6822440"/>
              <a:gd name="connsiteX16" fmla="*/ 3241040 w 5502910"/>
              <a:gd name="connsiteY16" fmla="*/ 441960 h 6822440"/>
              <a:gd name="connsiteX17" fmla="*/ 3081020 w 5502910"/>
              <a:gd name="connsiteY17" fmla="*/ 441960 h 6822440"/>
              <a:gd name="connsiteX18" fmla="*/ 3437890 w 5502910"/>
              <a:gd name="connsiteY18" fmla="*/ 0 h 6822440"/>
              <a:gd name="connsiteX19" fmla="*/ 0 w 5502910"/>
              <a:gd name="connsiteY19" fmla="*/ 0 h 6822440"/>
              <a:gd name="connsiteX20" fmla="*/ 0 w 5502910"/>
              <a:gd name="connsiteY20" fmla="*/ 6822440 h 6822440"/>
              <a:gd name="connsiteX21" fmla="*/ 5502910 w 5502910"/>
              <a:gd name="connsiteY21" fmla="*/ 0 h 6822440"/>
              <a:gd name="connsiteX22" fmla="*/ 5054600 w 5502910"/>
              <a:gd name="connsiteY22" fmla="*/ 0 h 6822440"/>
              <a:gd name="connsiteX23" fmla="*/ 4699000 w 5502910"/>
              <a:gd name="connsiteY23" fmla="*/ 441960 h 682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502910" h="6822440">
                <a:moveTo>
                  <a:pt x="4699000" y="441960"/>
                </a:moveTo>
                <a:lnTo>
                  <a:pt x="4516120" y="441960"/>
                </a:lnTo>
                <a:lnTo>
                  <a:pt x="4872990" y="0"/>
                </a:lnTo>
                <a:lnTo>
                  <a:pt x="4690110" y="0"/>
                </a:lnTo>
                <a:lnTo>
                  <a:pt x="4334510" y="441960"/>
                </a:lnTo>
                <a:lnTo>
                  <a:pt x="4152900" y="441960"/>
                </a:lnTo>
                <a:lnTo>
                  <a:pt x="4508500" y="0"/>
                </a:lnTo>
                <a:lnTo>
                  <a:pt x="4326890" y="0"/>
                </a:lnTo>
                <a:lnTo>
                  <a:pt x="3970020" y="441960"/>
                </a:lnTo>
                <a:lnTo>
                  <a:pt x="3788410" y="441960"/>
                </a:lnTo>
                <a:lnTo>
                  <a:pt x="4144010" y="0"/>
                </a:lnTo>
                <a:lnTo>
                  <a:pt x="3962400" y="0"/>
                </a:lnTo>
                <a:lnTo>
                  <a:pt x="3605530" y="441960"/>
                </a:lnTo>
                <a:lnTo>
                  <a:pt x="3423920" y="441960"/>
                </a:lnTo>
                <a:lnTo>
                  <a:pt x="3779520" y="0"/>
                </a:lnTo>
                <a:lnTo>
                  <a:pt x="3597910" y="0"/>
                </a:lnTo>
                <a:lnTo>
                  <a:pt x="3241040" y="441960"/>
                </a:lnTo>
                <a:lnTo>
                  <a:pt x="3081020" y="441960"/>
                </a:lnTo>
                <a:lnTo>
                  <a:pt x="3437890" y="0"/>
                </a:lnTo>
                <a:lnTo>
                  <a:pt x="0" y="0"/>
                </a:lnTo>
                <a:lnTo>
                  <a:pt x="0" y="6822440"/>
                </a:lnTo>
                <a:lnTo>
                  <a:pt x="5502910" y="0"/>
                </a:lnTo>
                <a:lnTo>
                  <a:pt x="5054600" y="0"/>
                </a:lnTo>
                <a:lnTo>
                  <a:pt x="4699000" y="441960"/>
                </a:lnTo>
              </a:path>
            </a:pathLst>
          </a:custGeom>
          <a:solidFill>
            <a:sysClr val="window" lastClr="FFFFFF">
              <a:lumMod val="95000"/>
              <a:alpha val="14000"/>
            </a:sys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0" name="标题 1"/>
          <p:cNvSpPr txBox="1"/>
          <p:nvPr>
            <p:custDataLst>
              <p:tags r:id="rId4"/>
            </p:custDataLst>
          </p:nvPr>
        </p:nvSpPr>
        <p:spPr>
          <a:xfrm>
            <a:off x="786765" y="762000"/>
            <a:ext cx="10824845" cy="664210"/>
          </a:xfrm>
          <a:prstGeom prst="rect">
            <a:avLst/>
          </a:prstGeom>
          <a:noFill/>
        </p:spPr>
        <p:txBody>
          <a:bodyPr vert="horz" lIns="90000" tIns="46800" rIns="90000" bIns="46800" rtlCol="0" anchor="ctr" anchorCtr="0"/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800" b="1" i="0" u="none" strike="noStrike" kern="1200" cap="none" spc="200" normalizeH="0" baseline="0" noProof="1" dirty="0">
                <a:solidFill>
                  <a:sysClr val="windowText" lastClr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微软雅黑" panose="020B0503020204020204" charset="-122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600" spc="30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操作系统分类</a:t>
            </a:r>
            <a:endParaRPr lang="zh-CN" altLang="en-US" sz="3600" spc="30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圆角矩形 12"/>
          <p:cNvSpPr/>
          <p:nvPr>
            <p:custDataLst>
              <p:tags r:id="rId5"/>
            </p:custDataLst>
          </p:nvPr>
        </p:nvSpPr>
        <p:spPr>
          <a:xfrm>
            <a:off x="786765" y="1632585"/>
            <a:ext cx="2286000" cy="38100"/>
          </a:xfrm>
          <a:prstGeom prst="roundRect">
            <a:avLst/>
          </a:prstGeom>
          <a:solidFill>
            <a:sysClr val="window" lastClr="FFFFFF">
              <a:alpha val="3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9" name="圆角矩形 13"/>
          <p:cNvSpPr/>
          <p:nvPr>
            <p:custDataLst>
              <p:tags r:id="rId6"/>
            </p:custDataLst>
          </p:nvPr>
        </p:nvSpPr>
        <p:spPr>
          <a:xfrm>
            <a:off x="786765" y="1632585"/>
            <a:ext cx="762000" cy="38100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7"/>
            </p:custDataLst>
          </p:nvPr>
        </p:nvSpPr>
        <p:spPr>
          <a:xfrm>
            <a:off x="786765" y="1916430"/>
            <a:ext cx="10873740" cy="4450080"/>
          </a:xfrm>
          <a:prstGeom prst="rect">
            <a:avLst/>
          </a:prstGeom>
          <a:noFill/>
        </p:spPr>
        <p:txBody>
          <a:bodyPr vert="horz" lIns="90000" tIns="46800" rIns="90000" bIns="46800" rtlCol="0">
            <a:noAutofit/>
          </a:bodyPr>
          <a:lstStyle>
            <a:lvl1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kumimoji="0" lang="zh-CN" altLang="en-US" sz="1100" b="0" i="0" u="none" strike="noStrike" cap="none" spc="50" normalizeH="0" baseline="0" noProof="1" dirty="0">
                <a:solidFill>
                  <a:sysClr val="window" lastClr="FFFFFF"/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defRPr>
            </a:lvl1pPr>
            <a:lvl2pPr marL="685800" marR="0" lvl="1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cap="none" spc="150" normalizeH="0" baseline="0" noProof="1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sym typeface="微软雅黑" panose="020B0503020204020204" charset="-122"/>
              </a:defRPr>
            </a:lvl2pPr>
            <a:lvl3pPr marL="1143000" marR="0" lvl="2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sym typeface="微软雅黑" panose="020B0503020204020204" charset="-122"/>
              </a:defRPr>
            </a:lvl3pPr>
            <a:lvl4pPr marL="1600200" marR="0" lvl="3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sym typeface="微软雅黑" panose="020B0503020204020204" charset="-122"/>
              </a:defRPr>
            </a:lvl4pPr>
            <a:lvl5pPr marL="2057400" marR="0" lvl="4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sym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+mn-ea"/>
              <a:buAutoNum type="ea1JpnChsDbPeriod"/>
            </a:pPr>
            <a:r>
              <a:rPr lang="en-US" altLang="zh-CN" sz="1600" b="1" spc="15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单任务操作系统</a:t>
            </a:r>
            <a:endParaRPr lang="en-US" altLang="zh-CN" sz="1600" b="1" spc="15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1600" spc="15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典型代表：DOS，单用户单任务。</a:t>
            </a:r>
            <a:endParaRPr lang="zh-CN" altLang="en-US" sz="1600" spc="15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+mn-ea"/>
              <a:buAutoNum type="ea1JpnChsDbPeriod"/>
            </a:pPr>
            <a:r>
              <a:rPr lang="en-US" altLang="zh-CN" sz="1600" b="1" spc="15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分时操作系统（TSOS，Time-sharing Operating System）</a:t>
            </a:r>
            <a:endParaRPr lang="en-US" altLang="zh-CN" sz="1600" b="1" spc="15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○"/>
            </a:pPr>
            <a:r>
              <a:rPr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任务调度方式：</a:t>
            </a:r>
            <a:r>
              <a:rPr b="1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时间片轮转调度</a:t>
            </a:r>
            <a:r>
              <a:rPr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+ 其它调度算法。</a:t>
            </a:r>
            <a:endParaRPr lang="zh-CN" altLang="en-US" sz="1600" spc="15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○"/>
            </a:pPr>
            <a:r>
              <a:rPr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处理器必须有</a:t>
            </a:r>
            <a:r>
              <a:rPr lang="en-US" altLang="zh-CN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MMU</a:t>
            </a:r>
            <a:r>
              <a:rPr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（Memory Management Unit），多用户多任务、任务为进程级</a:t>
            </a:r>
            <a:r>
              <a:rPr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en-US" sz="1600" spc="15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1600" spc="15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典型代表：Windows、Unix、Linux。</a:t>
            </a:r>
            <a:endParaRPr lang="zh-CN" altLang="en-US" sz="1600" spc="15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+mn-ea"/>
              <a:buAutoNum type="ea1JpnChsDbPeriod"/>
            </a:pPr>
            <a:r>
              <a:rPr lang="en-US" altLang="zh-CN" sz="1600" b="1" spc="15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实时操作系统（RTOS，RealTime Operating System）</a:t>
            </a:r>
            <a:endParaRPr lang="en-US" altLang="zh-CN" sz="1600" b="1" spc="15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○"/>
            </a:pPr>
            <a:r>
              <a:rPr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任务调度方式：</a:t>
            </a:r>
            <a:r>
              <a:rPr b="1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抢占式调度</a:t>
            </a:r>
            <a:r>
              <a:rPr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（不同优先级）+ 时间片轮转调度（相同优先级）。</a:t>
            </a:r>
            <a:endParaRPr sz="1600" spc="15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○"/>
            </a:pPr>
            <a:r>
              <a:rPr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处理器可以没有</a:t>
            </a:r>
            <a:r>
              <a:rPr lang="en-US" altLang="zh-CN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MMU</a:t>
            </a:r>
            <a:r>
              <a:rPr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，只有一个进程（</a:t>
            </a:r>
            <a:r>
              <a:rPr lang="en-US" altLang="zh-CN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main</a:t>
            </a:r>
            <a:r>
              <a:rPr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函数），</a:t>
            </a:r>
            <a:r>
              <a:rPr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多任务、任务为</a:t>
            </a:r>
            <a:r>
              <a:rPr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线程级。</a:t>
            </a:r>
            <a:endParaRPr lang="zh-CN" altLang="en-US" sz="1600" spc="15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○"/>
            </a:pPr>
            <a:endParaRPr lang="zh-CN" altLang="en-US" sz="1600" spc="15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4196863" y="697523"/>
            <a:ext cx="7362092" cy="5462954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63500" dist="63500" dir="3600000" algn="tl" rotWithShape="0">
              <a:prstClr val="black">
                <a:alpha val="20000"/>
              </a:prstClr>
            </a:outerShdw>
          </a:effectLst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4196862" cy="6858000"/>
          </a:xfrm>
          <a:prstGeom prst="rect">
            <a:avLst/>
          </a:prstGeom>
          <a:solidFill>
            <a:srgbClr val="40689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388992" y="2414953"/>
            <a:ext cx="3418878" cy="3845170"/>
          </a:xfrm>
          <a:prstGeom prst="rect">
            <a:avLst/>
          </a:prstGeom>
          <a:ln>
            <a:noFill/>
          </a:ln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</a:pP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MCU的核心价值在于中断的使用，实现对紧急事件的及时响应并处理。如果RTOS内核以关闭总中断的方式来处理内核服务、保护临界段，则意味着可能会丢失对高速中断的响应，并导致处理延误。而“丢失响应”往往是致命的，“处理延误”可能会引发不良后果。</a:t>
            </a: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</a:pP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</a:pP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事实上，RTOS以关闭总中断的方式来保护临界段，是最为直接有效的，可实现最少的指令。CosyOS通过特殊的方法来保护临界段，必然是走了一条弯路，需要执行更多的指令，牺牲了整体的运行效率，但同时</a:t>
            </a: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却换取了零中断延迟，这一点与RTOS通过牺牲整体的运行效率来换取实时性（对紧急事件的优先处理）是相同的道理。</a:t>
            </a: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388993" y="597877"/>
            <a:ext cx="3418877" cy="1641229"/>
          </a:xfrm>
          <a:prstGeom prst="rect">
            <a:avLst/>
          </a:prstGeom>
          <a:noFill/>
        </p:spPr>
        <p:txBody>
          <a:bodyPr wrap="square" lIns="101600" tIns="38100" rIns="63500" bIns="38100" rtlCol="0" anchor="b">
            <a:norm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3600" b="1" spc="300" dirty="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零中断延迟的</a:t>
            </a:r>
            <a:r>
              <a:rPr lang="zh-CN" altLang="en-US" sz="3600" b="1" spc="300" dirty="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意义</a:t>
            </a:r>
            <a:endParaRPr lang="zh-CN" altLang="en-US" sz="3600" b="1" spc="300" dirty="0">
              <a:solidFill>
                <a:sysClr val="window" lastClr="FFFFFF"/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>
            <p:custDataLst>
              <p:tags r:id="rId5"/>
            </p:custDataLst>
          </p:nvPr>
        </p:nvSpPr>
        <p:spPr>
          <a:xfrm>
            <a:off x="5910562" y="1200831"/>
            <a:ext cx="4919432" cy="1724859"/>
          </a:xfrm>
          <a:prstGeom prst="rect">
            <a:avLst/>
          </a:prstGeom>
          <a:ln>
            <a:noFill/>
          </a:ln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indent="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charset="0"/>
              <a:buNone/>
            </a:pPr>
            <a:r>
              <a:rPr lang="zh-CN" altLang="en-US" sz="1200" spc="15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  <a:t>即使关闭了总中断，中断被触发后标志位仍可置位，当开启总中断后仍可响应中断。</a:t>
            </a:r>
            <a:endParaRPr lang="zh-CN" altLang="en-US" sz="1200" spc="15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</a:pPr>
            <a:r>
              <a:rPr lang="zh-CN" altLang="en-US" sz="1200" spc="15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  <a:t>首先，这已经导致了“处理延误”，如果延误时间超出了允许范围，危害是可想而知的。</a:t>
            </a:r>
            <a:endParaRPr lang="zh-CN" altLang="en-US" sz="1200" spc="15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</a:pPr>
            <a:r>
              <a:rPr lang="zh-CN" altLang="en-US" sz="1200" spc="15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  <a:t>其次，如果关闭总中断期间，某个高速中断发生了两次或多次，当开启总中断后，也仅能响应并处理一次，即“丢失响应”。而有的事件，发生一次就得处理一次，如果有遗漏将导致致命的错误。</a:t>
            </a:r>
            <a:endParaRPr lang="zh-CN" altLang="en-US" sz="1200" spc="15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>
            <p:custDataLst>
              <p:tags r:id="rId6"/>
            </p:custDataLst>
          </p:nvPr>
        </p:nvSpPr>
        <p:spPr>
          <a:xfrm>
            <a:off x="5910562" y="3932311"/>
            <a:ext cx="4919432" cy="1724859"/>
          </a:xfrm>
          <a:prstGeom prst="rect">
            <a:avLst/>
          </a:prstGeom>
          <a:ln>
            <a:noFill/>
          </a:ln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</a:pPr>
            <a:r>
              <a:rPr lang="zh-CN" altLang="en-US" sz="1200" spc="15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  <a:t>高速通讯（接收丢帧）</a:t>
            </a:r>
            <a:endParaRPr lang="zh-CN" altLang="en-US" sz="1200" spc="15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</a:pPr>
            <a:r>
              <a:rPr lang="zh-CN" altLang="en-US" sz="1200" spc="15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  <a:t>高速捕获（丢失脉冲）</a:t>
            </a:r>
            <a:endParaRPr lang="zh-CN" altLang="en-US" sz="1200" spc="15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</a:pPr>
            <a:r>
              <a:rPr lang="zh-CN" altLang="en-US" sz="1200" spc="15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  <a:t>高速PWM</a:t>
            </a:r>
            <a:endParaRPr lang="zh-CN" altLang="en-US" sz="1200" spc="15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</a:pPr>
            <a:r>
              <a:rPr lang="zh-CN" altLang="en-US" sz="1200" spc="15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  <a:t>高速ADC</a:t>
            </a:r>
            <a:endParaRPr lang="zh-CN" altLang="en-US" sz="1200" spc="15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4630616" y="697523"/>
            <a:ext cx="550985" cy="2731477"/>
          </a:xfrm>
          <a:prstGeom prst="rect">
            <a:avLst/>
          </a:prstGeom>
          <a:solidFill>
            <a:srgbClr val="406898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r>
              <a:rPr lang="zh-CN" altLang="en-US" sz="3200" b="1" dirty="0">
                <a:solidFill>
                  <a:srgbClr val="406898"/>
                </a:solidFill>
                <a:latin typeface="Arial" panose="020B0604020202020204" pitchFamily="34" charset="0"/>
                <a:ea typeface="微软雅黑" panose="020B0503020204020204" charset="-122"/>
              </a:rPr>
              <a:t>误区</a:t>
            </a:r>
            <a:endParaRPr lang="zh-CN" altLang="en-US" sz="3200" b="1" dirty="0">
              <a:solidFill>
                <a:srgbClr val="406898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>
            <p:custDataLst>
              <p:tags r:id="rId8"/>
            </p:custDataLst>
          </p:nvPr>
        </p:nvSpPr>
        <p:spPr>
          <a:xfrm>
            <a:off x="4630616" y="3429000"/>
            <a:ext cx="550985" cy="2731477"/>
          </a:xfrm>
          <a:prstGeom prst="rect">
            <a:avLst/>
          </a:prstGeom>
          <a:solidFill>
            <a:srgbClr val="406898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r>
              <a:rPr lang="zh-CN" altLang="en-US" sz="3200" b="1" dirty="0">
                <a:solidFill>
                  <a:srgbClr val="406898"/>
                </a:solidFill>
                <a:latin typeface="Arial" panose="020B0604020202020204" pitchFamily="34" charset="0"/>
                <a:ea typeface="微软雅黑" panose="020B0503020204020204" charset="-122"/>
              </a:rPr>
              <a:t>示例</a:t>
            </a:r>
            <a:endParaRPr lang="zh-CN" altLang="en-US" sz="3200" b="1" dirty="0">
              <a:solidFill>
                <a:srgbClr val="406898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" name="文本框 38"/>
          <p:cNvSpPr txBox="1"/>
          <p:nvPr>
            <p:custDataLst>
              <p:tags r:id="rId1"/>
            </p:custDataLst>
          </p:nvPr>
        </p:nvSpPr>
        <p:spPr>
          <a:xfrm>
            <a:off x="807499" y="196049"/>
            <a:ext cx="615553" cy="3982822"/>
          </a:xfrm>
          <a:prstGeom prst="rect">
            <a:avLst/>
          </a:prstGeom>
          <a:noFill/>
        </p:spPr>
        <p:txBody>
          <a:bodyPr vert="eaVert" wrap="square" rtlCol="0" anchor="ctr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零中断延迟原理</a:t>
            </a:r>
            <a:endParaRPr lang="zh-CN" altLang="en-US" sz="28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5263797" y="1538613"/>
            <a:ext cx="5166347" cy="1145806"/>
            <a:chOff x="6013975" y="1687495"/>
            <a:chExt cx="4346368" cy="963949"/>
          </a:xfrm>
        </p:grpSpPr>
        <p:sp>
          <p:nvSpPr>
            <p:cNvPr id="9" name="直角三角形 8"/>
            <p:cNvSpPr/>
            <p:nvPr>
              <p:custDataLst>
                <p:tags r:id="rId3"/>
              </p:custDataLst>
            </p:nvPr>
          </p:nvSpPr>
          <p:spPr>
            <a:xfrm flipV="1">
              <a:off x="6013975" y="1697760"/>
              <a:ext cx="865699" cy="8657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 anchorCtr="0">
              <a:normAutofit fontScale="90000"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4"/>
              </p:custDataLst>
            </p:nvPr>
          </p:nvSpPr>
          <p:spPr>
            <a:xfrm rot="6977181">
              <a:off x="10165698" y="2456800"/>
              <a:ext cx="209063" cy="180226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 anchorCtr="0">
              <a:norm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1" name="文本框 10"/>
            <p:cNvSpPr txBox="1"/>
            <p:nvPr>
              <p:custDataLst>
                <p:tags r:id="rId5"/>
              </p:custDataLst>
            </p:nvPr>
          </p:nvSpPr>
          <p:spPr>
            <a:xfrm>
              <a:off x="6565448" y="1877880"/>
              <a:ext cx="3682823" cy="753064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</a:lvl1pPr>
            </a:lstStyle>
            <a:p>
              <a:pPr marL="0" indent="0" algn="ctr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SzPct val="100000"/>
              </a:pPr>
              <a:r>
                <a:rPr lang="zh-CN" altLang="en-US">
                  <a:solidFill>
                    <a:schemeClr val="bg1"/>
                  </a:solidFill>
                  <a:sym typeface="+mn-ea"/>
                </a:rPr>
                <a:t>互斥访问机制</a:t>
              </a:r>
              <a:endParaRPr lang="zh-CN" altLang="en-US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12" name="文本框 11"/>
            <p:cNvSpPr txBox="1"/>
            <p:nvPr>
              <p:custDataLst>
                <p:tags r:id="rId6"/>
              </p:custDataLst>
            </p:nvPr>
          </p:nvSpPr>
          <p:spPr>
            <a:xfrm>
              <a:off x="6013975" y="1687495"/>
              <a:ext cx="598437" cy="404663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2000" i="1">
                  <a:solidFill>
                    <a:schemeClr val="bg1"/>
                  </a:solidFill>
                </a:defRPr>
              </a:lvl1pPr>
            </a:lstStyle>
            <a:p>
              <a:r>
                <a:rPr lang="en-US" altLang="zh-CN">
                  <a:solidFill>
                    <a:schemeClr val="bg1"/>
                  </a:solidFill>
                </a:rPr>
                <a:t>04</a:t>
              </a:r>
              <a:endParaRPr lang="en-US" altLang="zh-CN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组合 16"/>
          <p:cNvGrpSpPr/>
          <p:nvPr>
            <p:custDataLst>
              <p:tags r:id="rId7"/>
            </p:custDataLst>
          </p:nvPr>
        </p:nvGrpSpPr>
        <p:grpSpPr>
          <a:xfrm>
            <a:off x="4234775" y="2555430"/>
            <a:ext cx="5246571" cy="1185048"/>
            <a:chOff x="5148275" y="2542928"/>
            <a:chExt cx="4413859" cy="996963"/>
          </a:xfrm>
        </p:grpSpPr>
        <p:sp>
          <p:nvSpPr>
            <p:cNvPr id="14" name="直角三角形 13"/>
            <p:cNvSpPr/>
            <p:nvPr>
              <p:custDataLst>
                <p:tags r:id="rId8"/>
              </p:custDataLst>
            </p:nvPr>
          </p:nvSpPr>
          <p:spPr>
            <a:xfrm flipV="1">
              <a:off x="5148275" y="2563460"/>
              <a:ext cx="865698" cy="865699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 anchorCtr="0">
              <a:normAutofit fontScale="90000"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6" name="等腰三角形 15"/>
            <p:cNvSpPr/>
            <p:nvPr>
              <p:custDataLst>
                <p:tags r:id="rId9"/>
              </p:custDataLst>
            </p:nvPr>
          </p:nvSpPr>
          <p:spPr>
            <a:xfrm rot="6977181">
              <a:off x="9367489" y="3294729"/>
              <a:ext cx="209063" cy="180226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 anchorCtr="0">
              <a:norm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8" name="文本框 17"/>
            <p:cNvSpPr txBox="1"/>
            <p:nvPr>
              <p:custDataLst>
                <p:tags r:id="rId10"/>
              </p:custDataLst>
            </p:nvPr>
          </p:nvSpPr>
          <p:spPr>
            <a:xfrm>
              <a:off x="5788011" y="2786827"/>
              <a:ext cx="3615546" cy="753064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</a:lvl1pPr>
            </a:lstStyle>
            <a:p>
              <a:pPr marL="0" indent="0" algn="ctr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SzPct val="100000"/>
              </a:pPr>
              <a:r>
                <a:rPr lang="zh-CN" altLang="en-US">
                  <a:solidFill>
                    <a:schemeClr val="bg1"/>
                  </a:solidFill>
                  <a:sym typeface="+mn-ea"/>
                </a:rPr>
                <a:t>中断挂起服务缓存</a:t>
              </a:r>
              <a:endParaRPr lang="zh-CN" altLang="en-US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19" name="文本框 18"/>
            <p:cNvSpPr txBox="1"/>
            <p:nvPr>
              <p:custDataLst>
                <p:tags r:id="rId11"/>
              </p:custDataLst>
            </p:nvPr>
          </p:nvSpPr>
          <p:spPr>
            <a:xfrm>
              <a:off x="5168807" y="2542928"/>
              <a:ext cx="598437" cy="404663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2000" i="1">
                  <a:solidFill>
                    <a:schemeClr val="bg1"/>
                  </a:solidFill>
                </a:defRPr>
              </a:lvl1pPr>
            </a:lstStyle>
            <a:p>
              <a:r>
                <a:rPr lang="en-US" altLang="zh-CN">
                  <a:solidFill>
                    <a:schemeClr val="bg1"/>
                  </a:solidFill>
                </a:rPr>
                <a:t>03</a:t>
              </a:r>
              <a:endParaRPr lang="en-US" altLang="zh-CN">
                <a:solidFill>
                  <a:schemeClr val="bg1"/>
                </a:solidFill>
              </a:endParaRPr>
            </a:p>
          </p:txBody>
        </p:sp>
      </p:grpSp>
      <p:grpSp>
        <p:nvGrpSpPr>
          <p:cNvPr id="31" name="组合 30"/>
          <p:cNvGrpSpPr/>
          <p:nvPr>
            <p:custDataLst>
              <p:tags r:id="rId12"/>
            </p:custDataLst>
          </p:nvPr>
        </p:nvGrpSpPr>
        <p:grpSpPr>
          <a:xfrm>
            <a:off x="3205756" y="3608855"/>
            <a:ext cx="5345726" cy="1187189"/>
            <a:chOff x="4282577" y="3429158"/>
            <a:chExt cx="4497277" cy="998764"/>
          </a:xfrm>
        </p:grpSpPr>
        <p:sp>
          <p:nvSpPr>
            <p:cNvPr id="20" name="直角三角形 19"/>
            <p:cNvSpPr/>
            <p:nvPr>
              <p:custDataLst>
                <p:tags r:id="rId13"/>
              </p:custDataLst>
            </p:nvPr>
          </p:nvSpPr>
          <p:spPr>
            <a:xfrm flipV="1">
              <a:off x="4282577" y="3429158"/>
              <a:ext cx="865698" cy="8657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 anchorCtr="0">
              <a:normAutofit fontScale="90000"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1" name="等腰三角形 20"/>
            <p:cNvSpPr/>
            <p:nvPr>
              <p:custDataLst>
                <p:tags r:id="rId14"/>
              </p:custDataLst>
            </p:nvPr>
          </p:nvSpPr>
          <p:spPr>
            <a:xfrm rot="6977181">
              <a:off x="8585209" y="4176840"/>
              <a:ext cx="209063" cy="180226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 anchorCtr="0">
              <a:norm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2" name="文本框 21"/>
            <p:cNvSpPr txBox="1"/>
            <p:nvPr>
              <p:custDataLst>
                <p:tags r:id="rId15"/>
              </p:custDataLst>
            </p:nvPr>
          </p:nvSpPr>
          <p:spPr>
            <a:xfrm>
              <a:off x="4897496" y="3674858"/>
              <a:ext cx="3656013" cy="753064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</a:lvl1pPr>
            </a:lstStyle>
            <a:p>
              <a:pPr marL="0" indent="0" algn="ctr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SzPct val="100000"/>
              </a:pPr>
              <a:r>
                <a:rPr lang="zh-CN" altLang="en-US">
                  <a:solidFill>
                    <a:schemeClr val="bg1"/>
                  </a:solidFill>
                </a:rPr>
                <a:t>服务详解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3" name="文本框 32"/>
            <p:cNvSpPr txBox="1"/>
            <p:nvPr>
              <p:custDataLst>
                <p:tags r:id="rId16"/>
              </p:custDataLst>
            </p:nvPr>
          </p:nvSpPr>
          <p:spPr>
            <a:xfrm>
              <a:off x="4282577" y="3429158"/>
              <a:ext cx="598437" cy="404663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2000" i="1">
                  <a:solidFill>
                    <a:schemeClr val="bg1"/>
                  </a:solidFill>
                </a:defRPr>
              </a:lvl1pPr>
            </a:lstStyle>
            <a:p>
              <a:r>
                <a:rPr lang="en-US" altLang="zh-CN">
                  <a:solidFill>
                    <a:schemeClr val="bg1"/>
                  </a:solidFill>
                </a:rPr>
                <a:t>02</a:t>
              </a:r>
              <a:endParaRPr lang="en-US" altLang="zh-CN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组合 33"/>
          <p:cNvGrpSpPr/>
          <p:nvPr>
            <p:custDataLst>
              <p:tags r:id="rId17"/>
            </p:custDataLst>
          </p:nvPr>
        </p:nvGrpSpPr>
        <p:grpSpPr>
          <a:xfrm>
            <a:off x="2152331" y="4637877"/>
            <a:ext cx="5464025" cy="1213733"/>
            <a:chOff x="3396347" y="4294858"/>
            <a:chExt cx="4596800" cy="1021095"/>
          </a:xfrm>
        </p:grpSpPr>
        <p:sp>
          <p:nvSpPr>
            <p:cNvPr id="35" name="直角三角形 34"/>
            <p:cNvSpPr/>
            <p:nvPr>
              <p:custDataLst>
                <p:tags r:id="rId18"/>
              </p:custDataLst>
            </p:nvPr>
          </p:nvSpPr>
          <p:spPr>
            <a:xfrm flipV="1">
              <a:off x="3416878" y="4294858"/>
              <a:ext cx="865698" cy="865699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 anchorCtr="0">
              <a:normAutofit fontScale="90000"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6" name="等腰三角形 35"/>
            <p:cNvSpPr/>
            <p:nvPr>
              <p:custDataLst>
                <p:tags r:id="rId19"/>
              </p:custDataLst>
            </p:nvPr>
          </p:nvSpPr>
          <p:spPr>
            <a:xfrm rot="6977181">
              <a:off x="7798502" y="5024116"/>
              <a:ext cx="209063" cy="180226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 anchorCtr="0">
              <a:norm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7" name="文本框 36"/>
            <p:cNvSpPr txBox="1"/>
            <p:nvPr>
              <p:custDataLst>
                <p:tags r:id="rId20"/>
              </p:custDataLst>
            </p:nvPr>
          </p:nvSpPr>
          <p:spPr>
            <a:xfrm>
              <a:off x="3998318" y="4562889"/>
              <a:ext cx="3695798" cy="753064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</a:lvl1pPr>
            </a:lstStyle>
            <a:p>
              <a:pPr marL="0" indent="0" algn="ctr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SzPct val="100000"/>
              </a:pPr>
              <a:r>
                <a:rPr lang="zh-CN" altLang="en-US">
                  <a:solidFill>
                    <a:schemeClr val="bg1"/>
                  </a:solidFill>
                  <a:sym typeface="+mn-ea"/>
                </a:rPr>
                <a:t>零中断延迟基本原理</a:t>
              </a:r>
              <a:endParaRPr lang="zh-CN" altLang="en-US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38" name="文本框 37"/>
            <p:cNvSpPr txBox="1"/>
            <p:nvPr>
              <p:custDataLst>
                <p:tags r:id="rId21"/>
              </p:custDataLst>
            </p:nvPr>
          </p:nvSpPr>
          <p:spPr>
            <a:xfrm>
              <a:off x="3396347" y="4315390"/>
              <a:ext cx="598437" cy="404663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2000" i="1">
                  <a:solidFill>
                    <a:schemeClr val="bg1"/>
                  </a:solidFill>
                </a:defRPr>
              </a:lvl1pPr>
            </a:lstStyle>
            <a:p>
              <a:r>
                <a:rPr lang="en-US" altLang="zh-CN">
                  <a:solidFill>
                    <a:schemeClr val="bg1"/>
                  </a:solidFill>
                </a:rPr>
                <a:t>01</a:t>
              </a:r>
              <a:endParaRPr lang="en-US" altLang="zh-CN">
                <a:solidFill>
                  <a:schemeClr val="bg1"/>
                </a:solidFill>
              </a:endParaRPr>
            </a:p>
          </p:txBody>
        </p:sp>
      </p:grpSp>
    </p:spTree>
    <p:custDataLst>
      <p:tags r:id="rId22"/>
    </p:custData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/>
              <a:t>零中断延迟基本原理</a:t>
            </a:r>
            <a:endParaRPr lang="zh-CN" altLang="en-US" b="1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5183505" y="727710"/>
            <a:ext cx="6172200" cy="5617210"/>
          </a:xfrm>
        </p:spPr>
        <p:txBody>
          <a:bodyPr>
            <a:noAutofit/>
          </a:bodyPr>
          <a:p>
            <a:pPr>
              <a:buFont typeface="Wingdings" panose="05000000000000000000" charset="0"/>
              <a:buChar char="u"/>
            </a:pPr>
            <a:r>
              <a:rPr lang="en-US" altLang="zh-CN" sz="1200" b="1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sym typeface="+mn-ea"/>
              </a:rPr>
              <a:t>CosyOS-</a:t>
            </a:r>
            <a:r>
              <a:rPr lang="zh-CN" altLang="en-US" sz="1200" b="1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sym typeface="+mn-ea"/>
              </a:rPr>
              <a:t>实时运行模型</a:t>
            </a:r>
            <a:endParaRPr lang="zh-CN" altLang="en-US" sz="1200" b="1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sym typeface="+mn-ea"/>
            </a:endParaRPr>
          </a:p>
          <a:p>
            <a:pPr marL="0" indent="0">
              <a:buNone/>
            </a:pPr>
            <a:r>
              <a:rPr lang="en-US" altLang="zh-CN" sz="1200" b="1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       </a:t>
            </a:r>
            <a:r>
              <a:rPr lang="zh-CN" altLang="en-US" sz="1200" b="1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该模型充分展示了CosyOS的运行机制，揭示了CosyOS零中断延迟的奥妙。</a:t>
            </a:r>
            <a:endParaRPr lang="zh-CN" altLang="en-US" sz="1200" b="1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buFont typeface="Wingdings" panose="05000000000000000000" charset="0"/>
              <a:buChar char="n"/>
            </a:pPr>
            <a:r>
              <a:rPr lang="en-US" altLang="zh-CN" sz="1200" b="1">
                <a:solidFill>
                  <a:schemeClr val="bg1"/>
                </a:solidFill>
                <a:highlight>
                  <a:srgbClr val="FF0000"/>
                </a:highlight>
              </a:rPr>
              <a:t> </a:t>
            </a:r>
            <a:r>
              <a:rPr lang="zh-CN" altLang="en-US" sz="1200" b="1">
                <a:solidFill>
                  <a:schemeClr val="bg1"/>
                </a:solidFill>
                <a:highlight>
                  <a:srgbClr val="FF0000"/>
                </a:highlight>
              </a:rPr>
              <a:t>用户中断层</a:t>
            </a:r>
            <a:r>
              <a:rPr lang="en-US" altLang="zh-CN" sz="1200" b="1">
                <a:solidFill>
                  <a:schemeClr val="bg1"/>
                </a:solidFill>
                <a:highlight>
                  <a:srgbClr val="FF0000"/>
                </a:highlight>
              </a:rPr>
              <a:t> </a:t>
            </a:r>
            <a:r>
              <a:rPr lang="zh-CN" altLang="en-US" sz="1200" b="1">
                <a:solidFill>
                  <a:srgbClr val="FF0000"/>
                </a:solidFill>
              </a:rPr>
              <a:t> </a:t>
            </a:r>
            <a:r>
              <a:rPr lang="zh-CN" altLang="en-US" sz="1200">
                <a:solidFill>
                  <a:srgbClr val="FF0000"/>
                </a:solidFill>
              </a:rPr>
              <a:t>【用户中断按中断优先级实时抢占、零中断延迟】</a:t>
            </a:r>
            <a:endParaRPr lang="zh-CN" altLang="en-US" sz="1200">
              <a:solidFill>
                <a:srgbClr val="FF0000"/>
              </a:solidFill>
            </a:endParaRPr>
          </a:p>
          <a:p>
            <a:pPr marL="628650" lvl="1" indent="-171450">
              <a:buFont typeface="Wingdings" panose="05000000000000000000" charset="0"/>
              <a:buChar char="l"/>
            </a:pPr>
            <a:r>
              <a:rPr lang="zh-CN" altLang="en-US" sz="1200" b="1">
                <a:solidFill>
                  <a:srgbClr val="FF0000"/>
                </a:solidFill>
              </a:rPr>
              <a:t>用户中断</a:t>
            </a:r>
            <a:endParaRPr lang="zh-CN" altLang="en-US" sz="1200" b="1">
              <a:solidFill>
                <a:srgbClr val="FF0000"/>
              </a:solidFill>
            </a:endParaRPr>
          </a:p>
          <a:p>
            <a:pPr marL="1085850" lvl="2" indent="-171450">
              <a:buFont typeface="Wingdings" panose="05000000000000000000" charset="0"/>
              <a:buChar char="Ø"/>
            </a:pPr>
            <a:r>
              <a:rPr lang="zh-CN" altLang="en-US" sz="1200">
                <a:solidFill>
                  <a:srgbClr val="FF0000"/>
                </a:solidFill>
              </a:rPr>
              <a:t>中断本地服务的执行</a:t>
            </a:r>
            <a:endParaRPr lang="zh-CN" altLang="en-US" sz="1200">
              <a:solidFill>
                <a:srgbClr val="FF0000"/>
              </a:solidFill>
            </a:endParaRPr>
          </a:p>
          <a:p>
            <a:pPr marL="1085850" lvl="2" indent="-171450">
              <a:buFont typeface="Wingdings" panose="05000000000000000000" charset="0"/>
              <a:buChar char="Ø"/>
            </a:pPr>
            <a:r>
              <a:rPr lang="zh-CN" altLang="en-US" sz="1200">
                <a:solidFill>
                  <a:srgbClr val="FF0000"/>
                </a:solidFill>
              </a:rPr>
              <a:t>中断挂起服务的装载</a:t>
            </a:r>
            <a:endParaRPr lang="zh-CN" altLang="en-US" sz="1200">
              <a:solidFill>
                <a:srgbClr val="FF0000"/>
              </a:solidFill>
            </a:endParaRPr>
          </a:p>
          <a:p>
            <a:pPr>
              <a:buFont typeface="Wingdings" panose="05000000000000000000" charset="0"/>
              <a:buChar char="n"/>
            </a:pPr>
            <a:r>
              <a:rPr lang="en-US" altLang="zh-CN" sz="1200" b="1">
                <a:solidFill>
                  <a:schemeClr val="bg1"/>
                </a:solidFill>
                <a:highlight>
                  <a:srgbClr val="00FF00"/>
                </a:highlight>
              </a:rPr>
              <a:t> </a:t>
            </a:r>
            <a:r>
              <a:rPr lang="zh-CN" altLang="en-US" sz="1200" b="1">
                <a:solidFill>
                  <a:schemeClr val="bg1"/>
                </a:solidFill>
                <a:highlight>
                  <a:srgbClr val="00FF00"/>
                </a:highlight>
              </a:rPr>
              <a:t>内核服务层</a:t>
            </a:r>
            <a:r>
              <a:rPr lang="en-US" altLang="zh-CN" sz="1200" b="1">
                <a:solidFill>
                  <a:schemeClr val="bg1"/>
                </a:solidFill>
                <a:highlight>
                  <a:srgbClr val="00FF00"/>
                </a:highlight>
              </a:rPr>
              <a:t> </a:t>
            </a:r>
            <a:r>
              <a:rPr lang="zh-CN" altLang="en-US" sz="1200">
                <a:solidFill>
                  <a:srgbClr val="00FF00"/>
                </a:solidFill>
              </a:rPr>
              <a:t> 【内核服务的</a:t>
            </a:r>
            <a:r>
              <a:rPr lang="zh-CN" altLang="en-US" sz="1200">
                <a:solidFill>
                  <a:srgbClr val="00FF00"/>
                </a:solidFill>
              </a:rPr>
              <a:t>执行】</a:t>
            </a:r>
            <a:endParaRPr lang="zh-CN" altLang="en-US" sz="1200">
              <a:solidFill>
                <a:srgbClr val="00FF00"/>
              </a:solidFill>
            </a:endParaRPr>
          </a:p>
          <a:p>
            <a:pPr lvl="1">
              <a:buFont typeface="Wingdings" panose="05000000000000000000" charset="0"/>
              <a:buChar char="l"/>
            </a:pPr>
            <a:r>
              <a:rPr lang="zh-CN" altLang="en-US" sz="1200" b="1">
                <a:solidFill>
                  <a:srgbClr val="00FF00"/>
                </a:solidFill>
              </a:rPr>
              <a:t>SysTick </a:t>
            </a:r>
            <a:r>
              <a:rPr lang="zh-CN" altLang="en-US" sz="1200">
                <a:solidFill>
                  <a:srgbClr val="00FF00"/>
                </a:solidFill>
              </a:rPr>
              <a:t>[minpri]</a:t>
            </a:r>
            <a:endParaRPr lang="zh-CN" altLang="en-US" sz="1200">
              <a:solidFill>
                <a:srgbClr val="00FF00"/>
              </a:solidFill>
            </a:endParaRPr>
          </a:p>
          <a:p>
            <a:pPr marL="1085850" lvl="2" indent="-171450">
              <a:buFont typeface="Wingdings" panose="05000000000000000000" charset="0"/>
              <a:buChar char="Ø"/>
            </a:pPr>
            <a:r>
              <a:rPr lang="zh-CN" altLang="en-US" sz="1200">
                <a:solidFill>
                  <a:srgbClr val="00FF00"/>
                </a:solidFill>
              </a:rPr>
              <a:t>软件RTC/定时器计数</a:t>
            </a:r>
            <a:endParaRPr lang="zh-CN" altLang="en-US" sz="1200">
              <a:solidFill>
                <a:srgbClr val="00FF00"/>
              </a:solidFill>
            </a:endParaRPr>
          </a:p>
          <a:p>
            <a:pPr marL="1085850" lvl="2" indent="-171450">
              <a:buFont typeface="Wingdings" panose="05000000000000000000" charset="0"/>
              <a:buChar char="Ø"/>
            </a:pPr>
            <a:r>
              <a:rPr lang="zh-CN" altLang="en-US" sz="1200">
                <a:solidFill>
                  <a:srgbClr val="00FF00"/>
                </a:solidFill>
              </a:rPr>
              <a:t>恢复定时任务</a:t>
            </a:r>
            <a:endParaRPr lang="zh-CN" altLang="en-US" sz="1200">
              <a:solidFill>
                <a:srgbClr val="00FF00"/>
              </a:solidFill>
            </a:endParaRPr>
          </a:p>
          <a:p>
            <a:pPr marL="1085850" lvl="2" indent="-171450">
              <a:buFont typeface="Wingdings" panose="05000000000000000000" charset="0"/>
              <a:buChar char="Ø"/>
            </a:pPr>
            <a:r>
              <a:rPr lang="zh-CN" altLang="en-US" sz="1200">
                <a:solidFill>
                  <a:srgbClr val="00FF00"/>
                </a:solidFill>
              </a:rPr>
              <a:t>调用定时钩子/滴答钩子（</a:t>
            </a:r>
            <a:r>
              <a:rPr lang="zh-CN" altLang="en-US" sz="1200">
                <a:solidFill>
                  <a:srgbClr val="00FF00"/>
                </a:solidFill>
              </a:rPr>
              <a:t>滴答服务的执行）</a:t>
            </a:r>
            <a:endParaRPr lang="zh-CN" altLang="en-US" sz="1200">
              <a:solidFill>
                <a:srgbClr val="00FF00"/>
              </a:solidFill>
            </a:endParaRPr>
          </a:p>
          <a:p>
            <a:pPr lvl="1">
              <a:buFont typeface="Wingdings" panose="05000000000000000000" charset="0"/>
              <a:buChar char="l"/>
            </a:pPr>
            <a:r>
              <a:rPr lang="zh-CN" altLang="en-US" sz="1200" b="1">
                <a:solidFill>
                  <a:srgbClr val="00FF00"/>
                </a:solidFill>
              </a:rPr>
              <a:t>PendSV </a:t>
            </a:r>
            <a:r>
              <a:rPr lang="zh-CN" altLang="en-US" sz="1200">
                <a:solidFill>
                  <a:srgbClr val="00FF00"/>
                </a:solidFill>
              </a:rPr>
              <a:t>[minpri]</a:t>
            </a:r>
            <a:endParaRPr lang="zh-CN" altLang="en-US" sz="1200">
              <a:solidFill>
                <a:srgbClr val="00FF00"/>
              </a:solidFill>
            </a:endParaRPr>
          </a:p>
          <a:p>
            <a:pPr marL="1085850" lvl="2" indent="-171450">
              <a:buFont typeface="Wingdings" panose="05000000000000000000" charset="0"/>
              <a:buChar char="Ø"/>
            </a:pPr>
            <a:r>
              <a:rPr lang="zh-CN" altLang="en-US" sz="1200">
                <a:solidFill>
                  <a:srgbClr val="00FF00"/>
                </a:solidFill>
              </a:rPr>
              <a:t>中断挂起服务的执行</a:t>
            </a:r>
            <a:endParaRPr lang="zh-CN" altLang="en-US" sz="1200">
              <a:solidFill>
                <a:srgbClr val="00FF00"/>
              </a:solidFill>
            </a:endParaRPr>
          </a:p>
          <a:p>
            <a:pPr marL="1085850" lvl="2" indent="-171450">
              <a:buFont typeface="Wingdings" panose="05000000000000000000" charset="0"/>
              <a:buChar char="Ø"/>
            </a:pPr>
            <a:r>
              <a:rPr lang="zh-CN" altLang="en-US" sz="1200">
                <a:solidFill>
                  <a:srgbClr val="00FF00"/>
                </a:solidFill>
              </a:rPr>
              <a:t>任务调度/切换</a:t>
            </a:r>
            <a:endParaRPr lang="zh-CN" altLang="en-US" sz="1200">
              <a:solidFill>
                <a:srgbClr val="00FF00"/>
              </a:solidFill>
            </a:endParaRPr>
          </a:p>
          <a:p>
            <a:pPr lvl="1">
              <a:buFont typeface="Wingdings" panose="05000000000000000000" charset="0"/>
              <a:buChar char="l"/>
            </a:pPr>
            <a:r>
              <a:rPr lang="zh-CN" altLang="en-US" sz="1200" b="1">
                <a:solidFill>
                  <a:srgbClr val="00FF00"/>
                </a:solidFill>
              </a:rPr>
              <a:t>任务临界区</a:t>
            </a:r>
            <a:r>
              <a:rPr lang="zh-CN" altLang="en-US" sz="1200">
                <a:solidFill>
                  <a:srgbClr val="00FF00"/>
                </a:solidFill>
              </a:rPr>
              <a:t> [关闭SysTick/PendSV]</a:t>
            </a:r>
            <a:endParaRPr lang="zh-CN" altLang="en-US" sz="1200">
              <a:solidFill>
                <a:srgbClr val="00FF00"/>
              </a:solidFill>
            </a:endParaRPr>
          </a:p>
          <a:p>
            <a:pPr marL="1085850" lvl="2" indent="-171450">
              <a:buFont typeface="Wingdings" panose="05000000000000000000" charset="0"/>
              <a:buChar char="Ø"/>
            </a:pPr>
            <a:r>
              <a:rPr lang="zh-CN" altLang="en-US" sz="1200">
                <a:solidFill>
                  <a:srgbClr val="00FF00"/>
                </a:solidFill>
              </a:rPr>
              <a:t>任务服务的执行</a:t>
            </a:r>
            <a:endParaRPr lang="zh-CN" altLang="en-US" sz="1200">
              <a:solidFill>
                <a:srgbClr val="00FF00"/>
              </a:solidFill>
            </a:endParaRPr>
          </a:p>
          <a:p>
            <a:pPr>
              <a:buFont typeface="Wingdings" panose="05000000000000000000" charset="0"/>
              <a:buChar char="n"/>
            </a:pPr>
            <a:r>
              <a:rPr lang="en-US" altLang="zh-CN" sz="1200" b="1">
                <a:solidFill>
                  <a:schemeClr val="bg1"/>
                </a:solidFill>
                <a:highlight>
                  <a:srgbClr val="0000FF"/>
                </a:highlight>
              </a:rPr>
              <a:t> </a:t>
            </a:r>
            <a:r>
              <a:rPr lang="zh-CN" altLang="en-US" sz="1200" b="1">
                <a:solidFill>
                  <a:schemeClr val="bg1"/>
                </a:solidFill>
                <a:highlight>
                  <a:srgbClr val="0000FF"/>
                </a:highlight>
              </a:rPr>
              <a:t>任务层</a:t>
            </a:r>
            <a:r>
              <a:rPr lang="en-US" altLang="zh-CN" sz="1200" b="1">
                <a:solidFill>
                  <a:schemeClr val="bg1"/>
                </a:solidFill>
                <a:highlight>
                  <a:srgbClr val="0000FF"/>
                </a:highlight>
              </a:rPr>
              <a:t> </a:t>
            </a:r>
            <a:r>
              <a:rPr lang="zh-CN" altLang="en-US" sz="1200">
                <a:solidFill>
                  <a:srgbClr val="0000FF"/>
                </a:solidFill>
              </a:rPr>
              <a:t> 【抢占式调度</a:t>
            </a:r>
            <a:r>
              <a:rPr lang="en-US" altLang="zh-CN" sz="1200">
                <a:solidFill>
                  <a:srgbClr val="0000FF"/>
                </a:solidFill>
              </a:rPr>
              <a:t> + </a:t>
            </a:r>
            <a:r>
              <a:rPr lang="zh-CN" altLang="en-US" sz="1200">
                <a:solidFill>
                  <a:srgbClr val="0000FF"/>
                </a:solidFill>
              </a:rPr>
              <a:t>时间片轮转调度】</a:t>
            </a:r>
            <a:endParaRPr lang="zh-CN" altLang="en-US" sz="1200">
              <a:solidFill>
                <a:srgbClr val="0000FF"/>
              </a:solidFill>
            </a:endParaRPr>
          </a:p>
          <a:p>
            <a:pPr lvl="1">
              <a:buFont typeface="Wingdings" panose="05000000000000000000" charset="0"/>
              <a:buChar char="l"/>
            </a:pPr>
            <a:r>
              <a:rPr lang="zh-CN" altLang="en-US" sz="1200" b="1">
                <a:solidFill>
                  <a:srgbClr val="0000FF"/>
                </a:solidFill>
              </a:rPr>
              <a:t>Taskmgr</a:t>
            </a:r>
            <a:r>
              <a:rPr lang="zh-CN" altLang="en-US" sz="1200">
                <a:solidFill>
                  <a:srgbClr val="0000FF"/>
                </a:solidFill>
              </a:rPr>
              <a:t>[maxpri]</a:t>
            </a:r>
            <a:endParaRPr lang="zh-CN" altLang="en-US" sz="1200">
              <a:solidFill>
                <a:srgbClr val="0000FF"/>
              </a:solidFill>
            </a:endParaRPr>
          </a:p>
          <a:p>
            <a:pPr lvl="1">
              <a:buFont typeface="Wingdings" panose="05000000000000000000" charset="0"/>
              <a:buChar char="l"/>
            </a:pPr>
            <a:r>
              <a:rPr lang="zh-CN" altLang="en-US" sz="1200" b="1">
                <a:solidFill>
                  <a:srgbClr val="0000FF"/>
                </a:solidFill>
              </a:rPr>
              <a:t>Debugger</a:t>
            </a:r>
            <a:r>
              <a:rPr lang="zh-CN" altLang="en-US" sz="1200">
                <a:solidFill>
                  <a:srgbClr val="0000FF"/>
                </a:solidFill>
              </a:rPr>
              <a:t>[maxpri]</a:t>
            </a:r>
            <a:endParaRPr lang="zh-CN" altLang="en-US" sz="1200">
              <a:solidFill>
                <a:srgbClr val="0000FF"/>
              </a:solidFill>
            </a:endParaRPr>
          </a:p>
          <a:p>
            <a:pPr lvl="1">
              <a:buFont typeface="Wingdings" panose="05000000000000000000" charset="0"/>
              <a:buChar char="l"/>
            </a:pPr>
            <a:r>
              <a:rPr lang="zh-CN" altLang="en-US" sz="1200" b="1">
                <a:solidFill>
                  <a:srgbClr val="0000FF"/>
                </a:solidFill>
              </a:rPr>
              <a:t>Starter</a:t>
            </a:r>
            <a:r>
              <a:rPr lang="zh-CN" altLang="en-US" sz="1200">
                <a:solidFill>
                  <a:srgbClr val="0000FF"/>
                </a:solidFill>
              </a:rPr>
              <a:t>[maxpri-1]</a:t>
            </a:r>
            <a:endParaRPr lang="zh-CN" altLang="en-US" sz="1200">
              <a:solidFill>
                <a:srgbClr val="0000FF"/>
              </a:solidFill>
            </a:endParaRPr>
          </a:p>
          <a:p>
            <a:pPr lvl="1">
              <a:buFont typeface="Wingdings" panose="05000000000000000000" charset="0"/>
              <a:buChar char="l"/>
            </a:pPr>
            <a:r>
              <a:rPr lang="zh-CN" altLang="en-US" sz="1200" b="1">
                <a:solidFill>
                  <a:srgbClr val="0000FF"/>
                </a:solidFill>
              </a:rPr>
              <a:t>一般用户任务</a:t>
            </a:r>
            <a:r>
              <a:rPr lang="zh-CN" altLang="en-US" sz="1200">
                <a:solidFill>
                  <a:srgbClr val="0000FF"/>
                </a:solidFill>
              </a:rPr>
              <a:t>[maxpri-1 ~ minpri+1:1]</a:t>
            </a:r>
            <a:endParaRPr lang="zh-CN" altLang="en-US" sz="1200">
              <a:solidFill>
                <a:srgbClr val="0000FF"/>
              </a:solidFill>
            </a:endParaRPr>
          </a:p>
          <a:p>
            <a:pPr lvl="1">
              <a:buFont typeface="Wingdings" panose="05000000000000000000" charset="0"/>
              <a:buChar char="l"/>
            </a:pPr>
            <a:r>
              <a:rPr lang="zh-CN" altLang="en-US" sz="1200" b="1">
                <a:solidFill>
                  <a:srgbClr val="0000FF"/>
                </a:solidFill>
              </a:rPr>
              <a:t>用户空闲任务</a:t>
            </a:r>
            <a:r>
              <a:rPr lang="zh-CN" altLang="en-US" sz="1200">
                <a:solidFill>
                  <a:srgbClr val="0000FF"/>
                </a:solidFill>
              </a:rPr>
              <a:t>[minpri:0]</a:t>
            </a:r>
            <a:endParaRPr lang="zh-CN" altLang="en-US" sz="1200">
              <a:solidFill>
                <a:srgbClr val="0000FF"/>
              </a:solidFill>
            </a:endParaRPr>
          </a:p>
          <a:p>
            <a:pPr lvl="1">
              <a:buFont typeface="Wingdings" panose="05000000000000000000" charset="0"/>
              <a:buChar char="l"/>
            </a:pPr>
            <a:r>
              <a:rPr lang="zh-CN" altLang="en-US" sz="1200" b="1">
                <a:solidFill>
                  <a:srgbClr val="0000FF"/>
                </a:solidFill>
              </a:rPr>
              <a:t>系统空闲任务</a:t>
            </a:r>
            <a:r>
              <a:rPr lang="zh-CN" altLang="en-US" sz="1200">
                <a:solidFill>
                  <a:srgbClr val="0000FF"/>
                </a:solidFill>
              </a:rPr>
              <a:t>[minpri:0]</a:t>
            </a:r>
            <a:endParaRPr lang="zh-CN" altLang="en-US" sz="1200">
              <a:solidFill>
                <a:srgbClr val="0000FF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p>
            <a:r>
              <a:rPr lang="en-US" altLang="zh-CN" sz="1400"/>
              <a:t>1</a:t>
            </a:r>
            <a:r>
              <a:rPr lang="zh-CN" altLang="en-US" sz="1400"/>
              <a:t>、服务层中，</a:t>
            </a:r>
            <a:r>
              <a:rPr lang="zh-CN" altLang="en-US" sz="1400" b="1"/>
              <a:t>SysTick</a:t>
            </a:r>
            <a:r>
              <a:rPr lang="zh-CN" altLang="en-US" sz="1400"/>
              <a:t>、</a:t>
            </a:r>
            <a:r>
              <a:rPr lang="zh-CN" altLang="en-US" sz="1400" b="1"/>
              <a:t>PendSV</a:t>
            </a:r>
            <a:r>
              <a:rPr lang="zh-CN" altLang="en-US" sz="1400"/>
              <a:t>、</a:t>
            </a:r>
            <a:r>
              <a:rPr lang="zh-CN" altLang="en-US" sz="1400" b="1"/>
              <a:t>任务临界区</a:t>
            </a:r>
            <a:r>
              <a:rPr lang="zh-CN" altLang="en-US" sz="1400"/>
              <a:t>，三者间是互斥访问的。换言之，整个服务层是一个大临界区（</a:t>
            </a:r>
            <a:r>
              <a:rPr lang="zh-CN" altLang="en-US" sz="1400" b="1"/>
              <a:t>服务层临界区</a:t>
            </a:r>
            <a:r>
              <a:rPr lang="zh-CN" altLang="en-US" sz="1400"/>
              <a:t>）。</a:t>
            </a:r>
            <a:endParaRPr lang="zh-CN" altLang="en-US" sz="1400"/>
          </a:p>
          <a:p>
            <a:r>
              <a:rPr lang="en-US" altLang="zh-CN" sz="1400"/>
              <a:t>2</a:t>
            </a:r>
            <a:r>
              <a:rPr lang="zh-CN" altLang="en-US" sz="1400"/>
              <a:t>、所有内核服务（中断本地服务除外），均在</a:t>
            </a:r>
            <a:r>
              <a:rPr lang="zh-CN" altLang="en-US" sz="1400" b="1"/>
              <a:t>“服务层临界区”</a:t>
            </a:r>
            <a:r>
              <a:rPr lang="zh-CN" altLang="en-US" sz="1400"/>
              <a:t>执行，从而保证服务的</a:t>
            </a:r>
            <a:r>
              <a:rPr lang="zh-CN" altLang="en-US" sz="1400" b="1"/>
              <a:t>“操作流”</a:t>
            </a:r>
            <a:r>
              <a:rPr lang="zh-CN" altLang="en-US" sz="1400"/>
              <a:t>不会被打断。</a:t>
            </a:r>
            <a:endParaRPr lang="zh-CN" altLang="en-US" sz="1400"/>
          </a:p>
          <a:p>
            <a:r>
              <a:rPr lang="en-US" altLang="zh-CN" sz="1400"/>
              <a:t>3</a:t>
            </a:r>
            <a:r>
              <a:rPr lang="zh-CN" altLang="en-US" sz="1400"/>
              <a:t>、中断本地服务采用</a:t>
            </a:r>
            <a:r>
              <a:rPr lang="zh-CN" altLang="en-US" sz="1400" b="1"/>
              <a:t>互斥访问机制</a:t>
            </a:r>
            <a:r>
              <a:rPr lang="zh-CN" altLang="en-US" sz="1400"/>
              <a:t>。</a:t>
            </a:r>
            <a:endParaRPr lang="zh-CN" altLang="en-US" sz="1400"/>
          </a:p>
          <a:p>
            <a:endParaRPr lang="zh-CN" altLang="en-US" sz="1400"/>
          </a:p>
          <a:p>
            <a:endParaRPr lang="zh-CN" altLang="en-US" sz="1400"/>
          </a:p>
          <a:p>
            <a:r>
              <a:rPr lang="zh-CN" altLang="en-US" sz="1400" b="1"/>
              <a:t>分层设计的科学性</a:t>
            </a:r>
            <a:endParaRPr lang="zh-CN" altLang="en-US" sz="1400"/>
          </a:p>
          <a:p>
            <a:r>
              <a:rPr lang="en-US" altLang="zh-CN" sz="1400"/>
              <a:t>1</a:t>
            </a:r>
            <a:r>
              <a:rPr lang="zh-CN" altLang="en-US" sz="1400"/>
              <a:t>、</a:t>
            </a:r>
            <a:r>
              <a:rPr lang="zh-CN" altLang="en-US" sz="1400" b="1">
                <a:solidFill>
                  <a:srgbClr val="FF0000"/>
                </a:solidFill>
              </a:rPr>
              <a:t>中断优先级</a:t>
            </a:r>
            <a:r>
              <a:rPr lang="zh-CN" altLang="en-US" sz="1400">
                <a:sym typeface="+mn-ea"/>
              </a:rPr>
              <a:t>应高于</a:t>
            </a:r>
            <a:r>
              <a:rPr lang="zh-CN" altLang="en-US" sz="1400" b="1">
                <a:solidFill>
                  <a:srgbClr val="0000FF"/>
                </a:solidFill>
              </a:rPr>
              <a:t>任务优先级</a:t>
            </a:r>
            <a:endParaRPr lang="zh-CN" altLang="en-US" sz="1400"/>
          </a:p>
          <a:p>
            <a:r>
              <a:rPr lang="en-US" altLang="zh-CN" sz="1400"/>
              <a:t>2</a:t>
            </a:r>
            <a:r>
              <a:rPr lang="zh-CN" altLang="en-US" sz="1400"/>
              <a:t>、</a:t>
            </a:r>
            <a:r>
              <a:rPr lang="zh-CN" altLang="en-US" sz="1400" b="1">
                <a:solidFill>
                  <a:srgbClr val="00FF00"/>
                </a:solidFill>
              </a:rPr>
              <a:t>服务优先级</a:t>
            </a:r>
            <a:r>
              <a:rPr lang="zh-CN" altLang="en-US" sz="1400">
                <a:sym typeface="+mn-ea"/>
              </a:rPr>
              <a:t>应高于</a:t>
            </a:r>
            <a:r>
              <a:rPr lang="zh-CN" altLang="en-US" sz="1400" b="1">
                <a:solidFill>
                  <a:srgbClr val="0000FF"/>
                </a:solidFill>
              </a:rPr>
              <a:t>任务优先级</a:t>
            </a:r>
            <a:endParaRPr lang="zh-CN" altLang="en-US" sz="1400"/>
          </a:p>
          <a:p>
            <a:r>
              <a:rPr lang="en-US" altLang="zh-CN" sz="1400"/>
              <a:t>3</a:t>
            </a:r>
            <a:r>
              <a:rPr lang="zh-CN" altLang="en-US" sz="1400"/>
              <a:t>、</a:t>
            </a:r>
            <a:r>
              <a:rPr lang="zh-CN" altLang="en-US" sz="1400" b="1">
                <a:solidFill>
                  <a:srgbClr val="00FF00"/>
                </a:solidFill>
              </a:rPr>
              <a:t>服务优先级</a:t>
            </a:r>
            <a:r>
              <a:rPr lang="zh-CN" altLang="en-US" sz="1400"/>
              <a:t>不应高于</a:t>
            </a:r>
            <a:r>
              <a:rPr lang="zh-CN" altLang="en-US" sz="1400" b="1">
                <a:solidFill>
                  <a:srgbClr val="FF0000"/>
                </a:solidFill>
              </a:rPr>
              <a:t>中断优先级</a:t>
            </a:r>
            <a:endParaRPr lang="zh-CN" altLang="en-US" sz="1400" b="1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000" b="1"/>
              <a:t>服务详解</a:t>
            </a:r>
            <a:endParaRPr lang="zh-CN" altLang="en-US" sz="4000" b="1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>
            <a:normAutofit fontScale="60000"/>
          </a:bodyPr>
          <a:p>
            <a:pPr>
              <a:buFont typeface="Arial" panose="020B0604020202020204" pitchFamily="34" charset="0"/>
              <a:buChar char="•"/>
            </a:pPr>
            <a:r>
              <a:rPr lang="zh-CN" altLang="en-US" b="1"/>
              <a:t>任务服务</a:t>
            </a:r>
            <a:endParaRPr lang="zh-CN" altLang="en-US" b="1"/>
          </a:p>
          <a:p>
            <a:pPr marL="0" indent="0">
              <a:buNone/>
            </a:pPr>
            <a:r>
              <a:rPr lang="zh-CN" altLang="en-US"/>
              <a:t>是指在任务中调用的服务，并在任务临界区中执行。</a:t>
            </a:r>
            <a:endParaRPr lang="zh-CN" altLang="en-US"/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b="1"/>
              <a:t>滴答服务</a:t>
            </a:r>
            <a:endParaRPr lang="zh-CN" altLang="en-US" b="1"/>
          </a:p>
          <a:p>
            <a:pPr marL="0" indent="0">
              <a:buNone/>
            </a:pPr>
            <a:r>
              <a:rPr lang="zh-CN" altLang="en-US"/>
              <a:t>是指在滴答中调用的服务，并在滴答中执行。 用户可在滴答钩子、定时中断</a:t>
            </a:r>
            <a:r>
              <a:rPr lang="en-US" altLang="zh-CN"/>
              <a:t>/</a:t>
            </a:r>
            <a:r>
              <a:rPr lang="zh-CN" altLang="en-US">
                <a:sym typeface="+mn-ea"/>
              </a:rPr>
              <a:t>查询</a:t>
            </a:r>
            <a:r>
              <a:rPr lang="zh-CN" altLang="en-US"/>
              <a:t>钩子中调用滴答服务。</a:t>
            </a:r>
            <a:endParaRPr lang="zh-CN" altLang="en-US"/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b="1"/>
              <a:t>中断服务</a:t>
            </a:r>
            <a:endParaRPr lang="zh-CN" altLang="en-US" b="1"/>
          </a:p>
          <a:p>
            <a:pPr marL="0" indent="0">
              <a:buNone/>
            </a:pPr>
            <a:r>
              <a:rPr lang="zh-CN" altLang="en-US"/>
              <a:t>是指在用户中断中调用的服务，分为 </a:t>
            </a:r>
            <a:r>
              <a:rPr lang="zh-CN" altLang="en-US" b="1"/>
              <a:t>中断本地服务</a:t>
            </a:r>
            <a:r>
              <a:rPr lang="zh-CN" altLang="en-US"/>
              <a:t> 和 </a:t>
            </a:r>
            <a:r>
              <a:rPr lang="zh-CN" altLang="en-US" b="1"/>
              <a:t>中断挂起服务</a:t>
            </a:r>
            <a:r>
              <a:rPr lang="zh-CN" altLang="en-US"/>
              <a:t>。</a:t>
            </a:r>
            <a:endParaRPr lang="zh-CN" altLang="en-US"/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b="1"/>
              <a:t>中断本地服务</a:t>
            </a:r>
            <a:endParaRPr lang="zh-CN" altLang="en-US" b="1"/>
          </a:p>
          <a:p>
            <a:pPr marL="0" indent="0">
              <a:buNone/>
            </a:pPr>
            <a:r>
              <a:rPr lang="zh-CN" altLang="en-US"/>
              <a:t>是指在用户中断中调用并在本地直接执行的服务，需要互斥访问机制相配合。</a:t>
            </a:r>
            <a:endParaRPr lang="zh-CN" altLang="en-US"/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b="1"/>
              <a:t>中断挂起服务</a:t>
            </a:r>
            <a:endParaRPr lang="zh-CN" altLang="en-US" b="1"/>
          </a:p>
          <a:p>
            <a:pPr marL="0" indent="0">
              <a:buNone/>
            </a:pPr>
            <a:r>
              <a:rPr lang="zh-CN" altLang="en-US"/>
              <a:t>是指在用户中断中调用的服务不在本地直接执行，而是把服务的相关内容存入局部的结构体中，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再把结构体指针存入中断挂起服务缓存队列（PendSV_FIFO），再触发PendSV，而后在PendSV中执行。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000" b="1"/>
              <a:t>中断挂起服务缓存</a:t>
            </a:r>
            <a:endParaRPr lang="zh-CN" altLang="en-US" sz="40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CosyOS-II 中断挂起服务缓存队列（PendSV_FIFO），已实现所有内核的MCU均为先入先出队列（FIFO）。</a:t>
            </a:r>
            <a:endParaRPr lang="zh-CN" altLang="en-US"/>
          </a:p>
          <a:p>
            <a:r>
              <a:rPr lang="zh-CN" altLang="en-US"/>
              <a:t>中断挂起服务缓存队列，有必要先入先出吗？答案是确定的，如在同一中断中先后提请的各项服务，可能会存在时序逻辑关系。</a:t>
            </a:r>
            <a:endParaRPr lang="zh-CN" altLang="en-US"/>
          </a:p>
          <a:p>
            <a:r>
              <a:rPr lang="zh-CN" altLang="en-US"/>
              <a:t>再有，“入队列”与“出队列”的过程必须是原子操作，“操作流”不能被打断。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000" b="1"/>
              <a:t>互斥访问机制</a:t>
            </a:r>
            <a:endParaRPr lang="zh-CN" altLang="en-US" sz="40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0000"/>
          </a:bodyPr>
          <a:p>
            <a:pPr marL="0" indent="0">
              <a:buNone/>
            </a:pPr>
            <a:r>
              <a:rPr lang="zh-CN" altLang="en-US" b="1"/>
              <a:t>中断中读全局变量</a:t>
            </a:r>
            <a:endParaRPr lang="zh-CN" altLang="en-US" b="1"/>
          </a:p>
          <a:p>
            <a:pPr marL="0" indent="0">
              <a:buNone/>
            </a:pPr>
            <a:r>
              <a:rPr lang="zh-CN" altLang="en-US"/>
              <a:t>重入访问：如果变量正在被写入，仍可成功读取变量。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首先，用户需定义全局变量的副本，并按照指定方式来更新副本。中断中读全局变量时，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需调用 iWhichGVarToRead 来询问：应该读哪一个全局变量？返回0读正本，返回1读副本。</a:t>
            </a:r>
            <a:endParaRPr lang="zh-CN" altLang="en-US"/>
          </a:p>
          <a:p>
            <a:pPr marL="0" indent="0">
              <a:buNone/>
            </a:pPr>
            <a:r>
              <a:rPr lang="zh-CN" altLang="en-US" b="1"/>
              <a:t>中断中接收邮件</a:t>
            </a:r>
            <a:endParaRPr lang="zh-CN" altLang="en-US" b="1"/>
          </a:p>
          <a:p>
            <a:pPr marL="0" indent="0">
              <a:buNone/>
            </a:pPr>
            <a:r>
              <a:rPr lang="zh-CN" altLang="en-US"/>
              <a:t>互斥访问：如果邮箱正在被写入，将返回失败（</a:t>
            </a:r>
            <a:r>
              <a:rPr lang="zh-CN" altLang="en-US">
                <a:sym typeface="+mn-ea"/>
              </a:rPr>
              <a:t>NULL</a:t>
            </a:r>
            <a:r>
              <a:rPr lang="zh-CN" altLang="en-US"/>
              <a:t>）。</a:t>
            </a:r>
            <a:endParaRPr lang="zh-CN" altLang="en-US"/>
          </a:p>
          <a:p>
            <a:pPr marL="0" indent="0">
              <a:buNone/>
            </a:pPr>
            <a:r>
              <a:rPr lang="zh-CN" altLang="en-US" b="1"/>
              <a:t>中断中接收消息</a:t>
            </a:r>
            <a:endParaRPr lang="zh-CN" altLang="en-US" b="1"/>
          </a:p>
          <a:p>
            <a:pPr marL="0" indent="0">
              <a:buNone/>
            </a:pPr>
            <a:r>
              <a:rPr lang="zh-CN" altLang="en-US"/>
              <a:t>互斥访问：如果队列正在被访问，将返回失败（NULL）。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: 形状 8"/>
          <p:cNvSpPr/>
          <p:nvPr>
            <p:custDataLst>
              <p:tags r:id="rId1"/>
            </p:custDataLst>
          </p:nvPr>
        </p:nvSpPr>
        <p:spPr>
          <a:xfrm>
            <a:off x="0" y="2477770"/>
            <a:ext cx="12192000" cy="4380230"/>
          </a:xfrm>
          <a:custGeom>
            <a:avLst/>
            <a:gdLst>
              <a:gd name="connsiteX0" fmla="*/ 5197620 w 12192000"/>
              <a:gd name="connsiteY0" fmla="*/ 0 h 4380230"/>
              <a:gd name="connsiteX1" fmla="*/ 7834487 w 12192000"/>
              <a:gd name="connsiteY1" fmla="*/ 0 h 4380230"/>
              <a:gd name="connsiteX2" fmla="*/ 8158288 w 12192000"/>
              <a:gd name="connsiteY2" fmla="*/ 25223 h 4380230"/>
              <a:gd name="connsiteX3" fmla="*/ 11699343 w 12192000"/>
              <a:gd name="connsiteY3" fmla="*/ 764665 h 4380230"/>
              <a:gd name="connsiteX4" fmla="*/ 12192000 w 12192000"/>
              <a:gd name="connsiteY4" fmla="*/ 959976 h 4380230"/>
              <a:gd name="connsiteX5" fmla="*/ 12192000 w 12192000"/>
              <a:gd name="connsiteY5" fmla="*/ 4380230 h 4380230"/>
              <a:gd name="connsiteX6" fmla="*/ 0 w 12192000"/>
              <a:gd name="connsiteY6" fmla="*/ 4380230 h 4380230"/>
              <a:gd name="connsiteX7" fmla="*/ 0 w 12192000"/>
              <a:gd name="connsiteY7" fmla="*/ 1379581 h 4380230"/>
              <a:gd name="connsiteX8" fmla="*/ 228168 w 12192000"/>
              <a:gd name="connsiteY8" fmla="*/ 1246487 h 4380230"/>
              <a:gd name="connsiteX9" fmla="*/ 4873819 w 12192000"/>
              <a:gd name="connsiteY9" fmla="*/ 25223 h 4380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4380230">
                <a:moveTo>
                  <a:pt x="5197620" y="0"/>
                </a:moveTo>
                <a:lnTo>
                  <a:pt x="7834487" y="0"/>
                </a:lnTo>
                <a:lnTo>
                  <a:pt x="8158288" y="25223"/>
                </a:lnTo>
                <a:cubicBezTo>
                  <a:pt x="9484429" y="143593"/>
                  <a:pt x="10693225" y="402481"/>
                  <a:pt x="11699343" y="764665"/>
                </a:cubicBezTo>
                <a:lnTo>
                  <a:pt x="12192000" y="959976"/>
                </a:lnTo>
                <a:lnTo>
                  <a:pt x="12192000" y="4380230"/>
                </a:lnTo>
                <a:lnTo>
                  <a:pt x="0" y="4380230"/>
                </a:lnTo>
                <a:lnTo>
                  <a:pt x="0" y="1379581"/>
                </a:lnTo>
                <a:lnTo>
                  <a:pt x="228168" y="1246487"/>
                </a:lnTo>
                <a:cubicBezTo>
                  <a:pt x="1390619" y="632074"/>
                  <a:pt x="3017220" y="190941"/>
                  <a:pt x="4873819" y="25223"/>
                </a:cubicBezTo>
                <a:close/>
              </a:path>
            </a:pathLst>
          </a:custGeom>
          <a:solidFill>
            <a:srgbClr val="1E74AD">
              <a:lumMod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圆角矩形 10"/>
          <p:cNvSpPr/>
          <p:nvPr>
            <p:custDataLst>
              <p:tags r:id="rId2"/>
            </p:custDataLst>
          </p:nvPr>
        </p:nvSpPr>
        <p:spPr>
          <a:xfrm>
            <a:off x="582930" y="1645920"/>
            <a:ext cx="11048365" cy="4848860"/>
          </a:xfrm>
          <a:prstGeom prst="roundRect">
            <a:avLst>
              <a:gd name="adj" fmla="val 3666"/>
            </a:avLst>
          </a:prstGeom>
          <a:solidFill>
            <a:srgbClr val="FFFFFF"/>
          </a:solidFill>
          <a:ln w="19050" cap="flat" cmpd="sng" algn="ctr">
            <a:noFill/>
            <a:prstDash val="solid"/>
            <a:miter lim="800000"/>
          </a:ln>
          <a:effectLst>
            <a:outerShdw blurRad="127000" dir="5400000" algn="t" rotWithShape="0">
              <a:prstClr val="black">
                <a:alpha val="20000"/>
              </a:prstClr>
            </a:outerShdw>
          </a:effectLst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038860" y="343535"/>
            <a:ext cx="10111739" cy="788035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 lnSpcReduction="1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>
                <a:solidFill>
                  <a:srgbClr val="0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defRPr>
            </a:lvl1pPr>
          </a:lstStyle>
          <a:p>
            <a:pPr marL="0" indent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600" spc="30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</a:rPr>
              <a:t>中断使用注意事项</a:t>
            </a:r>
            <a:endParaRPr lang="zh-CN" altLang="en-US" sz="3600" spc="30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1038860" y="1880235"/>
            <a:ext cx="10111740" cy="4380230"/>
          </a:xfrm>
          <a:prstGeom prst="rect">
            <a:avLst/>
          </a:prstGeom>
          <a:noFill/>
        </p:spPr>
        <p:txBody>
          <a:bodyPr vert="horz" lIns="90000" tIns="46800" rIns="90000" bIns="46800" rtlCol="0" anchor="t" anchorCtr="0">
            <a:normAutofit/>
          </a:bodyPr>
          <a:lstStyle>
            <a:lvl1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微软雅黑" panose="020B0503020204020204" charset="-122"/>
              <a:buAutoNum type="ea1JpnChsDbPeriod"/>
              <a:defRPr sz="1100" u="none" strike="noStrike" cap="none" spc="150" normalizeH="0" baseline="0">
                <a:solidFill>
                  <a:srgbClr val="000000">
                    <a:lumMod val="95000"/>
                    <a:lumOff val="5000"/>
                  </a:srgb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858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431800" lvl="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在CosyOS中，</a:t>
            </a:r>
            <a:r>
              <a:rPr lang="zh-CN" altLang="en-US" sz="1600" b="1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中断是系统脱管的，用户对中断的使用与裸机编程是一样的。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431800" lvl="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 b="1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只要中断不是最低优先级，就可实现零中断延迟，因此，用户中断应尽量避免使用最低优先级。</a:t>
            </a:r>
            <a:b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注：</a:t>
            </a:r>
            <a:r>
              <a:rPr lang="zh-CN" altLang="en-US" sz="1600"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其实，即使用户中断是最低优先级，也可能是零中断延迟的（当任务临界区未使用BASEPRI寄存器时），只不过系统中断可能会与其抢占。而系统中断相对来说还是会占用更多的时间，可能会导致用户中断丢失响应或处理延误。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431800" lvl="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用户中断应遵循</a:t>
            </a:r>
            <a:r>
              <a:rPr lang="zh-CN" altLang="en-US" sz="1600" b="1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快进快出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的原则，对事件仅做必要的紧急处理，再以同步方式通知中断服务任务做后续处理。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431800" lvl="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用户中断的最大执行时间应远小于系统滴答周期，这将促使整个系统更加良性的运行。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4895533" y="1235710"/>
            <a:ext cx="2400935" cy="45719"/>
          </a:xfrm>
          <a:prstGeom prst="rect">
            <a:avLst/>
          </a:prstGeom>
          <a:solidFill>
            <a:srgbClr val="1E74AD">
              <a:lumMod val="50000"/>
            </a:srgbClr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000" b="1"/>
              <a:t>零中断延迟技术对比（</a:t>
            </a:r>
            <a:r>
              <a:rPr lang="zh-CN" altLang="en-US" sz="4000" b="1"/>
              <a:t>一）</a:t>
            </a:r>
            <a:endParaRPr lang="zh-CN" altLang="en-US" sz="40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750820"/>
            <a:ext cx="3077845" cy="3426460"/>
          </a:xfrm>
          <a:gradFill>
            <a:gsLst>
              <a:gs pos="50000">
                <a:schemeClr val="accent6"/>
              </a:gs>
              <a:gs pos="100000">
                <a:schemeClr val="accent6">
                  <a:lumMod val="25000"/>
                  <a:lumOff val="75000"/>
                </a:schemeClr>
              </a:gs>
              <a:gs pos="0">
                <a:schemeClr val="accent6">
                  <a:lumMod val="85000"/>
                </a:schemeClr>
              </a:gs>
            </a:gsLst>
            <a:lin ang="5400000" scaled="1"/>
          </a:gradFill>
        </p:spPr>
        <p:txBody>
          <a:bodyPr>
            <a:noAutofit/>
          </a:bodyPr>
          <a:p>
            <a:pPr marL="0" indent="0">
              <a:buNone/>
            </a:pPr>
            <a:r>
              <a:rPr lang="en-US" altLang="zh-CN" sz="1400">
                <a:solidFill>
                  <a:schemeClr val="bg1"/>
                </a:solidFill>
                <a:latin typeface="+mn-ea"/>
              </a:rPr>
              <a:t>FreeRTOS的零中断延迟有着很大的局限性</a:t>
            </a:r>
            <a:r>
              <a:rPr lang="zh-CN" altLang="en-US" sz="1400">
                <a:solidFill>
                  <a:schemeClr val="bg1"/>
                </a:solidFill>
                <a:latin typeface="+mn-ea"/>
              </a:rPr>
              <a:t>。</a:t>
            </a:r>
            <a:endParaRPr lang="zh-CN" altLang="en-US" sz="1400">
              <a:solidFill>
                <a:schemeClr val="bg1"/>
              </a:solidFill>
              <a:latin typeface="+mn-ea"/>
            </a:endParaRPr>
          </a:p>
          <a:p>
            <a:pPr marL="0" indent="0">
              <a:buNone/>
            </a:pPr>
            <a:r>
              <a:rPr lang="en-US" altLang="zh-CN" sz="1400">
                <a:solidFill>
                  <a:schemeClr val="bg1"/>
                </a:solidFill>
                <a:latin typeface="+mn-ea"/>
              </a:rPr>
              <a:t>仅Cortex-M3及以上含BASEPRI寄存器的内核支持在脱管的高优先级中断中实现零中断延迟</a:t>
            </a:r>
            <a:r>
              <a:rPr lang="zh-CN" sz="1400">
                <a:solidFill>
                  <a:schemeClr val="bg1"/>
                </a:solidFill>
                <a:latin typeface="+mn-ea"/>
              </a:rPr>
              <a:t>。</a:t>
            </a:r>
            <a:endParaRPr lang="en-US" altLang="zh-CN" sz="1400">
              <a:solidFill>
                <a:schemeClr val="bg1"/>
              </a:solidFill>
              <a:latin typeface="+mn-ea"/>
            </a:endParaRPr>
          </a:p>
          <a:p>
            <a:pPr marL="0" indent="0">
              <a:buNone/>
            </a:pPr>
            <a:r>
              <a:rPr lang="en-US" altLang="zh-CN" sz="1400">
                <a:solidFill>
                  <a:schemeClr val="bg1"/>
                </a:solidFill>
                <a:latin typeface="+mn-ea"/>
              </a:rPr>
              <a:t>✘、</a:t>
            </a:r>
            <a:r>
              <a:rPr lang="zh-CN" altLang="en-US" sz="1400">
                <a:solidFill>
                  <a:schemeClr val="bg1"/>
                </a:solidFill>
                <a:sym typeface="+mn-ea"/>
              </a:rPr>
              <a:t>支持</a:t>
            </a:r>
            <a:r>
              <a:rPr lang="zh-CN" altLang="en-US" sz="1400">
                <a:solidFill>
                  <a:schemeClr val="bg1"/>
                </a:solidFill>
                <a:sym typeface="+mn-ea"/>
              </a:rPr>
              <a:t>零中断延迟的中断中</a:t>
            </a:r>
            <a:r>
              <a:rPr lang="en-US" altLang="zh-CN" sz="1400">
                <a:solidFill>
                  <a:schemeClr val="bg1"/>
                </a:solidFill>
                <a:latin typeface="+mn-ea"/>
                <a:sym typeface="+mn-ea"/>
              </a:rPr>
              <a:t>不能调用服务。</a:t>
            </a:r>
            <a:r>
              <a:rPr lang="en-US" altLang="zh-CN" sz="1400">
                <a:solidFill>
                  <a:schemeClr val="bg1"/>
                </a:solidFill>
                <a:latin typeface="+mn-ea"/>
              </a:rPr>
              <a:t>不能调用服务又如何实现同步？让用户自己实现同步又如何保证被同步任务的及时调度？实时性又何从谈起？</a:t>
            </a:r>
            <a:endParaRPr lang="en-US" altLang="zh-CN" sz="1400">
              <a:solidFill>
                <a:schemeClr val="bg1"/>
              </a:solidFill>
              <a:latin typeface="+mn-ea"/>
            </a:endParaRPr>
          </a:p>
          <a:p>
            <a:pPr marL="0" indent="0">
              <a:buNone/>
            </a:pPr>
            <a:r>
              <a:rPr lang="en-US" altLang="zh-CN" sz="1400">
                <a:solidFill>
                  <a:schemeClr val="bg1"/>
                </a:solidFill>
                <a:latin typeface="+mn-ea"/>
              </a:rPr>
              <a:t>✘、托管的低优先级中断无法实现零中断延迟。</a:t>
            </a:r>
            <a:endParaRPr lang="en-US" altLang="zh-CN" sz="1400">
              <a:solidFill>
                <a:schemeClr val="bg1"/>
              </a:solidFill>
              <a:latin typeface="+mn-ea"/>
            </a:endParaRPr>
          </a:p>
          <a:p>
            <a:pPr marL="0" indent="0">
              <a:buNone/>
            </a:pPr>
            <a:r>
              <a:rPr lang="en-US" altLang="zh-CN" sz="1400">
                <a:solidFill>
                  <a:schemeClr val="bg1"/>
                </a:solidFill>
                <a:latin typeface="+mn-ea"/>
              </a:rPr>
              <a:t>✘、其它内核无法实现零中断延迟。</a:t>
            </a:r>
            <a:endParaRPr lang="en-US" altLang="zh-CN" sz="1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8275955" y="2750185"/>
            <a:ext cx="3077210" cy="3427095"/>
          </a:xfrm>
          <a:prstGeom prst="rect">
            <a:avLst/>
          </a:prstGeom>
          <a:gradFill>
            <a:gsLst>
              <a:gs pos="50000">
                <a:schemeClr val="accent1"/>
              </a:gs>
              <a:gs pos="100000">
                <a:schemeClr val="accent1">
                  <a:lumMod val="25000"/>
                  <a:lumOff val="75000"/>
                </a:schemeClr>
              </a:gs>
              <a:gs pos="0">
                <a:schemeClr val="accent1">
                  <a:lumMod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t" anchorCtr="0"/>
          <a:p>
            <a:pPr indent="0" algn="l" fontAlgn="auto">
              <a:lnSpc>
                <a:spcPct val="90000"/>
              </a:lnSpc>
              <a:spcBef>
                <a:spcPts val="1000"/>
              </a:spcBef>
            </a:pPr>
            <a:r>
              <a:rPr lang="zh-CN" altLang="en-US" sz="1400"/>
              <a:t>由SysTick、PendSV、任务临界区，构成服务层临界区，再配合互斥访问机制实现零中断延迟。</a:t>
            </a:r>
            <a:endParaRPr lang="zh-CN" altLang="en-US" sz="1400"/>
          </a:p>
          <a:p>
            <a:pPr indent="0" algn="l" fontAlgn="auto">
              <a:lnSpc>
                <a:spcPct val="90000"/>
              </a:lnSpc>
              <a:spcBef>
                <a:spcPts val="1000"/>
              </a:spcBef>
            </a:pPr>
            <a:r>
              <a:rPr lang="zh-CN" altLang="en-US" sz="1400"/>
              <a:t>从</a:t>
            </a:r>
            <a:r>
              <a:rPr lang="en-US" altLang="zh-CN" sz="1400"/>
              <a:t>51</a:t>
            </a:r>
            <a:r>
              <a:rPr lang="zh-CN" altLang="en-US" sz="1400"/>
              <a:t>至</a:t>
            </a:r>
            <a:r>
              <a:rPr lang="en-US" altLang="zh-CN" sz="1400"/>
              <a:t>Arm</a:t>
            </a:r>
            <a:r>
              <a:rPr lang="zh-CN" altLang="en-US" sz="1400"/>
              <a:t>，大部分已知内核均可实现零中断延迟。</a:t>
            </a:r>
            <a:endParaRPr lang="zh-CN" altLang="en-US" sz="1400"/>
          </a:p>
          <a:p>
            <a:pPr indent="0" algn="l" fontAlgn="auto">
              <a:lnSpc>
                <a:spcPct val="90000"/>
              </a:lnSpc>
              <a:spcBef>
                <a:spcPts val="1000"/>
              </a:spcBef>
            </a:pPr>
            <a:r>
              <a:rPr lang="en-US" altLang="zh-CN" sz="1400">
                <a:sym typeface="+mn-ea"/>
              </a:rPr>
              <a:t>✔</a:t>
            </a:r>
            <a:r>
              <a:rPr lang="zh-CN" altLang="en-US" sz="1400">
                <a:sym typeface="+mn-ea"/>
              </a:rPr>
              <a:t>、支持零中断延迟的中断中可随意调用服务。</a:t>
            </a:r>
            <a:endParaRPr lang="zh-CN" altLang="en-US" sz="1400"/>
          </a:p>
          <a:p>
            <a:pPr indent="0" algn="l" fontAlgn="auto">
              <a:lnSpc>
                <a:spcPct val="90000"/>
              </a:lnSpc>
              <a:spcBef>
                <a:spcPts val="1000"/>
              </a:spcBef>
            </a:pPr>
            <a:r>
              <a:rPr lang="zh-CN" altLang="en-US" sz="1400"/>
              <a:t>❉、建议用户中断不要使用</a:t>
            </a:r>
            <a:r>
              <a:rPr lang="zh-CN" altLang="en-US" sz="1400" b="1"/>
              <a:t>最低一级</a:t>
            </a:r>
            <a:r>
              <a:rPr lang="zh-CN" altLang="en-US" sz="1400"/>
              <a:t>优先级，以免被系统中断抢占，导致丢失响应或处理延误。</a:t>
            </a:r>
            <a:endParaRPr lang="zh-CN" altLang="en-US" sz="1400"/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4549775" y="2751455"/>
            <a:ext cx="3077845" cy="3425190"/>
          </a:xfrm>
          <a:prstGeom prst="rect">
            <a:avLst/>
          </a:prstGeom>
          <a:gradFill>
            <a:gsLst>
              <a:gs pos="50000">
                <a:schemeClr val="accent4"/>
              </a:gs>
              <a:gs pos="100000">
                <a:schemeClr val="accent4">
                  <a:lumMod val="25000"/>
                  <a:lumOff val="75000"/>
                </a:schemeClr>
              </a:gs>
              <a:gs pos="0">
                <a:schemeClr val="accent4">
                  <a:lumMod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t" anchorCtr="0"/>
          <a:p>
            <a:pPr indent="0" algn="l" fontAlgn="auto">
              <a:lnSpc>
                <a:spcPct val="90000"/>
              </a:lnSpc>
              <a:spcBef>
                <a:spcPts val="1000"/>
              </a:spcBef>
            </a:pPr>
            <a:r>
              <a:rPr lang="zh-CN" altLang="en-US" sz="1400"/>
              <a:t>由SysTick、PendSV、SVC，构成服务层临界区，再配合互斥访问指令实现零中断延迟。</a:t>
            </a:r>
            <a:endParaRPr lang="zh-CN" altLang="en-US" sz="1400"/>
          </a:p>
          <a:p>
            <a:pPr indent="0" algn="l" fontAlgn="auto">
              <a:lnSpc>
                <a:spcPct val="90000"/>
              </a:lnSpc>
              <a:spcBef>
                <a:spcPts val="1000"/>
              </a:spcBef>
            </a:pPr>
            <a:r>
              <a:rPr lang="zh-CN" altLang="en-US" sz="1400"/>
              <a:t>仅Cortex-M3及以上支持互斥访问指令的内核支持零中断延迟。</a:t>
            </a:r>
            <a:endParaRPr lang="zh-CN" altLang="en-US" sz="1400"/>
          </a:p>
          <a:p>
            <a:pPr indent="0" algn="l" fontAlgn="auto">
              <a:lnSpc>
                <a:spcPct val="90000"/>
              </a:lnSpc>
              <a:spcBef>
                <a:spcPts val="1000"/>
              </a:spcBef>
            </a:pPr>
            <a:r>
              <a:rPr lang="en-US" altLang="zh-CN" sz="1400">
                <a:sym typeface="+mn-ea"/>
              </a:rPr>
              <a:t>✔</a:t>
            </a:r>
            <a:r>
              <a:rPr lang="zh-CN" altLang="en-US" sz="1400">
                <a:sym typeface="+mn-ea"/>
              </a:rPr>
              <a:t>、支持</a:t>
            </a:r>
            <a:r>
              <a:rPr lang="zh-CN" altLang="en-US" sz="1400">
                <a:sym typeface="+mn-ea"/>
              </a:rPr>
              <a:t>零中断延迟的中断中可随意调用服务。</a:t>
            </a:r>
            <a:endParaRPr lang="zh-CN" altLang="en-US" sz="1400"/>
          </a:p>
          <a:p>
            <a:pPr indent="0" algn="l" fontAlgn="auto">
              <a:lnSpc>
                <a:spcPct val="90000"/>
              </a:lnSpc>
              <a:spcBef>
                <a:spcPts val="1000"/>
              </a:spcBef>
            </a:pPr>
            <a:r>
              <a:rPr lang="zh-CN" altLang="en-US" sz="1400"/>
              <a:t>❉、建议用户中断不要使用</a:t>
            </a:r>
            <a:r>
              <a:rPr lang="zh-CN" altLang="en-US" sz="1400" b="1"/>
              <a:t>最低两级</a:t>
            </a:r>
            <a:r>
              <a:rPr lang="zh-CN" altLang="en-US" sz="1400"/>
              <a:t>优先级，以免被系统中断抢占，导致丢失响应或处理延误。</a:t>
            </a:r>
            <a:endParaRPr lang="zh-CN" altLang="en-US" sz="1400">
              <a:sym typeface="+mn-ea"/>
            </a:endParaRPr>
          </a:p>
          <a:p>
            <a:pPr indent="0" algn="l" fontAlgn="auto">
              <a:lnSpc>
                <a:spcPct val="90000"/>
              </a:lnSpc>
              <a:spcBef>
                <a:spcPts val="1000"/>
              </a:spcBef>
            </a:pPr>
            <a:r>
              <a:rPr lang="en-US" altLang="zh-CN" sz="1400">
                <a:sym typeface="+mn-ea"/>
              </a:rPr>
              <a:t>✘</a:t>
            </a:r>
            <a:r>
              <a:rPr lang="zh-CN" altLang="en-US" sz="1400">
                <a:sym typeface="+mn-ea"/>
              </a:rPr>
              <a:t>、</a:t>
            </a:r>
            <a:r>
              <a:rPr lang="zh-CN" altLang="en-US" sz="1400">
                <a:sym typeface="+mn-ea"/>
              </a:rPr>
              <a:t>其它内核无法实现零中断延迟。</a:t>
            </a:r>
            <a:endParaRPr lang="zh-CN" altLang="en-US" sz="1400"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8800" y="1824990"/>
            <a:ext cx="3078000" cy="766445"/>
          </a:xfrm>
          <a:prstGeom prst="rect">
            <a:avLst/>
          </a:prstGeom>
          <a:gradFill>
            <a:gsLst>
              <a:gs pos="50000">
                <a:schemeClr val="accent6"/>
              </a:gs>
              <a:gs pos="0">
                <a:schemeClr val="accent6">
                  <a:lumMod val="25000"/>
                  <a:lumOff val="75000"/>
                </a:schemeClr>
              </a:gs>
              <a:gs pos="100000">
                <a:schemeClr val="accent6">
                  <a:lumMod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b="1"/>
              <a:t>FreeRTOS</a:t>
            </a:r>
            <a:endParaRPr lang="en-US" altLang="zh-CN" b="1"/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4550400" y="1824990"/>
            <a:ext cx="3078000" cy="766445"/>
          </a:xfrm>
          <a:prstGeom prst="rect">
            <a:avLst/>
          </a:prstGeom>
          <a:gradFill>
            <a:gsLst>
              <a:gs pos="50000">
                <a:schemeClr val="accent4"/>
              </a:gs>
              <a:gs pos="0">
                <a:schemeClr val="accent4">
                  <a:lumMod val="25000"/>
                  <a:lumOff val="75000"/>
                </a:schemeClr>
              </a:gs>
              <a:gs pos="100000">
                <a:schemeClr val="accent4">
                  <a:lumMod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b="1"/>
              <a:t>Keil RTX4/5</a:t>
            </a:r>
            <a:endParaRPr lang="en-US" altLang="zh-CN" b="1"/>
          </a:p>
        </p:txBody>
      </p:sp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8275320" y="1824990"/>
            <a:ext cx="3079115" cy="766445"/>
          </a:xfrm>
          <a:prstGeom prst="rect">
            <a:avLst/>
          </a:prstGeom>
          <a:gradFill>
            <a:gsLst>
              <a:gs pos="50000">
                <a:schemeClr val="accent1"/>
              </a:gs>
              <a:gs pos="0">
                <a:schemeClr val="accent1">
                  <a:lumMod val="25000"/>
                  <a:lumOff val="75000"/>
                </a:schemeClr>
              </a:gs>
              <a:gs pos="100000">
                <a:schemeClr val="accent1">
                  <a:lumMod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b="1"/>
              <a:t>CosyOS-II</a:t>
            </a:r>
            <a:endParaRPr lang="en-US" altLang="zh-CN" b="1"/>
          </a:p>
        </p:txBody>
      </p:sp>
    </p:spTree>
    <p:custDataLst>
      <p:tags r:id="rId5"/>
    </p:custData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z="4000" b="1">
                <a:sym typeface="+mn-ea"/>
              </a:rPr>
              <a:t>零中断延迟技术对比（</a:t>
            </a:r>
            <a:r>
              <a:rPr lang="zh-CN" altLang="en-US" sz="4000" b="1">
                <a:sym typeface="+mn-ea"/>
              </a:rPr>
              <a:t>二）</a:t>
            </a:r>
            <a:endParaRPr lang="zh-CN" altLang="en-US" sz="4000"/>
          </a:p>
        </p:txBody>
      </p:sp>
      <p:sp>
        <p:nvSpPr>
          <p:cNvPr id="21" name="矩形 20"/>
          <p:cNvSpPr/>
          <p:nvPr>
            <p:custDataLst>
              <p:tags r:id="rId2"/>
            </p:custDataLst>
          </p:nvPr>
        </p:nvSpPr>
        <p:spPr>
          <a:xfrm>
            <a:off x="0" y="6692265"/>
            <a:ext cx="12192635" cy="1657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-635" y="0"/>
            <a:ext cx="12193270" cy="1765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正文"/>
          <p:cNvSpPr txBox="1"/>
          <p:nvPr>
            <p:custDataLst>
              <p:tags r:id="rId4"/>
            </p:custDataLst>
          </p:nvPr>
        </p:nvSpPr>
        <p:spPr>
          <a:xfrm>
            <a:off x="1232853" y="1510030"/>
            <a:ext cx="9725660" cy="786765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ctr">
              <a:buNone/>
            </a:pPr>
            <a:r>
              <a:rPr lang="zh-CN" altLang="en-US" sz="1400" spc="130" dirty="0">
                <a:ln>
                  <a:noFill/>
                  <a:prstDash val="sysDot"/>
                </a:ln>
                <a:sym typeface="+mn-ea"/>
              </a:rPr>
              <a:t>下表展示了</a:t>
            </a:r>
            <a:r>
              <a:rPr lang="en-US" altLang="zh-CN" sz="1400" spc="130" dirty="0">
                <a:ln>
                  <a:noFill/>
                  <a:prstDash val="sysDot"/>
                </a:ln>
                <a:sym typeface="+mn-ea"/>
              </a:rPr>
              <a:t>Free RTOS</a:t>
            </a:r>
            <a:r>
              <a:rPr lang="zh-CN" altLang="en-US" sz="1400" spc="130" dirty="0">
                <a:ln>
                  <a:noFill/>
                  <a:prstDash val="sysDot"/>
                </a:ln>
                <a:sym typeface="+mn-ea"/>
              </a:rPr>
              <a:t>、</a:t>
            </a:r>
            <a:r>
              <a:rPr lang="en-US" altLang="zh-CN" sz="1400" spc="130" dirty="0">
                <a:ln>
                  <a:noFill/>
                  <a:prstDash val="sysDot"/>
                </a:ln>
                <a:sym typeface="+mn-ea"/>
              </a:rPr>
              <a:t>Keil RTX4/5</a:t>
            </a:r>
            <a:r>
              <a:rPr lang="zh-CN" altLang="en-US" sz="1400" spc="130" dirty="0">
                <a:ln>
                  <a:noFill/>
                  <a:prstDash val="sysDot"/>
                </a:ln>
                <a:sym typeface="+mn-ea"/>
              </a:rPr>
              <a:t>、</a:t>
            </a:r>
            <a:r>
              <a:rPr lang="en-US" altLang="zh-CN" sz="1400" spc="130" dirty="0">
                <a:ln>
                  <a:noFill/>
                  <a:prstDash val="sysDot"/>
                </a:ln>
                <a:sym typeface="+mn-ea"/>
              </a:rPr>
              <a:t>CosyOS-II</a:t>
            </a:r>
            <a:r>
              <a:rPr lang="zh-CN" altLang="en-US" sz="1400" spc="130" dirty="0">
                <a:ln>
                  <a:noFill/>
                  <a:prstDash val="sysDot"/>
                </a:ln>
                <a:sym typeface="+mn-ea"/>
              </a:rPr>
              <a:t>，三个</a:t>
            </a:r>
            <a:r>
              <a:rPr lang="en-US" altLang="zh-CN" sz="1400" spc="130" dirty="0">
                <a:ln>
                  <a:noFill/>
                  <a:prstDash val="sysDot"/>
                </a:ln>
                <a:sym typeface="+mn-ea"/>
              </a:rPr>
              <a:t>RTOS</a:t>
            </a:r>
            <a:r>
              <a:rPr lang="zh-CN" altLang="en-US" sz="1400" spc="130" dirty="0">
                <a:ln>
                  <a:noFill/>
                  <a:prstDash val="sysDot"/>
                </a:ln>
                <a:sym typeface="+mn-ea"/>
              </a:rPr>
              <a:t>零中断延迟技术的特点和差异，充分体现了</a:t>
            </a:r>
            <a:r>
              <a:rPr lang="en-US" altLang="zh-CN" sz="1400" spc="130" dirty="0">
                <a:ln>
                  <a:noFill/>
                  <a:prstDash val="sysDot"/>
                </a:ln>
                <a:sym typeface="+mn-ea"/>
              </a:rPr>
              <a:t>CosyOS-II </a:t>
            </a:r>
            <a:r>
              <a:rPr lang="zh-CN" altLang="en-US" sz="1400" spc="130" dirty="0">
                <a:ln>
                  <a:noFill/>
                  <a:prstDash val="sysDot"/>
                </a:ln>
                <a:sym typeface="+mn-ea"/>
              </a:rPr>
              <a:t>零中断延迟技术的优越性。</a:t>
            </a:r>
            <a:endParaRPr lang="zh-CN" altLang="en-US" sz="1400" spc="130" dirty="0">
              <a:ln>
                <a:noFill/>
                <a:prstDash val="sysDot"/>
              </a:ln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</p:txBody>
      </p:sp>
      <p:graphicFrame>
        <p:nvGraphicFramePr>
          <p:cNvPr id="4" name="内容占位符 3"/>
          <p:cNvGraphicFramePr/>
          <p:nvPr>
            <p:ph idx="1"/>
          </p:nvPr>
        </p:nvGraphicFramePr>
        <p:xfrm>
          <a:off x="1187768" y="2539365"/>
          <a:ext cx="9816465" cy="33902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1835"/>
                <a:gridCol w="3929380"/>
                <a:gridCol w="2473960"/>
                <a:gridCol w="1431290"/>
              </a:tblGrid>
              <a:tr h="993140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800" b="1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RTOS</a:t>
                      </a:r>
                      <a:endParaRPr lang="en-US" altLang="zh-CN" sz="1800" b="1" spc="13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800" b="1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MCU</a:t>
                      </a:r>
                      <a:r>
                        <a:rPr lang="zh-CN" altLang="en-US" sz="1800" b="1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条件</a:t>
                      </a:r>
                      <a:endParaRPr lang="zh-CN" altLang="en-US" sz="1800" b="1" spc="13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800" b="1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中断优先级条件</a:t>
                      </a:r>
                      <a:endParaRPr lang="zh-CN" altLang="en-US" sz="1800" b="1" spc="13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800" b="1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调用服务</a:t>
                      </a:r>
                      <a:endParaRPr lang="zh-CN" altLang="en-US" sz="1800" b="1" spc="13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</a:tr>
              <a:tr h="577850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FreeRTOS</a:t>
                      </a:r>
                      <a:endParaRPr lang="en-US" altLang="zh-CN" sz="1600" b="1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BASEPRI寄存器</a:t>
                      </a:r>
                      <a:endParaRPr lang="zh-CN" altLang="en-US" sz="16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脱管的高优先级</a:t>
                      </a:r>
                      <a:endParaRPr lang="zh-CN" altLang="en-US" sz="16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b="1">
                          <a:solidFill>
                            <a:srgbClr val="FF0000"/>
                          </a:solidFill>
                          <a:sym typeface="+mn-ea"/>
                        </a:rPr>
                        <a:t>✘</a:t>
                      </a:r>
                      <a:endParaRPr lang="en-US" altLang="zh-CN" sz="16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</a:tr>
              <a:tr h="57721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Keil RTX4/5</a:t>
                      </a:r>
                      <a:endParaRPr lang="en-US" altLang="zh-CN" sz="1600" b="1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互斥访问指令</a:t>
                      </a:r>
                      <a:r>
                        <a:rPr lang="en-US" altLang="zh-CN" sz="16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[LDREX/STREX/...]</a:t>
                      </a:r>
                      <a:endParaRPr lang="en-US" altLang="zh-CN" sz="16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高于最低两级优先级</a:t>
                      </a:r>
                      <a:endParaRPr lang="zh-CN" altLang="en-US" sz="16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b="1">
                          <a:solidFill>
                            <a:srgbClr val="00B050"/>
                          </a:solidFill>
                          <a:sym typeface="+mn-ea"/>
                        </a:rPr>
                        <a:t>✔</a:t>
                      </a:r>
                      <a:endParaRPr lang="en-US" altLang="zh-CN" sz="16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</a:tr>
              <a:tr h="1242060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CosyOS-II</a:t>
                      </a:r>
                      <a:endParaRPr lang="en-US" altLang="zh-CN" sz="1600" b="1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1. </a:t>
                      </a:r>
                      <a:r>
                        <a:rPr lang="zh-CN" altLang="en-US" sz="16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类</a:t>
                      </a:r>
                      <a:r>
                        <a:rPr lang="en-US" altLang="zh-CN" sz="16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[JBC]</a:t>
                      </a:r>
                      <a:r>
                        <a:rPr lang="zh-CN" altLang="en-US" sz="16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原子访问指令</a:t>
                      </a:r>
                      <a:endParaRPr lang="zh-CN" altLang="en-US" sz="16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2. </a:t>
                      </a:r>
                      <a:r>
                        <a:rPr lang="zh-CN" altLang="en-US" sz="16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类</a:t>
                      </a:r>
                      <a:r>
                        <a:rPr lang="en-US" altLang="zh-CN" sz="16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[STR]</a:t>
                      </a:r>
                      <a:r>
                        <a:rPr lang="zh-CN" altLang="en-US" sz="16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原子访问指令</a:t>
                      </a:r>
                      <a:r>
                        <a:rPr lang="en-US" altLang="zh-CN" sz="16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&amp;&amp; GNU</a:t>
                      </a:r>
                      <a:endParaRPr lang="zh-CN" altLang="en-US" sz="16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3. </a:t>
                      </a:r>
                      <a:r>
                        <a:rPr lang="zh-CN" altLang="en-US" sz="16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类</a:t>
                      </a:r>
                      <a:r>
                        <a:rPr lang="en-US" altLang="zh-CN" sz="16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[LDREX/STREX]</a:t>
                      </a:r>
                      <a:r>
                        <a:rPr lang="zh-CN" altLang="en-US" sz="16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互斥访问指令</a:t>
                      </a:r>
                      <a:endParaRPr lang="zh-CN" altLang="en-US" sz="16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高于最低优先级</a:t>
                      </a:r>
                      <a:endParaRPr lang="zh-CN" altLang="en-US" sz="16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b="1">
                          <a:solidFill>
                            <a:srgbClr val="00B050"/>
                          </a:solidFill>
                          <a:sym typeface="+mn-ea"/>
                        </a:rPr>
                        <a:t>✔</a:t>
                      </a:r>
                      <a:endParaRPr lang="en-US" altLang="zh-CN" sz="16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</a:tr>
            </a:tbl>
          </a:graphicData>
        </a:graphic>
      </p:graphicFrame>
    </p:spTree>
    <p:custDataLst>
      <p:tags r:id="rId5"/>
    </p:custDataLst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4000" b="1"/>
              <a:t>CosyOS-II MCU</a:t>
            </a:r>
            <a:r>
              <a:rPr lang="zh-CN" altLang="en-US" sz="4000" b="1"/>
              <a:t>条件</a:t>
            </a:r>
            <a:endParaRPr lang="zh-CN" altLang="en-US" sz="4000" b="1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marL="0" indent="0">
              <a:buNone/>
            </a:pPr>
            <a:r>
              <a:rPr lang="en-US" altLang="zh-CN" sz="1600" spc="130" dirty="0">
                <a:ln>
                  <a:noFill/>
                  <a:prstDash val="sysDot"/>
                </a:ln>
                <a:solidFill>
                  <a:schemeClr val="tx1"/>
                </a:solidFill>
                <a:sym typeface="+mn-ea"/>
              </a:rPr>
              <a:t>CosyOS-II</a:t>
            </a:r>
            <a:r>
              <a:rPr lang="zh-CN" altLang="en-US" sz="1600" spc="130" dirty="0">
                <a:ln>
                  <a:noFill/>
                  <a:prstDash val="sysDot"/>
                </a:ln>
                <a:solidFill>
                  <a:schemeClr val="tx1"/>
                </a:solidFill>
                <a:sym typeface="+mn-ea"/>
              </a:rPr>
              <a:t>内核中，仅有一处需要</a:t>
            </a:r>
            <a:r>
              <a:rPr lang="en-US" altLang="zh-CN" sz="1600" spc="130" dirty="0">
                <a:ln>
                  <a:noFill/>
                  <a:prstDash val="sysDot"/>
                </a:ln>
                <a:solidFill>
                  <a:schemeClr val="tx1"/>
                </a:solidFill>
                <a:sym typeface="+mn-ea"/>
              </a:rPr>
              <a:t>MCU</a:t>
            </a:r>
            <a:r>
              <a:rPr lang="zh-CN" altLang="en-US" sz="1600" spc="130" dirty="0">
                <a:ln>
                  <a:noFill/>
                  <a:prstDash val="sysDot"/>
                </a:ln>
                <a:solidFill>
                  <a:schemeClr val="tx1"/>
                </a:solidFill>
                <a:sym typeface="+mn-ea"/>
              </a:rPr>
              <a:t>的特定指令支持，如不具</a:t>
            </a:r>
            <a:r>
              <a:rPr lang="zh-CN" altLang="en-US" sz="1600" spc="130" dirty="0">
                <a:ln>
                  <a:noFill/>
                  <a:prstDash val="sysDot"/>
                </a:ln>
                <a:solidFill>
                  <a:schemeClr val="tx1"/>
                </a:solidFill>
                <a:sym typeface="+mn-ea"/>
              </a:rPr>
              <a:t>备相关</a:t>
            </a:r>
            <a:r>
              <a:rPr lang="zh-CN" altLang="en-US" sz="1600" spc="130" dirty="0">
                <a:ln>
                  <a:noFill/>
                  <a:prstDash val="sysDot"/>
                </a:ln>
                <a:solidFill>
                  <a:schemeClr val="tx1"/>
                </a:solidFill>
                <a:sym typeface="+mn-ea"/>
              </a:rPr>
              <a:t>指令，则必须关总中断。位于中断挂起服务装载器中，中断挂起服务的结构体指针</a:t>
            </a:r>
            <a:r>
              <a:rPr lang="zh-CN" altLang="en-US" sz="1600">
                <a:solidFill>
                  <a:schemeClr val="tx1"/>
                </a:solidFill>
                <a:sym typeface="+mn-ea"/>
              </a:rPr>
              <a:t>存入中断挂起服务缓存队列的过程。</a:t>
            </a:r>
            <a:endParaRPr lang="en-US" altLang="zh-CN" sz="1600" b="1" spc="12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1600" b="1" spc="12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 </a:t>
            </a:r>
            <a:r>
              <a:rPr lang="zh-CN" altLang="en-US" sz="1600" b="1" spc="12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类</a:t>
            </a:r>
            <a:r>
              <a:rPr lang="en-US" altLang="zh-CN" sz="1600" b="1" spc="12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[JBC]</a:t>
            </a:r>
            <a:r>
              <a:rPr lang="zh-CN" altLang="en-US" sz="1600" b="1" spc="12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原子访问指令</a:t>
            </a:r>
            <a:endParaRPr lang="zh-CN" altLang="en-US" sz="1600" b="1" spc="12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600"/>
              <a:t>条件判断、条件分支、清除条件，不可分割。</a:t>
            </a:r>
            <a:endParaRPr lang="zh-CN" altLang="en-US" sz="1600"/>
          </a:p>
          <a:p>
            <a:pPr marL="0" indent="0">
              <a:buNone/>
            </a:pPr>
            <a:r>
              <a:rPr lang="en-US" altLang="zh-CN" sz="1600"/>
              <a:t>JBC bit, lable</a:t>
            </a:r>
            <a:endParaRPr lang="en-US" altLang="zh-CN" sz="1600"/>
          </a:p>
          <a:p>
            <a:pPr marL="0" indent="0">
              <a:buNone/>
            </a:pPr>
            <a:r>
              <a:rPr lang="en-US" altLang="zh-CN" sz="1600"/>
              <a:t>lable:</a:t>
            </a:r>
            <a:r>
              <a:rPr lang="zh-CN" altLang="en-US" sz="1600"/>
              <a:t>（</a:t>
            </a:r>
            <a:r>
              <a:rPr lang="en-US" altLang="zh-CN" sz="1600"/>
              <a:t>bit = 0;</a:t>
            </a:r>
            <a:r>
              <a:rPr lang="zh-CN" altLang="en-US" sz="1600"/>
              <a:t>）</a:t>
            </a:r>
            <a:endParaRPr lang="zh-CN" altLang="en-US" sz="1600"/>
          </a:p>
          <a:p>
            <a:pPr marL="0" indent="0">
              <a:buNone/>
            </a:pPr>
            <a:r>
              <a:rPr lang="en-US" altLang="zh-CN" sz="1600" b="1" spc="12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 </a:t>
            </a:r>
            <a:r>
              <a:rPr lang="zh-CN" altLang="en-US" sz="1600" b="1" spc="12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类</a:t>
            </a:r>
            <a:r>
              <a:rPr lang="en-US" altLang="zh-CN" sz="1600" b="1" spc="12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[STR]</a:t>
            </a:r>
            <a:r>
              <a:rPr lang="zh-CN" altLang="en-US" sz="1600" b="1" spc="12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原子访问指令</a:t>
            </a:r>
            <a:r>
              <a:rPr lang="en-US" altLang="zh-CN" sz="1600" b="1" spc="12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&amp;&amp; GNU</a:t>
            </a:r>
            <a:endParaRPr lang="en-US" altLang="zh-CN" sz="1600" b="1" spc="12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600" spc="12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指针偏移、间接写访问，不可分割。</a:t>
            </a:r>
            <a:endParaRPr lang="en-US" altLang="zh-CN" sz="1600" spc="12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1600" spc="12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register void **p __ASM("r10"); // </a:t>
            </a:r>
            <a:r>
              <a:rPr lang="zh-CN" altLang="en-US" sz="1600">
                <a:sym typeface="+mn-ea"/>
              </a:rPr>
              <a:t>队列指针</a:t>
            </a:r>
            <a:endParaRPr lang="en-US" altLang="zh-CN" sz="1600" spc="12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600"/>
              <a:t>str r0, [r10,</a:t>
            </a:r>
            <a:r>
              <a:rPr lang="en-US" altLang="zh-CN" sz="1600"/>
              <a:t> </a:t>
            </a:r>
            <a:r>
              <a:rPr lang="zh-CN" altLang="en-US" sz="1600"/>
              <a:t>#4]!</a:t>
            </a:r>
            <a:r>
              <a:rPr lang="en-US" altLang="zh-CN" sz="1600" spc="12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&lt;=&gt; </a:t>
            </a:r>
            <a:r>
              <a:rPr lang="en-US" altLang="zh-CN" sz="1600">
                <a:sym typeface="+mn-ea"/>
              </a:rPr>
              <a:t>*++</a:t>
            </a:r>
            <a:r>
              <a:rPr lang="en-US" altLang="zh-CN" sz="1600" spc="12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 = (void *)sv;</a:t>
            </a:r>
            <a:endParaRPr lang="en-US" altLang="zh-CN" sz="1600" spc="12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1600" b="1" spc="12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 </a:t>
            </a:r>
            <a:r>
              <a:rPr lang="zh-CN" altLang="en-US" sz="1600" b="1" spc="12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类</a:t>
            </a:r>
            <a:r>
              <a:rPr lang="en-US" altLang="zh-CN" sz="1600" b="1" spc="12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[LDREX/STREX]</a:t>
            </a:r>
            <a:r>
              <a:rPr lang="zh-CN" altLang="en-US" sz="1600" b="1" spc="12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互斥访问指令</a:t>
            </a:r>
            <a:endParaRPr lang="zh-CN" altLang="en-US" sz="1600" b="1" spc="12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en-US" altLang="zh-CN" sz="1600" spc="12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z="4000" b="1"/>
              <a:t>分时操作系统 vs 实时操作系统</a:t>
            </a:r>
            <a:endParaRPr lang="zh-CN" altLang="en-US" sz="4000" b="1"/>
          </a:p>
        </p:txBody>
      </p:sp>
      <p:sp>
        <p:nvSpPr>
          <p:cNvPr id="21" name="矩形 20"/>
          <p:cNvSpPr/>
          <p:nvPr>
            <p:custDataLst>
              <p:tags r:id="rId2"/>
            </p:custDataLst>
          </p:nvPr>
        </p:nvSpPr>
        <p:spPr>
          <a:xfrm>
            <a:off x="0" y="6692265"/>
            <a:ext cx="12192635" cy="1657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-635" y="0"/>
            <a:ext cx="12193270" cy="1765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正文"/>
          <p:cNvSpPr txBox="1"/>
          <p:nvPr>
            <p:custDataLst>
              <p:tags r:id="rId4"/>
            </p:custDataLst>
          </p:nvPr>
        </p:nvSpPr>
        <p:spPr>
          <a:xfrm>
            <a:off x="1232853" y="1510030"/>
            <a:ext cx="9725660" cy="786765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ctr">
              <a:buNone/>
            </a:pPr>
            <a:r>
              <a:rPr lang="zh-CN" altLang="en-US" sz="1400" spc="130" dirty="0">
                <a:ln>
                  <a:noFill/>
                  <a:prstDash val="sysDot"/>
                </a:ln>
                <a:sym typeface="+mn-ea"/>
              </a:rPr>
              <a:t>分时操作系统与实时操作系统，它们的应用场景不同、侧重点不同，没有孰优孰劣，各自在自己擅长的领域发挥着不可估量的作用。下表充分展示了它们的主要区别。</a:t>
            </a:r>
            <a:endParaRPr lang="zh-CN" altLang="en-US" sz="1400" spc="130" dirty="0">
              <a:ln>
                <a:noFill/>
                <a:prstDash val="sysDot"/>
              </a:ln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</p:txBody>
      </p:sp>
      <p:graphicFrame>
        <p:nvGraphicFramePr>
          <p:cNvPr id="4" name="内容占位符 3"/>
          <p:cNvGraphicFramePr/>
          <p:nvPr>
            <p:ph idx="1"/>
          </p:nvPr>
        </p:nvGraphicFramePr>
        <p:xfrm>
          <a:off x="1187768" y="2539365"/>
          <a:ext cx="9816466" cy="33902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1290"/>
                <a:gridCol w="3413760"/>
                <a:gridCol w="3701416"/>
              </a:tblGrid>
              <a:tr h="458470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spc="120"/>
                        <a:t>对比项</a:t>
                      </a:r>
                      <a:endParaRPr lang="zh-CN" altLang="en-US" sz="1600" spc="120"/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spc="120"/>
                        <a:t>分时操作系统</a:t>
                      </a:r>
                      <a:endParaRPr lang="zh-CN" altLang="en-US" sz="1600" spc="120"/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spc="120"/>
                        <a:t>实时操作系统</a:t>
                      </a:r>
                      <a:endParaRPr lang="zh-CN" altLang="en-US" sz="1600" spc="120"/>
                    </a:p>
                  </a:txBody>
                  <a:tcPr marL="177800" marR="177800" marT="66675" marB="66675" anchor="ctr" anchorCtr="0"/>
                </a:tc>
              </a:tr>
              <a:tr h="41846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400" b="1" spc="120"/>
                        <a:t>MMU</a:t>
                      </a:r>
                      <a:endParaRPr lang="en-US" altLang="zh-CN" sz="1400" b="1" spc="120"/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b="1" spc="120">
                          <a:solidFill>
                            <a:srgbClr val="00B050"/>
                          </a:solidFill>
                        </a:rPr>
                        <a:t>✔</a:t>
                      </a:r>
                      <a:endParaRPr lang="zh-CN" altLang="en-US" sz="1400" b="1" spc="120">
                        <a:solidFill>
                          <a:srgbClr val="00B050"/>
                        </a:solidFill>
                      </a:endParaRPr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b="1" spc="120">
                          <a:solidFill>
                            <a:srgbClr val="FF0000"/>
                          </a:solidFill>
                        </a:rPr>
                        <a:t>✘</a:t>
                      </a:r>
                      <a:endParaRPr lang="zh-CN" altLang="en-US" sz="1400" b="1" spc="120">
                        <a:solidFill>
                          <a:srgbClr val="FF0000"/>
                        </a:solidFill>
                      </a:endParaRPr>
                    </a:p>
                  </a:txBody>
                  <a:tcPr marL="177800" marR="177800" marT="66675" marB="66675" anchor="ctr" anchorCtr="0"/>
                </a:tc>
              </a:tr>
              <a:tr h="41846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b="1" spc="120"/>
                        <a:t>进程数量</a:t>
                      </a:r>
                      <a:endParaRPr lang="zh-CN" altLang="en-US" sz="1400" b="1" spc="120"/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spc="120"/>
                        <a:t>多进程</a:t>
                      </a:r>
                      <a:endParaRPr lang="zh-CN" altLang="en-US" sz="1400" spc="120"/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spc="120"/>
                        <a:t>单进程（</a:t>
                      </a:r>
                      <a:r>
                        <a:rPr lang="en-US" altLang="zh-CN" sz="1400" spc="120"/>
                        <a:t>main</a:t>
                      </a:r>
                      <a:r>
                        <a:rPr lang="zh-CN" altLang="en-US" sz="1400" spc="120"/>
                        <a:t>函数）</a:t>
                      </a:r>
                      <a:endParaRPr lang="zh-CN" altLang="en-US" sz="1400" spc="120"/>
                    </a:p>
                  </a:txBody>
                  <a:tcPr marL="177800" marR="177800" marT="66675" marB="66675" anchor="ctr" anchorCtr="0"/>
                </a:tc>
              </a:tr>
              <a:tr h="41973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b="1" spc="120"/>
                        <a:t>任务级别</a:t>
                      </a:r>
                      <a:endParaRPr lang="zh-CN" altLang="en-US" sz="1400" b="1" spc="120"/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spc="120"/>
                        <a:t>进程级</a:t>
                      </a:r>
                      <a:endParaRPr lang="zh-CN" altLang="en-US" sz="1400" spc="120"/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spc="120"/>
                        <a:t>线程级</a:t>
                      </a:r>
                      <a:endParaRPr lang="zh-CN" altLang="en-US" sz="1400" spc="120"/>
                    </a:p>
                  </a:txBody>
                  <a:tcPr marL="177800" marR="177800" marT="66675" marB="66675" anchor="ctr" anchorCtr="0"/>
                </a:tc>
              </a:tr>
              <a:tr h="41846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b="1" spc="120"/>
                        <a:t>任务切换</a:t>
                      </a:r>
                      <a:endParaRPr lang="zh-CN" altLang="en-US" sz="1400" b="1" spc="120"/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spc="120"/>
                        <a:t>进程切换</a:t>
                      </a:r>
                      <a:endParaRPr lang="zh-CN" altLang="en-US" sz="1400" spc="120"/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spc="120"/>
                        <a:t>线程切换</a:t>
                      </a:r>
                      <a:endParaRPr lang="zh-CN" altLang="en-US" sz="1400" spc="120"/>
                    </a:p>
                  </a:txBody>
                  <a:tcPr marL="177800" marR="177800" marT="66675" marB="66675" anchor="ctr" anchorCtr="0"/>
                </a:tc>
              </a:tr>
              <a:tr h="41846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b="1" spc="120"/>
                        <a:t>应用</a:t>
                      </a:r>
                      <a:r>
                        <a:rPr lang="zh-CN" altLang="en-US" sz="1400" b="1" spc="120">
                          <a:sym typeface="+mn-ea"/>
                        </a:rPr>
                        <a:t>场景</a:t>
                      </a:r>
                      <a:endParaRPr lang="zh-CN" altLang="en-US" sz="1400" b="1" spc="120"/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400" spc="120">
                          <a:sym typeface="+mn-ea"/>
                        </a:rPr>
                        <a:t>PC</a:t>
                      </a:r>
                      <a:r>
                        <a:rPr lang="zh-CN" altLang="en-US" sz="1400" spc="120">
                          <a:sym typeface="+mn-ea"/>
                        </a:rPr>
                        <a:t>、服务端、上位机</a:t>
                      </a:r>
                      <a:endParaRPr lang="zh-CN" altLang="en-US" sz="1400" spc="120"/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spc="120">
                          <a:sym typeface="+mn-ea"/>
                        </a:rPr>
                        <a:t>终端设备，实时控制现场</a:t>
                      </a:r>
                      <a:endParaRPr lang="zh-CN" altLang="en-US" sz="1400" spc="120"/>
                    </a:p>
                  </a:txBody>
                  <a:tcPr marL="177800" marR="177800" marT="66675" marB="66675" anchor="ctr" anchorCtr="0"/>
                </a:tc>
              </a:tr>
              <a:tr h="41973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b="1" spc="120"/>
                        <a:t>侧重点</a:t>
                      </a:r>
                      <a:endParaRPr lang="zh-CN" altLang="en-US" sz="1400" b="1" spc="120"/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spc="120">
                          <a:sym typeface="+mn-ea"/>
                        </a:rPr>
                        <a:t>人机交互、</a:t>
                      </a:r>
                      <a:r>
                        <a:rPr lang="zh-CN" altLang="en-US" sz="1400" spc="120">
                          <a:sym typeface="+mn-ea"/>
                        </a:rPr>
                        <a:t>用户体验</a:t>
                      </a:r>
                      <a:endParaRPr lang="zh-CN" altLang="en-US" sz="1400" spc="120"/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spc="120"/>
                        <a:t>实时控制</a:t>
                      </a:r>
                      <a:endParaRPr lang="zh-CN" altLang="en-US" sz="1400" spc="120"/>
                    </a:p>
                  </a:txBody>
                  <a:tcPr marL="177800" marR="177800" marT="66675" marB="66675" anchor="ctr" anchorCtr="0"/>
                </a:tc>
              </a:tr>
              <a:tr h="41846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b="1" spc="120"/>
                        <a:t>主要调度方式</a:t>
                      </a:r>
                      <a:endParaRPr lang="zh-CN" altLang="en-US" sz="1400" b="1" spc="120"/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spc="120"/>
                        <a:t>时间片轮转调度</a:t>
                      </a:r>
                      <a:endParaRPr lang="zh-CN" altLang="en-US" sz="1400" spc="120"/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spc="120"/>
                        <a:t>抢占式调度</a:t>
                      </a:r>
                      <a:endParaRPr lang="zh-CN" altLang="en-US" sz="1400" spc="120"/>
                    </a:p>
                  </a:txBody>
                  <a:tcPr marL="177800" marR="177800" marT="66675" marB="66675" anchor="ctr" anchorCtr="0"/>
                </a:tc>
              </a:tr>
            </a:tbl>
          </a:graphicData>
        </a:graphic>
      </p:graphicFrame>
    </p:spTree>
    <p:custDataLst>
      <p:tags r:id="rId5"/>
    </p:custDataLst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进阶篇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PART 02</a:t>
            </a:r>
            <a:endParaRPr lang="en-US" altLang="zh-CN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b="1"/>
              <a:t>第一章</a:t>
            </a:r>
            <a:r>
              <a:rPr lang="en-US" altLang="zh-CN" b="1"/>
              <a:t>  CosyOS </a:t>
            </a:r>
            <a:r>
              <a:rPr lang="zh-CN" altLang="en-US" b="1"/>
              <a:t>线程</a:t>
            </a:r>
            <a:r>
              <a:rPr lang="zh-CN" altLang="en-US" b="1"/>
              <a:t>通信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marL="514350" indent="-514350">
              <a:buFont typeface="+mj-ea"/>
              <a:buAutoNum type="ea1JpnChsDbPeriod"/>
            </a:pPr>
            <a:r>
              <a:rPr lang="zh-CN" altLang="en-US">
                <a:sym typeface="+mn-ea"/>
              </a:rPr>
              <a:t>生产与消费</a:t>
            </a:r>
            <a:r>
              <a:rPr lang="zh-CN" altLang="en-US">
                <a:sym typeface="+mn-ea"/>
              </a:rPr>
              <a:t>关系</a:t>
            </a:r>
            <a:endParaRPr lang="zh-CN" altLang="en-US">
              <a:sym typeface="+mn-ea"/>
            </a:endParaRPr>
          </a:p>
          <a:p>
            <a:pPr marL="514350" indent="-514350">
              <a:buFont typeface="+mj-ea"/>
              <a:buAutoNum type="ea1JpnChsDbPeriod"/>
            </a:pPr>
            <a:r>
              <a:rPr lang="zh-CN" altLang="en-US">
                <a:sym typeface="+mn-ea"/>
              </a:rPr>
              <a:t>事件</a:t>
            </a:r>
            <a:r>
              <a:rPr lang="zh-CN" altLang="en-US">
                <a:sym typeface="+mn-ea"/>
              </a:rPr>
              <a:t>通信</a:t>
            </a:r>
            <a:endParaRPr lang="zh-CN" altLang="en-US">
              <a:sym typeface="+mn-ea"/>
            </a:endParaRPr>
          </a:p>
          <a:p>
            <a:pPr marL="514350" indent="-514350">
              <a:buFont typeface="+mj-ea"/>
              <a:buAutoNum type="ea1JpnChsDbPeriod"/>
            </a:pPr>
            <a:r>
              <a:rPr lang="zh-CN" altLang="en-US">
                <a:sym typeface="+mn-ea"/>
              </a:rPr>
              <a:t>消息</a:t>
            </a:r>
            <a:r>
              <a:rPr lang="zh-CN" altLang="en-US">
                <a:sym typeface="+mn-ea"/>
              </a:rPr>
              <a:t>通信</a:t>
            </a:r>
            <a:endParaRPr lang="zh-CN" altLang="en-US">
              <a:sym typeface="+mn-ea"/>
            </a:endParaRPr>
          </a:p>
          <a:p>
            <a:pPr marL="514350" indent="-514350">
              <a:buFont typeface="+mj-ea"/>
              <a:buAutoNum type="ea1JpnChsDbPeriod"/>
            </a:pPr>
            <a:r>
              <a:rPr lang="en-US" altLang="zh-CN">
                <a:sym typeface="+mn-ea"/>
              </a:rPr>
              <a:t>OS</a:t>
            </a:r>
            <a:r>
              <a:rPr lang="zh-CN" altLang="en-US">
                <a:sym typeface="+mn-ea"/>
              </a:rPr>
              <a:t>线程通信工具与全局变量的区别</a:t>
            </a:r>
            <a:endParaRPr lang="zh-CN" altLang="en-US">
              <a:sym typeface="+mn-ea"/>
            </a:endParaRPr>
          </a:p>
          <a:p>
            <a:pPr marL="514350" indent="-514350">
              <a:buFont typeface="+mj-ea"/>
              <a:buAutoNum type="ea1JpnChsDbPeriod"/>
            </a:pP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857250" indent="-857250">
              <a:buFont typeface="+mj-ea"/>
              <a:buAutoNum type="ea1JpnChsDbPeriod"/>
            </a:pPr>
            <a:r>
              <a:rPr lang="zh-CN" altLang="en-US" b="1"/>
              <a:t>生产与消费</a:t>
            </a:r>
            <a:r>
              <a:rPr lang="zh-CN" altLang="en-US" b="1"/>
              <a:t>关系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endParaRPr lang="zh-CN" altLang="en-US" sz="2000"/>
          </a:p>
          <a:p>
            <a:pPr marL="0" indent="0">
              <a:buNone/>
            </a:pPr>
            <a:r>
              <a:rPr lang="en-US" altLang="zh-CN"/>
              <a:t>              </a:t>
            </a:r>
            <a:r>
              <a:rPr lang="zh-CN" altLang="en-US">
                <a:solidFill>
                  <a:srgbClr val="FF0000"/>
                </a:solidFill>
              </a:rPr>
              <a:t>生产</a:t>
            </a:r>
            <a:r>
              <a:rPr lang="en-US" altLang="zh-CN"/>
              <a:t>                 </a:t>
            </a:r>
            <a:r>
              <a:rPr lang="zh-CN" altLang="en-US">
                <a:solidFill>
                  <a:srgbClr val="0000FF"/>
                </a:solidFill>
              </a:rPr>
              <a:t>消费</a:t>
            </a:r>
            <a:endParaRPr lang="zh-CN" altLang="en-US"/>
          </a:p>
          <a:p>
            <a:pPr marL="0" indent="0">
              <a:buNone/>
            </a:pPr>
            <a:r>
              <a:rPr lang="zh-CN" altLang="en-US">
                <a:highlight>
                  <a:srgbClr val="FF0000"/>
                </a:highlight>
              </a:rPr>
              <a:t>生产者</a:t>
            </a:r>
            <a:r>
              <a:rPr lang="en-US" altLang="zh-CN"/>
              <a:t>  </a:t>
            </a:r>
            <a:r>
              <a:rPr lang="en-US" altLang="zh-CN">
                <a:solidFill>
                  <a:srgbClr val="FF0000"/>
                </a:solidFill>
              </a:rPr>
              <a:t>——&gt;</a:t>
            </a:r>
            <a:r>
              <a:rPr lang="en-US" altLang="zh-CN"/>
              <a:t>  </a:t>
            </a:r>
            <a:r>
              <a:rPr lang="zh-CN" altLang="en-US">
                <a:highlight>
                  <a:srgbClr val="00FF00"/>
                </a:highlight>
              </a:rPr>
              <a:t>缓冲区</a:t>
            </a:r>
            <a:r>
              <a:rPr lang="en-US" altLang="zh-CN"/>
              <a:t>  </a:t>
            </a:r>
            <a:r>
              <a:rPr lang="en-US" altLang="zh-CN">
                <a:solidFill>
                  <a:srgbClr val="0000FF"/>
                </a:solidFill>
              </a:rPr>
              <a:t>——&gt;</a:t>
            </a:r>
            <a:r>
              <a:rPr lang="en-US" altLang="zh-CN"/>
              <a:t>  </a:t>
            </a:r>
            <a:r>
              <a:rPr lang="zh-CN" altLang="en-US">
                <a:highlight>
                  <a:srgbClr val="0000FF"/>
                </a:highlight>
              </a:rPr>
              <a:t>消费者</a:t>
            </a:r>
            <a:endParaRPr lang="zh-CN" altLang="en-US"/>
          </a:p>
          <a:p>
            <a:pPr marL="0" indent="0">
              <a:buNone/>
            </a:pPr>
            <a:endParaRPr lang="zh-CN" altLang="en-US" sz="2000"/>
          </a:p>
          <a:p>
            <a:pPr marL="0" indent="0">
              <a:buNone/>
            </a:pPr>
            <a:r>
              <a:rPr lang="zh-CN" altLang="en-US" sz="1800"/>
              <a:t>生产者：事件的发生线程，生产事件或消息</a:t>
            </a:r>
            <a:endParaRPr lang="zh-CN" altLang="en-US" sz="1800"/>
          </a:p>
          <a:p>
            <a:pPr marL="0" indent="0">
              <a:buNone/>
            </a:pPr>
            <a:r>
              <a:rPr lang="zh-CN" altLang="en-US" sz="1800"/>
              <a:t>消费者：事件的处理线程，消费</a:t>
            </a:r>
            <a:r>
              <a:rPr lang="zh-CN" altLang="en-US" sz="1800">
                <a:sym typeface="+mn-ea"/>
              </a:rPr>
              <a:t>事件或消息</a:t>
            </a:r>
            <a:endParaRPr lang="zh-CN" altLang="en-US" sz="1800"/>
          </a:p>
          <a:p>
            <a:pPr marL="0" indent="0">
              <a:buNone/>
            </a:pPr>
            <a:r>
              <a:rPr lang="zh-CN" altLang="en-US" sz="1800"/>
              <a:t>生产</a:t>
            </a:r>
            <a:r>
              <a:rPr lang="zh-CN" altLang="en-US" sz="1800">
                <a:sym typeface="+mn-ea"/>
              </a:rPr>
              <a:t>：</a:t>
            </a:r>
            <a:r>
              <a:rPr lang="zh-CN" altLang="en-US" sz="1800">
                <a:sym typeface="+mn-ea"/>
              </a:rPr>
              <a:t>写访问</a:t>
            </a:r>
            <a:r>
              <a:rPr lang="zh-CN" altLang="en-US" sz="1800"/>
              <a:t>，</a:t>
            </a:r>
            <a:r>
              <a:rPr lang="zh-CN" altLang="en-US" sz="1800"/>
              <a:t>发送、</a:t>
            </a:r>
            <a:r>
              <a:rPr lang="zh-CN" altLang="en-US" sz="1800">
                <a:sym typeface="+mn-ea"/>
              </a:rPr>
              <a:t>给予、归还</a:t>
            </a:r>
            <a:endParaRPr lang="zh-CN" altLang="en-US" sz="1800"/>
          </a:p>
          <a:p>
            <a:pPr marL="0" indent="0">
              <a:buNone/>
            </a:pPr>
            <a:r>
              <a:rPr lang="zh-CN" altLang="en-US" sz="1800"/>
              <a:t>消费</a:t>
            </a:r>
            <a:r>
              <a:rPr lang="zh-CN" altLang="en-US" sz="1800">
                <a:sym typeface="+mn-ea"/>
              </a:rPr>
              <a:t>：</a:t>
            </a:r>
            <a:r>
              <a:rPr lang="zh-CN" altLang="en-US" sz="1800">
                <a:sym typeface="+mn-ea"/>
              </a:rPr>
              <a:t>读访问</a:t>
            </a:r>
            <a:r>
              <a:rPr lang="zh-CN" altLang="en-US" sz="1800"/>
              <a:t>，</a:t>
            </a:r>
            <a:r>
              <a:rPr lang="zh-CN" altLang="en-US" sz="1800">
                <a:sym typeface="+mn-ea"/>
              </a:rPr>
              <a:t>接收、</a:t>
            </a:r>
            <a:r>
              <a:rPr lang="zh-CN" altLang="en-US" sz="1800"/>
              <a:t>获取</a:t>
            </a:r>
            <a:endParaRPr lang="zh-CN" altLang="en-US" sz="1800"/>
          </a:p>
          <a:p>
            <a:pPr marL="0" indent="0">
              <a:buNone/>
            </a:pPr>
            <a:endParaRPr lang="zh-CN" altLang="en-US" sz="1800"/>
          </a:p>
        </p:txBody>
      </p:sp>
    </p:spTree>
    <p:custDataLst>
      <p:tags r:id="rId1"/>
    </p:custData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857250" indent="-857250">
              <a:buFont typeface="+mj-ea"/>
              <a:buAutoNum type="ea1JpnChsDbPeriod" startAt="2"/>
            </a:pPr>
            <a:r>
              <a:rPr lang="en-US" altLang="zh-CN" b="1"/>
              <a:t>CosyOS  </a:t>
            </a:r>
            <a:r>
              <a:rPr lang="zh-CN" altLang="en-US" b="1"/>
              <a:t>事件通信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457200" indent="-457200">
              <a:buFont typeface="+mj-lt"/>
              <a:buAutoNum type="arabicPeriod"/>
            </a:pPr>
            <a:r>
              <a:rPr lang="zh-CN" altLang="en-US">
                <a:sym typeface="+mn-ea"/>
              </a:rPr>
              <a:t>互斥信号量</a:t>
            </a:r>
            <a:endParaRPr lang="zh-CN" altLang="en-US"/>
          </a:p>
          <a:p>
            <a:pPr marL="457200" indent="-457200">
              <a:buFont typeface="+mj-lt"/>
              <a:buAutoNum type="arabicPeriod"/>
            </a:pPr>
            <a:r>
              <a:rPr lang="zh-CN" altLang="en-US">
                <a:sym typeface="+mn-ea"/>
              </a:rPr>
              <a:t>二值信号量</a:t>
            </a:r>
            <a:endParaRPr lang="zh-CN" altLang="en-US"/>
          </a:p>
          <a:p>
            <a:pPr marL="457200" indent="-457200">
              <a:buFont typeface="+mj-lt"/>
              <a:buAutoNum type="arabicPeriod"/>
            </a:pPr>
            <a:r>
              <a:rPr lang="zh-CN" altLang="en-US">
                <a:sym typeface="+mn-ea"/>
              </a:rPr>
              <a:t>计数信号量</a:t>
            </a:r>
            <a:endParaRPr lang="zh-CN" altLang="en-US"/>
          </a:p>
          <a:p>
            <a:pPr marL="457200" indent="-457200">
              <a:buFont typeface="+mj-lt"/>
              <a:buAutoNum type="arabicPeriod"/>
            </a:pPr>
            <a:r>
              <a:rPr lang="zh-CN" altLang="en-US">
                <a:sym typeface="+mn-ea"/>
              </a:rPr>
              <a:t>事件标志组</a:t>
            </a:r>
            <a:endParaRPr lang="zh-CN" altLang="en-US">
              <a:sym typeface="+mn-ea"/>
            </a:endParaRPr>
          </a:p>
          <a:p>
            <a:pPr marL="457200" indent="-457200">
              <a:buFont typeface="+mj-lt"/>
              <a:buAutoNum type="arabicPeriod"/>
            </a:pP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742950" indent="-742950">
              <a:buFont typeface="+mj-lt"/>
              <a:buAutoNum type="arabicPeriod"/>
            </a:pPr>
            <a:r>
              <a:rPr lang="zh-CN" altLang="en-US">
                <a:sym typeface="+mn-ea"/>
              </a:rPr>
              <a:t>互斥信号量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457200" indent="-457200">
              <a:buFont typeface="+mj-ea"/>
              <a:buAutoNum type="circleNumDbPlain"/>
            </a:pPr>
            <a:r>
              <a:rPr lang="zh-CN" altLang="en-US">
                <a:sym typeface="+mn-ea"/>
              </a:rPr>
              <a:t>互斥信号量仅适用于在任务中对任务级公共资源的资源同步。</a:t>
            </a:r>
            <a:endParaRPr lang="zh-CN" altLang="en-US"/>
          </a:p>
          <a:p>
            <a:pPr marL="457200" indent="-457200">
              <a:buFont typeface="+mj-ea"/>
              <a:buAutoNum type="circleNumDbPlain"/>
            </a:pPr>
            <a:r>
              <a:rPr lang="zh-CN" altLang="en-US">
                <a:sym typeface="+mn-ea"/>
              </a:rPr>
              <a:t>有优先级继承机制，以抑制优先级反转的发生。</a:t>
            </a:r>
            <a:endParaRPr lang="zh-CN" altLang="en-US"/>
          </a:p>
          <a:p>
            <a:pPr marL="457200" indent="-457200">
              <a:buFont typeface="+mj-ea"/>
              <a:buAutoNum type="circleNumDbPlain"/>
            </a:pPr>
            <a:r>
              <a:rPr lang="zh-CN" altLang="en-US">
                <a:sym typeface="+mn-ea"/>
              </a:rPr>
              <a:t>互斥信号量均支持递归，最大嵌套深度：255。</a:t>
            </a:r>
            <a:endParaRPr lang="zh-CN" altLang="en-US"/>
          </a:p>
          <a:p>
            <a:pPr marL="457200" indent="-457200">
              <a:buFont typeface="+mj-ea"/>
              <a:buAutoNum type="circleNumDbPlain"/>
            </a:pP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742950" indent="-742950">
              <a:buFont typeface="+mj-lt"/>
              <a:buAutoNum type="arabicPeriod" startAt="2"/>
            </a:pPr>
            <a:r>
              <a:rPr lang="zh-CN" altLang="en-US">
                <a:sym typeface="+mn-ea"/>
              </a:rPr>
              <a:t>二值信号量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457200" indent="-457200">
              <a:buFont typeface="+mj-ea"/>
              <a:buAutoNum type="circleNumDbPlain"/>
            </a:pPr>
            <a:r>
              <a:rPr lang="zh-CN" altLang="en-US">
                <a:sym typeface="+mn-ea"/>
              </a:rPr>
              <a:t>二值信号量适用于行为同步、对全局公共资源的资源同步。</a:t>
            </a:r>
            <a:endParaRPr lang="zh-CN" altLang="en-US"/>
          </a:p>
          <a:p>
            <a:pPr marL="457200" indent="-457200">
              <a:buFont typeface="+mj-ea"/>
              <a:buAutoNum type="circleNumDbPlain"/>
            </a:pPr>
            <a:r>
              <a:rPr lang="zh-CN" altLang="en-US">
                <a:sym typeface="+mn-ea"/>
              </a:rPr>
              <a:t>二值信号量在创建时需定义初值，以方便应用。</a:t>
            </a:r>
            <a:br>
              <a:rPr lang="zh-CN" altLang="en-US">
                <a:sym typeface="+mn-ea"/>
              </a:rPr>
            </a:br>
            <a:r>
              <a:rPr lang="zh-CN" altLang="en-US">
                <a:sym typeface="+mn-ea"/>
              </a:rPr>
              <a:t>初值为1：首次获取可成功；初值为0：首次获取会失败。</a:t>
            </a:r>
            <a:br>
              <a:rPr lang="zh-CN" altLang="en-US">
                <a:sym typeface="+mn-ea"/>
              </a:rPr>
            </a:br>
            <a:r>
              <a:rPr lang="zh-CN" altLang="en-US">
                <a:sym typeface="+mn-ea"/>
              </a:rPr>
              <a:t>用于资源同步时，初值应定义为</a:t>
            </a:r>
            <a:r>
              <a:rPr lang="en-US" altLang="zh-CN">
                <a:sym typeface="+mn-ea"/>
              </a:rPr>
              <a:t>1</a:t>
            </a:r>
            <a:r>
              <a:rPr lang="zh-CN" altLang="en-US">
                <a:sym typeface="+mn-ea"/>
              </a:rPr>
              <a:t>；用于</a:t>
            </a:r>
            <a:r>
              <a:rPr lang="zh-CN" altLang="en-US">
                <a:sym typeface="+mn-ea"/>
              </a:rPr>
              <a:t>行为同步时，可根据需要定义初值。</a:t>
            </a:r>
            <a:endParaRPr lang="zh-CN" altLang="en-US"/>
          </a:p>
          <a:p>
            <a:pPr marL="457200" indent="-457200">
              <a:buFont typeface="+mj-ea"/>
              <a:buAutoNum type="circleNumDbPlain"/>
            </a:pPr>
            <a:r>
              <a:rPr lang="zh-CN" altLang="en-US">
                <a:sym typeface="+mn-ea"/>
              </a:rPr>
              <a:t>由于在中断中获取时不能阻塞，必须立即返回结果，可能会获取失败并导致访问失败。</a:t>
            </a:r>
            <a:endParaRPr lang="zh-CN" altLang="en-US">
              <a:sym typeface="+mn-ea"/>
            </a:endParaRPr>
          </a:p>
          <a:p>
            <a:pPr marL="457200" indent="-457200">
              <a:buFont typeface="+mj-ea"/>
              <a:buAutoNum type="circleNumDbPlain"/>
            </a:pP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742950" indent="-742950">
              <a:buFont typeface="+mj-lt"/>
              <a:buAutoNum type="arabicPeriod" startAt="3"/>
            </a:pPr>
            <a:r>
              <a:rPr lang="zh-CN" altLang="en-US">
                <a:sym typeface="+mn-ea"/>
              </a:rPr>
              <a:t>计数信号量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457200" indent="-457200">
              <a:buFont typeface="+mj-ea"/>
              <a:buAutoNum type="circleNumDbPlain"/>
            </a:pPr>
            <a:r>
              <a:rPr lang="zh-CN" altLang="en-US">
                <a:sym typeface="+mn-ea"/>
              </a:rPr>
              <a:t>计数信号量</a:t>
            </a:r>
            <a:r>
              <a:rPr lang="zh-CN" altLang="en-US">
                <a:sym typeface="+mn-ea"/>
              </a:rPr>
              <a:t>适用于</a:t>
            </a:r>
            <a:r>
              <a:rPr lang="zh-CN" altLang="en-US">
                <a:sym typeface="+mn-ea"/>
              </a:rPr>
              <a:t>行为同步、</a:t>
            </a:r>
            <a:r>
              <a:rPr lang="zh-CN" altLang="en-US">
                <a:sym typeface="+mn-ea"/>
              </a:rPr>
              <a:t>资源管理。</a:t>
            </a:r>
            <a:endParaRPr lang="zh-CN" altLang="en-US"/>
          </a:p>
          <a:p>
            <a:pPr marL="457200" indent="-457200">
              <a:buFont typeface="+mj-ea"/>
              <a:buAutoNum type="circleNumDbPlain"/>
            </a:pPr>
            <a:r>
              <a:rPr lang="zh-CN" altLang="en-US"/>
              <a:t>行为同步，尤其适用于并发同步（生产速度大于消费速度），不会漏掉同步次数。</a:t>
            </a:r>
            <a:endParaRPr lang="zh-CN" altLang="en-US"/>
          </a:p>
          <a:p>
            <a:pPr marL="457200" indent="-457200">
              <a:buFont typeface="+mj-ea"/>
              <a:buAutoNum type="circleNumDbPlain"/>
            </a:pPr>
            <a:r>
              <a:rPr lang="zh-CN" altLang="en-US"/>
              <a:t>计数信号量也可做为二值信号量用于资源同步，但由于CosyOS已经直接提供了二值信号量，所以</a:t>
            </a:r>
            <a:r>
              <a:rPr lang="zh-CN" altLang="en-US"/>
              <a:t>您没必要这么做。</a:t>
            </a:r>
            <a:endParaRPr lang="zh-CN" altLang="en-US"/>
          </a:p>
          <a:p>
            <a:pPr marL="457200" indent="-457200">
              <a:buFont typeface="+mj-ea"/>
              <a:buAutoNum type="circleNumDbPlain"/>
            </a:pP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742950" indent="-742950">
              <a:buFont typeface="+mj-lt"/>
              <a:buAutoNum type="arabicPeriod" startAt="4"/>
            </a:pPr>
            <a:r>
              <a:rPr lang="zh-CN" altLang="en-US">
                <a:sym typeface="+mn-ea"/>
              </a:rPr>
              <a:t>事件标志组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457200" indent="-457200">
              <a:buFont typeface="+mj-ea"/>
              <a:buAutoNum type="circleNumDbPlain"/>
            </a:pPr>
            <a:r>
              <a:rPr lang="zh-CN" altLang="en-US"/>
              <a:t>事件标志组适用于对于一类事件的</a:t>
            </a:r>
            <a:r>
              <a:rPr lang="zh-CN" altLang="en-US"/>
              <a:t>行为同步。</a:t>
            </a:r>
            <a:endParaRPr lang="zh-CN" altLang="en-US"/>
          </a:p>
          <a:p>
            <a:pPr marL="457200" indent="-457200">
              <a:buFont typeface="+mj-ea"/>
              <a:buAutoNum type="circleNumDbPlain"/>
            </a:pPr>
            <a:r>
              <a:rPr lang="zh-CN" altLang="en-US"/>
              <a:t>事件标志组必须声明，因为需通过声明做类型定义。</a:t>
            </a:r>
            <a:endParaRPr lang="zh-CN" altLang="en-US"/>
          </a:p>
          <a:p>
            <a:pPr marL="457200" indent="-457200">
              <a:buFont typeface="+mj-ea"/>
              <a:buAutoNum type="circleNumDbPlain"/>
            </a:pPr>
            <a:r>
              <a:rPr lang="zh-CN" altLang="en-US"/>
              <a:t>任务中的部分应用，需用户自行进入任务临界区执行。</a:t>
            </a:r>
            <a:endParaRPr lang="zh-CN" altLang="en-US"/>
          </a:p>
          <a:p>
            <a:pPr marL="457200" indent="-457200">
              <a:buFont typeface="+mj-ea"/>
              <a:buAutoNum type="circleNumDbPlain"/>
            </a:pPr>
            <a:r>
              <a:rPr lang="zh-CN" altLang="en-US"/>
              <a:t>在事件的发生线程中设置标志位后，如希望等待该标志组的任务（事件的处理线程）能够更及时的运行并处理事件，应采用手动调度方式。</a:t>
            </a:r>
            <a:endParaRPr lang="zh-CN" altLang="en-US"/>
          </a:p>
          <a:p>
            <a:pPr marL="457200" indent="-457200">
              <a:buFont typeface="+mj-ea"/>
              <a:buAutoNum type="circleNumDbPlain"/>
            </a:pP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857250" indent="-857250">
              <a:buFont typeface="+mj-ea"/>
              <a:buAutoNum type="ea1JpnChsDbPeriod" startAt="3"/>
            </a:pPr>
            <a:r>
              <a:rPr lang="en-US" altLang="zh-CN" b="1"/>
              <a:t>CosyOS  </a:t>
            </a:r>
            <a:r>
              <a:rPr lang="zh-CN" altLang="en-US" b="1"/>
              <a:t>消息通信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457200" indent="-457200">
              <a:buFont typeface="+mj-lt"/>
              <a:buAutoNum type="arabicPeriod"/>
            </a:pPr>
            <a:r>
              <a:rPr lang="zh-CN" altLang="en-US">
                <a:sym typeface="+mn-ea"/>
              </a:rPr>
              <a:t>私信</a:t>
            </a:r>
            <a:endParaRPr lang="zh-CN" altLang="en-US"/>
          </a:p>
          <a:p>
            <a:pPr marL="457200" indent="-457200">
              <a:buFont typeface="+mj-lt"/>
              <a:buAutoNum type="arabicPeriod"/>
            </a:pPr>
            <a:r>
              <a:rPr lang="zh-CN" altLang="en-US">
                <a:sym typeface="+mn-ea"/>
              </a:rPr>
              <a:t>飞信</a:t>
            </a:r>
            <a:endParaRPr lang="zh-CN" altLang="en-US"/>
          </a:p>
          <a:p>
            <a:pPr marL="457200" indent="-457200">
              <a:buFont typeface="+mj-lt"/>
              <a:buAutoNum type="arabicPeriod"/>
            </a:pPr>
            <a:r>
              <a:rPr lang="zh-CN" altLang="en-US">
                <a:sym typeface="+mn-ea"/>
              </a:rPr>
              <a:t>邮箱</a:t>
            </a:r>
            <a:endParaRPr lang="zh-CN" altLang="en-US"/>
          </a:p>
          <a:p>
            <a:pPr marL="457200" indent="-457200">
              <a:buFont typeface="+mj-lt"/>
              <a:buAutoNum type="arabicPeriod"/>
            </a:pPr>
            <a:r>
              <a:rPr lang="zh-CN" altLang="en-US">
                <a:sym typeface="+mn-ea"/>
              </a:rPr>
              <a:t>队列</a:t>
            </a:r>
            <a:endParaRPr lang="zh-CN" altLang="en-US"/>
          </a:p>
          <a:p>
            <a:pPr marL="457200" indent="-457200">
              <a:buFont typeface="+mj-lt"/>
              <a:buAutoNum type="arabicPeriod"/>
            </a:pP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742950" indent="-742950">
              <a:buFont typeface="+mj-lt"/>
              <a:buAutoNum type="arabicPeriod"/>
            </a:pPr>
            <a:r>
              <a:rPr lang="zh-CN" altLang="en-US"/>
              <a:t>私信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r>
              <a:rPr lang="zh-CN" altLang="en-US"/>
              <a:t>典型特征：随意定义、灵活多变。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私信是CosyOS独创的一种任务间通信方式，其实质就是任务线程的形参，并以“调用任务”的方式发送私信。它的主要优势在于易用性，私信参数的数量、名称、类型，都可随意定义，与普通函数定义形参如出一辙。</a:t>
            </a:r>
            <a:r>
              <a:rPr lang="zh-CN" altLang="en-US">
                <a:sym typeface="+mn-ea"/>
              </a:rPr>
              <a:t>推荐在</a:t>
            </a:r>
            <a:r>
              <a:rPr lang="en-US" altLang="zh-CN">
                <a:sym typeface="+mn-ea"/>
              </a:rPr>
              <a:t>C51</a:t>
            </a:r>
            <a:r>
              <a:rPr lang="zh-CN" altLang="en-US">
                <a:sym typeface="+mn-ea"/>
              </a:rPr>
              <a:t>下使用私信，并采用性能创建模式</a:t>
            </a:r>
            <a:r>
              <a:rPr lang="zh-CN" altLang="en-US">
                <a:sym typeface="+mn-ea"/>
              </a:rPr>
              <a:t>以提高</a:t>
            </a:r>
            <a:r>
              <a:rPr lang="zh-CN" altLang="en-US">
                <a:sym typeface="+mn-ea"/>
              </a:rPr>
              <a:t>性能。</a:t>
            </a:r>
            <a:endParaRPr lang="zh-CN" altLang="en-US"/>
          </a:p>
          <a:p>
            <a:r>
              <a:rPr lang="zh-CN" altLang="en-US"/>
              <a:t>注意事项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1、私信只能发送给任务，中断中不能发送私信。</a:t>
            </a:r>
            <a:br>
              <a:rPr lang="zh-CN" altLang="en-US"/>
            </a:br>
            <a:r>
              <a:rPr lang="zh-CN" altLang="en-US"/>
              <a:t>2、如果接收处理速度低于发送速度，会导致私信覆盖。</a:t>
            </a:r>
            <a:br>
              <a:rPr lang="zh-CN" altLang="en-US"/>
            </a:br>
            <a:r>
              <a:rPr lang="en-US" altLang="zh-CN"/>
              <a:t>3</a:t>
            </a:r>
            <a:r>
              <a:rPr lang="zh-CN" altLang="en-US"/>
              <a:t>、当前，私信参数至多可定义</a:t>
            </a:r>
            <a:r>
              <a:rPr lang="en-US" altLang="zh-CN"/>
              <a:t>8</a:t>
            </a:r>
            <a:r>
              <a:rPr lang="zh-CN" altLang="en-US"/>
              <a:t>个，且不可为常量（</a:t>
            </a:r>
            <a:r>
              <a:rPr lang="en-US" altLang="zh-CN"/>
              <a:t>const</a:t>
            </a:r>
            <a:r>
              <a:rPr lang="zh-CN" altLang="en-US"/>
              <a:t>）。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" name="文本框 48"/>
          <p:cNvSpPr txBox="1"/>
          <p:nvPr>
            <p:custDataLst>
              <p:tags r:id="rId1"/>
            </p:custDataLst>
          </p:nvPr>
        </p:nvSpPr>
        <p:spPr>
          <a:xfrm>
            <a:off x="572493" y="735012"/>
            <a:ext cx="4455885" cy="646331"/>
          </a:xfrm>
          <a:prstGeom prst="rect">
            <a:avLst/>
          </a:prstGeom>
          <a:noFill/>
        </p:spPr>
        <p:txBody>
          <a:bodyPr wrap="square" rtlCol="0">
            <a:normAutofit fontScale="92500" lnSpcReduction="10000"/>
          </a:bodyPr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  <a:defRPr/>
            </a:pPr>
            <a:r>
              <a:rPr kumimoji="0" lang="en-US" altLang="zh-CN" sz="3300" b="1" i="0" kern="1200" cap="none" spc="150" normalizeH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latin typeface="Arial" panose="020B0604020202020204" pitchFamily="34" charset="0"/>
                <a:ea typeface="微软雅黑" panose="020B0503020204020204" charset="-122"/>
              </a:rPr>
              <a:t>RTOS分类</a:t>
            </a:r>
            <a:endParaRPr kumimoji="0" lang="en-US" altLang="zh-CN" sz="3300" b="1" i="0" kern="1200" cap="none" spc="150" normalizeH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0" name="矩形 49"/>
          <p:cNvSpPr/>
          <p:nvPr>
            <p:custDataLst>
              <p:tags r:id="rId2"/>
            </p:custDataLst>
          </p:nvPr>
        </p:nvSpPr>
        <p:spPr>
          <a:xfrm>
            <a:off x="0" y="810528"/>
            <a:ext cx="64008" cy="495300"/>
          </a:xfrm>
          <a:prstGeom prst="rect">
            <a:avLst/>
          </a:prstGeom>
          <a:solidFill>
            <a:sysClr val="window" lastClr="FFFFFF">
              <a:lumMod val="5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2" name="Freeform 30"/>
          <p:cNvSpPr/>
          <p:nvPr>
            <p:custDataLst>
              <p:tags r:id="rId3"/>
            </p:custDataLst>
          </p:nvPr>
        </p:nvSpPr>
        <p:spPr bwMode="auto">
          <a:xfrm>
            <a:off x="4930636" y="2510976"/>
            <a:ext cx="3391790" cy="981898"/>
          </a:xfrm>
          <a:custGeom>
            <a:avLst/>
            <a:gdLst>
              <a:gd name="T0" fmla="*/ 134288 w 747"/>
              <a:gd name="T1" fmla="*/ 1210104 h 216"/>
              <a:gd name="T2" fmla="*/ 22381 w 747"/>
              <a:gd name="T3" fmla="*/ 1148478 h 216"/>
              <a:gd name="T4" fmla="*/ 22381 w 747"/>
              <a:gd name="T5" fmla="*/ 1025227 h 216"/>
              <a:gd name="T6" fmla="*/ 537152 w 747"/>
              <a:gd name="T7" fmla="*/ 67228 h 216"/>
              <a:gd name="T8" fmla="*/ 649058 w 747"/>
              <a:gd name="T9" fmla="*/ 0 h 216"/>
              <a:gd name="T10" fmla="*/ 4051019 w 747"/>
              <a:gd name="T11" fmla="*/ 0 h 216"/>
              <a:gd name="T12" fmla="*/ 4157331 w 747"/>
              <a:gd name="T13" fmla="*/ 61626 h 216"/>
              <a:gd name="T14" fmla="*/ 4162926 w 747"/>
              <a:gd name="T15" fmla="*/ 190479 h 216"/>
              <a:gd name="T16" fmla="*/ 3648156 w 747"/>
              <a:gd name="T17" fmla="*/ 1142876 h 216"/>
              <a:gd name="T18" fmla="*/ 3536249 w 747"/>
              <a:gd name="T19" fmla="*/ 1210104 h 216"/>
              <a:gd name="T20" fmla="*/ 134288 w 747"/>
              <a:gd name="T21" fmla="*/ 1210104 h 21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747" h="216">
                <a:moveTo>
                  <a:pt x="24" y="216"/>
                </a:moveTo>
                <a:cubicBezTo>
                  <a:pt x="16" y="216"/>
                  <a:pt x="8" y="212"/>
                  <a:pt x="4" y="205"/>
                </a:cubicBezTo>
                <a:cubicBezTo>
                  <a:pt x="0" y="198"/>
                  <a:pt x="0" y="190"/>
                  <a:pt x="4" y="183"/>
                </a:cubicBezTo>
                <a:cubicBezTo>
                  <a:pt x="96" y="12"/>
                  <a:pt x="96" y="12"/>
                  <a:pt x="96" y="12"/>
                </a:cubicBezTo>
                <a:cubicBezTo>
                  <a:pt x="100" y="5"/>
                  <a:pt x="107" y="0"/>
                  <a:pt x="116" y="0"/>
                </a:cubicBezTo>
                <a:cubicBezTo>
                  <a:pt x="724" y="0"/>
                  <a:pt x="724" y="0"/>
                  <a:pt x="724" y="0"/>
                </a:cubicBezTo>
                <a:cubicBezTo>
                  <a:pt x="732" y="0"/>
                  <a:pt x="739" y="5"/>
                  <a:pt x="743" y="11"/>
                </a:cubicBezTo>
                <a:cubicBezTo>
                  <a:pt x="747" y="18"/>
                  <a:pt x="747" y="27"/>
                  <a:pt x="744" y="34"/>
                </a:cubicBezTo>
                <a:cubicBezTo>
                  <a:pt x="652" y="204"/>
                  <a:pt x="652" y="204"/>
                  <a:pt x="652" y="204"/>
                </a:cubicBezTo>
                <a:cubicBezTo>
                  <a:pt x="648" y="212"/>
                  <a:pt x="640" y="216"/>
                  <a:pt x="632" y="216"/>
                </a:cubicBezTo>
                <a:lnTo>
                  <a:pt x="24" y="216"/>
                </a:lnTo>
                <a:close/>
              </a:path>
            </a:pathLst>
          </a:custGeom>
          <a:solidFill>
            <a:srgbClr val="9BBB59"/>
          </a:solidFill>
          <a:ln>
            <a:noFill/>
          </a:ln>
        </p:spPr>
        <p:txBody>
          <a:bodyPr/>
          <a:p>
            <a:pPr marL="0" marR="0" lvl="0" indent="0" algn="l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endParaRPr kumimoji="0" lang="en-US" sz="900" b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3" name="Freeform 31"/>
          <p:cNvSpPr/>
          <p:nvPr>
            <p:custDataLst>
              <p:tags r:id="rId4"/>
            </p:custDataLst>
          </p:nvPr>
        </p:nvSpPr>
        <p:spPr bwMode="auto">
          <a:xfrm>
            <a:off x="8149079" y="2510976"/>
            <a:ext cx="3390198" cy="981942"/>
          </a:xfrm>
          <a:custGeom>
            <a:avLst/>
            <a:gdLst>
              <a:gd name="T0" fmla="*/ 24 w 747"/>
              <a:gd name="T1" fmla="*/ 216 h 216"/>
              <a:gd name="T2" fmla="*/ 4 w 747"/>
              <a:gd name="T3" fmla="*/ 205 h 216"/>
              <a:gd name="T4" fmla="*/ 4 w 747"/>
              <a:gd name="T5" fmla="*/ 183 h 216"/>
              <a:gd name="T6" fmla="*/ 96 w 747"/>
              <a:gd name="T7" fmla="*/ 12 h 216"/>
              <a:gd name="T8" fmla="*/ 116 w 747"/>
              <a:gd name="T9" fmla="*/ 0 h 216"/>
              <a:gd name="T10" fmla="*/ 724 w 747"/>
              <a:gd name="T11" fmla="*/ 0 h 216"/>
              <a:gd name="T12" fmla="*/ 743 w 747"/>
              <a:gd name="T13" fmla="*/ 11 h 216"/>
              <a:gd name="T14" fmla="*/ 744 w 747"/>
              <a:gd name="T15" fmla="*/ 34 h 216"/>
              <a:gd name="T16" fmla="*/ 652 w 747"/>
              <a:gd name="T17" fmla="*/ 204 h 216"/>
              <a:gd name="T18" fmla="*/ 632 w 747"/>
              <a:gd name="T19" fmla="*/ 216 h 216"/>
              <a:gd name="T20" fmla="*/ 24 w 747"/>
              <a:gd name="T21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47" h="216">
                <a:moveTo>
                  <a:pt x="24" y="216"/>
                </a:moveTo>
                <a:cubicBezTo>
                  <a:pt x="16" y="216"/>
                  <a:pt x="8" y="212"/>
                  <a:pt x="4" y="205"/>
                </a:cubicBezTo>
                <a:cubicBezTo>
                  <a:pt x="0" y="198"/>
                  <a:pt x="0" y="190"/>
                  <a:pt x="4" y="183"/>
                </a:cubicBezTo>
                <a:cubicBezTo>
                  <a:pt x="96" y="12"/>
                  <a:pt x="96" y="12"/>
                  <a:pt x="96" y="12"/>
                </a:cubicBezTo>
                <a:cubicBezTo>
                  <a:pt x="100" y="5"/>
                  <a:pt x="107" y="0"/>
                  <a:pt x="116" y="0"/>
                </a:cubicBezTo>
                <a:cubicBezTo>
                  <a:pt x="724" y="0"/>
                  <a:pt x="724" y="0"/>
                  <a:pt x="724" y="0"/>
                </a:cubicBezTo>
                <a:cubicBezTo>
                  <a:pt x="732" y="0"/>
                  <a:pt x="739" y="5"/>
                  <a:pt x="743" y="11"/>
                </a:cubicBezTo>
                <a:cubicBezTo>
                  <a:pt x="747" y="18"/>
                  <a:pt x="747" y="27"/>
                  <a:pt x="744" y="34"/>
                </a:cubicBezTo>
                <a:cubicBezTo>
                  <a:pt x="652" y="204"/>
                  <a:pt x="652" y="204"/>
                  <a:pt x="652" y="204"/>
                </a:cubicBezTo>
                <a:cubicBezTo>
                  <a:pt x="648" y="212"/>
                  <a:pt x="640" y="216"/>
                  <a:pt x="632" y="216"/>
                </a:cubicBezTo>
                <a:lnTo>
                  <a:pt x="24" y="216"/>
                </a:lnTo>
                <a:close/>
              </a:path>
            </a:pathLst>
          </a:custGeom>
          <a:solidFill>
            <a:srgbClr val="9BBB59"/>
          </a:solidFill>
          <a:ln>
            <a:noFill/>
          </a:ln>
        </p:spPr>
        <p:txBody>
          <a:bodyPr/>
          <a:p>
            <a:pPr marL="0" marR="0" lvl="0" indent="0" algn="l" defTabSz="1218565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endParaRPr kumimoji="0" lang="en-US" sz="900" b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4" name="Freeform 34"/>
          <p:cNvSpPr/>
          <p:nvPr>
            <p:custDataLst>
              <p:tags r:id="rId5"/>
            </p:custDataLst>
          </p:nvPr>
        </p:nvSpPr>
        <p:spPr bwMode="auto">
          <a:xfrm>
            <a:off x="1711797" y="2510976"/>
            <a:ext cx="3395633" cy="981898"/>
          </a:xfrm>
          <a:custGeom>
            <a:avLst/>
            <a:gdLst>
              <a:gd name="T0" fmla="*/ 134260 w 748"/>
              <a:gd name="T1" fmla="*/ 1210104 h 216"/>
              <a:gd name="T2" fmla="*/ 22377 w 748"/>
              <a:gd name="T3" fmla="*/ 1148478 h 216"/>
              <a:gd name="T4" fmla="*/ 22377 w 748"/>
              <a:gd name="T5" fmla="*/ 1025227 h 216"/>
              <a:gd name="T6" fmla="*/ 537041 w 748"/>
              <a:gd name="T7" fmla="*/ 67228 h 216"/>
              <a:gd name="T8" fmla="*/ 648925 w 748"/>
              <a:gd name="T9" fmla="*/ 0 h 216"/>
              <a:gd name="T10" fmla="*/ 4050188 w 748"/>
              <a:gd name="T11" fmla="*/ 0 h 216"/>
              <a:gd name="T12" fmla="*/ 4156477 w 748"/>
              <a:gd name="T13" fmla="*/ 61626 h 216"/>
              <a:gd name="T14" fmla="*/ 4162071 w 748"/>
              <a:gd name="T15" fmla="*/ 190479 h 216"/>
              <a:gd name="T16" fmla="*/ 3647407 w 748"/>
              <a:gd name="T17" fmla="*/ 1142876 h 216"/>
              <a:gd name="T18" fmla="*/ 3535523 w 748"/>
              <a:gd name="T19" fmla="*/ 1210104 h 216"/>
              <a:gd name="T20" fmla="*/ 134260 w 748"/>
              <a:gd name="T21" fmla="*/ 1210104 h 21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748" h="216">
                <a:moveTo>
                  <a:pt x="24" y="216"/>
                </a:moveTo>
                <a:cubicBezTo>
                  <a:pt x="16" y="216"/>
                  <a:pt x="8" y="212"/>
                  <a:pt x="4" y="205"/>
                </a:cubicBezTo>
                <a:cubicBezTo>
                  <a:pt x="0" y="198"/>
                  <a:pt x="0" y="190"/>
                  <a:pt x="4" y="183"/>
                </a:cubicBezTo>
                <a:cubicBezTo>
                  <a:pt x="96" y="12"/>
                  <a:pt x="96" y="12"/>
                  <a:pt x="96" y="12"/>
                </a:cubicBezTo>
                <a:cubicBezTo>
                  <a:pt x="100" y="5"/>
                  <a:pt x="107" y="0"/>
                  <a:pt x="116" y="0"/>
                </a:cubicBezTo>
                <a:cubicBezTo>
                  <a:pt x="724" y="0"/>
                  <a:pt x="724" y="0"/>
                  <a:pt x="724" y="0"/>
                </a:cubicBezTo>
                <a:cubicBezTo>
                  <a:pt x="732" y="0"/>
                  <a:pt x="739" y="5"/>
                  <a:pt x="743" y="11"/>
                </a:cubicBezTo>
                <a:cubicBezTo>
                  <a:pt x="747" y="18"/>
                  <a:pt x="748" y="27"/>
                  <a:pt x="744" y="34"/>
                </a:cubicBezTo>
                <a:cubicBezTo>
                  <a:pt x="652" y="204"/>
                  <a:pt x="652" y="204"/>
                  <a:pt x="652" y="204"/>
                </a:cubicBezTo>
                <a:cubicBezTo>
                  <a:pt x="648" y="212"/>
                  <a:pt x="640" y="216"/>
                  <a:pt x="632" y="216"/>
                </a:cubicBezTo>
                <a:lnTo>
                  <a:pt x="24" y="216"/>
                </a:lnTo>
                <a:close/>
              </a:path>
            </a:pathLst>
          </a:custGeom>
          <a:solidFill>
            <a:srgbClr val="9BBB59"/>
          </a:solidFill>
          <a:ln>
            <a:noFill/>
          </a:ln>
        </p:spPr>
        <p:txBody>
          <a:bodyPr/>
          <a:p>
            <a:pPr marL="0" marR="0" lvl="0" indent="0" algn="l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endParaRPr kumimoji="0" lang="en-US" sz="900" b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0" name="任意多边形: 形状 29"/>
          <p:cNvSpPr/>
          <p:nvPr>
            <p:custDataLst>
              <p:tags r:id="rId6"/>
            </p:custDataLst>
          </p:nvPr>
        </p:nvSpPr>
        <p:spPr bwMode="auto">
          <a:xfrm>
            <a:off x="0" y="2510976"/>
            <a:ext cx="1856784" cy="981942"/>
          </a:xfrm>
          <a:custGeom>
            <a:avLst/>
            <a:gdLst>
              <a:gd name="connsiteX0" fmla="*/ 0 w 1856784"/>
              <a:gd name="connsiteY0" fmla="*/ 0 h 981942"/>
              <a:gd name="connsiteX1" fmla="*/ 6487 w 1856784"/>
              <a:gd name="connsiteY1" fmla="*/ 0 h 981942"/>
              <a:gd name="connsiteX2" fmla="*/ 1752449 w 1856784"/>
              <a:gd name="connsiteY2" fmla="*/ 0 h 981942"/>
              <a:gd name="connsiteX3" fmla="*/ 1843176 w 1856784"/>
              <a:gd name="connsiteY3" fmla="*/ 50006 h 981942"/>
              <a:gd name="connsiteX4" fmla="*/ 1843176 w 1856784"/>
              <a:gd name="connsiteY4" fmla="*/ 154565 h 981942"/>
              <a:gd name="connsiteX5" fmla="*/ 1425834 w 1856784"/>
              <a:gd name="connsiteY5" fmla="*/ 927390 h 981942"/>
              <a:gd name="connsiteX6" fmla="*/ 1335107 w 1856784"/>
              <a:gd name="connsiteY6" fmla="*/ 981942 h 981942"/>
              <a:gd name="connsiteX7" fmla="*/ 77226 w 1856784"/>
              <a:gd name="connsiteY7" fmla="*/ 981942 h 981942"/>
              <a:gd name="connsiteX8" fmla="*/ 0 w 1856784"/>
              <a:gd name="connsiteY8" fmla="*/ 981942 h 981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56784" h="981942">
                <a:moveTo>
                  <a:pt x="0" y="0"/>
                </a:moveTo>
                <a:lnTo>
                  <a:pt x="6487" y="0"/>
                </a:lnTo>
                <a:cubicBezTo>
                  <a:pt x="127398" y="0"/>
                  <a:pt x="514315" y="0"/>
                  <a:pt x="1752449" y="0"/>
                </a:cubicBezTo>
                <a:cubicBezTo>
                  <a:pt x="1788740" y="0"/>
                  <a:pt x="1825030" y="22730"/>
                  <a:pt x="1843176" y="50006"/>
                </a:cubicBezTo>
                <a:cubicBezTo>
                  <a:pt x="1861321" y="81829"/>
                  <a:pt x="1861321" y="122743"/>
                  <a:pt x="1843176" y="154565"/>
                </a:cubicBezTo>
                <a:cubicBezTo>
                  <a:pt x="1843176" y="154565"/>
                  <a:pt x="1843176" y="154565"/>
                  <a:pt x="1425834" y="927390"/>
                </a:cubicBezTo>
                <a:cubicBezTo>
                  <a:pt x="1407688" y="963758"/>
                  <a:pt x="1375934" y="981942"/>
                  <a:pt x="1335107" y="981942"/>
                </a:cubicBezTo>
                <a:cubicBezTo>
                  <a:pt x="1335107" y="981942"/>
                  <a:pt x="1335107" y="981942"/>
                  <a:pt x="77226" y="981942"/>
                </a:cubicBezTo>
                <a:lnTo>
                  <a:pt x="0" y="981942"/>
                </a:lnTo>
                <a:close/>
              </a:path>
            </a:pathLst>
          </a:custGeom>
          <a:solidFill>
            <a:sysClr val="window" lastClr="FFFFFF">
              <a:lumMod val="85000"/>
            </a:sysClr>
          </a:solidFill>
          <a:ln>
            <a:noFill/>
          </a:ln>
        </p:spPr>
        <p:txBody>
          <a:bodyPr wrap="square">
            <a:noAutofit/>
          </a:bodyPr>
          <a:p>
            <a:pPr marL="0" marR="0" lvl="0" indent="0" algn="l" defTabSz="1218565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1" name="任意多边形: 形状 30"/>
          <p:cNvSpPr/>
          <p:nvPr>
            <p:custDataLst>
              <p:tags r:id="rId7"/>
            </p:custDataLst>
          </p:nvPr>
        </p:nvSpPr>
        <p:spPr bwMode="auto">
          <a:xfrm rot="10800000">
            <a:off x="10335215" y="4818088"/>
            <a:ext cx="1856785" cy="981943"/>
          </a:xfrm>
          <a:custGeom>
            <a:avLst/>
            <a:gdLst>
              <a:gd name="connsiteX0" fmla="*/ 1335108 w 1856785"/>
              <a:gd name="connsiteY0" fmla="*/ 981943 h 981943"/>
              <a:gd name="connsiteX1" fmla="*/ 77226 w 1856785"/>
              <a:gd name="connsiteY1" fmla="*/ 981943 h 981943"/>
              <a:gd name="connsiteX2" fmla="*/ 0 w 1856785"/>
              <a:gd name="connsiteY2" fmla="*/ 981943 h 981943"/>
              <a:gd name="connsiteX3" fmla="*/ 0 w 1856785"/>
              <a:gd name="connsiteY3" fmla="*/ 0 h 981943"/>
              <a:gd name="connsiteX4" fmla="*/ 6487 w 1856785"/>
              <a:gd name="connsiteY4" fmla="*/ 0 h 981943"/>
              <a:gd name="connsiteX5" fmla="*/ 1752450 w 1856785"/>
              <a:gd name="connsiteY5" fmla="*/ 0 h 981943"/>
              <a:gd name="connsiteX6" fmla="*/ 1843177 w 1856785"/>
              <a:gd name="connsiteY6" fmla="*/ 50007 h 981943"/>
              <a:gd name="connsiteX7" fmla="*/ 1843177 w 1856785"/>
              <a:gd name="connsiteY7" fmla="*/ 154565 h 981943"/>
              <a:gd name="connsiteX8" fmla="*/ 1425834 w 1856785"/>
              <a:gd name="connsiteY8" fmla="*/ 927391 h 981943"/>
              <a:gd name="connsiteX9" fmla="*/ 1335108 w 1856785"/>
              <a:gd name="connsiteY9" fmla="*/ 981943 h 981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56785" h="981943">
                <a:moveTo>
                  <a:pt x="1335108" y="981943"/>
                </a:moveTo>
                <a:cubicBezTo>
                  <a:pt x="1335108" y="981943"/>
                  <a:pt x="1335108" y="981943"/>
                  <a:pt x="77226" y="981943"/>
                </a:cubicBezTo>
                <a:lnTo>
                  <a:pt x="0" y="981943"/>
                </a:lnTo>
                <a:lnTo>
                  <a:pt x="0" y="0"/>
                </a:lnTo>
                <a:lnTo>
                  <a:pt x="6487" y="0"/>
                </a:lnTo>
                <a:cubicBezTo>
                  <a:pt x="127398" y="0"/>
                  <a:pt x="514315" y="0"/>
                  <a:pt x="1752450" y="0"/>
                </a:cubicBezTo>
                <a:cubicBezTo>
                  <a:pt x="1788741" y="0"/>
                  <a:pt x="1825031" y="22730"/>
                  <a:pt x="1843177" y="50007"/>
                </a:cubicBezTo>
                <a:cubicBezTo>
                  <a:pt x="1861322" y="81829"/>
                  <a:pt x="1861322" y="122743"/>
                  <a:pt x="1843177" y="154565"/>
                </a:cubicBezTo>
                <a:cubicBezTo>
                  <a:pt x="1843177" y="154565"/>
                  <a:pt x="1843177" y="154565"/>
                  <a:pt x="1425834" y="927391"/>
                </a:cubicBezTo>
                <a:cubicBezTo>
                  <a:pt x="1407689" y="963759"/>
                  <a:pt x="1375935" y="981943"/>
                  <a:pt x="1335108" y="981943"/>
                </a:cubicBezTo>
                <a:close/>
              </a:path>
            </a:pathLst>
          </a:custGeom>
          <a:solidFill>
            <a:sysClr val="window" lastClr="FFFFFF">
              <a:lumMod val="85000"/>
            </a:sysClr>
          </a:solidFill>
          <a:ln>
            <a:noFill/>
          </a:ln>
        </p:spPr>
        <p:txBody>
          <a:bodyPr wrap="square">
            <a:noAutofit/>
          </a:bodyPr>
          <a:p>
            <a:pPr marL="0" marR="0" lvl="0" indent="0" algn="l" defTabSz="1218565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1" name="Freeform 30"/>
          <p:cNvSpPr/>
          <p:nvPr>
            <p:custDataLst>
              <p:tags r:id="rId8"/>
            </p:custDataLst>
          </p:nvPr>
        </p:nvSpPr>
        <p:spPr bwMode="auto">
          <a:xfrm>
            <a:off x="4367676" y="3664486"/>
            <a:ext cx="3391790" cy="981898"/>
          </a:xfrm>
          <a:custGeom>
            <a:avLst/>
            <a:gdLst>
              <a:gd name="T0" fmla="*/ 134288 w 747"/>
              <a:gd name="T1" fmla="*/ 1210104 h 216"/>
              <a:gd name="T2" fmla="*/ 22381 w 747"/>
              <a:gd name="T3" fmla="*/ 1148478 h 216"/>
              <a:gd name="T4" fmla="*/ 22381 w 747"/>
              <a:gd name="T5" fmla="*/ 1025227 h 216"/>
              <a:gd name="T6" fmla="*/ 537152 w 747"/>
              <a:gd name="T7" fmla="*/ 67228 h 216"/>
              <a:gd name="T8" fmla="*/ 649058 w 747"/>
              <a:gd name="T9" fmla="*/ 0 h 216"/>
              <a:gd name="T10" fmla="*/ 4051019 w 747"/>
              <a:gd name="T11" fmla="*/ 0 h 216"/>
              <a:gd name="T12" fmla="*/ 4157331 w 747"/>
              <a:gd name="T13" fmla="*/ 61626 h 216"/>
              <a:gd name="T14" fmla="*/ 4162926 w 747"/>
              <a:gd name="T15" fmla="*/ 190479 h 216"/>
              <a:gd name="T16" fmla="*/ 3648156 w 747"/>
              <a:gd name="T17" fmla="*/ 1142876 h 216"/>
              <a:gd name="T18" fmla="*/ 3536249 w 747"/>
              <a:gd name="T19" fmla="*/ 1210104 h 216"/>
              <a:gd name="T20" fmla="*/ 134288 w 747"/>
              <a:gd name="T21" fmla="*/ 1210104 h 21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747" h="216">
                <a:moveTo>
                  <a:pt x="24" y="216"/>
                </a:moveTo>
                <a:cubicBezTo>
                  <a:pt x="16" y="216"/>
                  <a:pt x="8" y="212"/>
                  <a:pt x="4" y="205"/>
                </a:cubicBezTo>
                <a:cubicBezTo>
                  <a:pt x="0" y="198"/>
                  <a:pt x="0" y="190"/>
                  <a:pt x="4" y="183"/>
                </a:cubicBezTo>
                <a:cubicBezTo>
                  <a:pt x="96" y="12"/>
                  <a:pt x="96" y="12"/>
                  <a:pt x="96" y="12"/>
                </a:cubicBezTo>
                <a:cubicBezTo>
                  <a:pt x="100" y="5"/>
                  <a:pt x="107" y="0"/>
                  <a:pt x="116" y="0"/>
                </a:cubicBezTo>
                <a:cubicBezTo>
                  <a:pt x="724" y="0"/>
                  <a:pt x="724" y="0"/>
                  <a:pt x="724" y="0"/>
                </a:cubicBezTo>
                <a:cubicBezTo>
                  <a:pt x="732" y="0"/>
                  <a:pt x="739" y="5"/>
                  <a:pt x="743" y="11"/>
                </a:cubicBezTo>
                <a:cubicBezTo>
                  <a:pt x="747" y="18"/>
                  <a:pt x="747" y="27"/>
                  <a:pt x="744" y="34"/>
                </a:cubicBezTo>
                <a:cubicBezTo>
                  <a:pt x="652" y="204"/>
                  <a:pt x="652" y="204"/>
                  <a:pt x="652" y="204"/>
                </a:cubicBezTo>
                <a:cubicBezTo>
                  <a:pt x="648" y="212"/>
                  <a:pt x="640" y="216"/>
                  <a:pt x="632" y="216"/>
                </a:cubicBezTo>
                <a:lnTo>
                  <a:pt x="24" y="216"/>
                </a:lnTo>
                <a:close/>
              </a:path>
            </a:pathLst>
          </a:custGeom>
          <a:solidFill>
            <a:srgbClr val="3498DB"/>
          </a:solidFill>
          <a:ln>
            <a:noFill/>
          </a:ln>
        </p:spPr>
        <p:txBody>
          <a:bodyPr/>
          <a:p>
            <a:pPr marL="0" marR="0" lvl="0" indent="0" algn="l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endParaRPr kumimoji="0" lang="en-US" sz="900" b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2" name="Freeform 31"/>
          <p:cNvSpPr/>
          <p:nvPr>
            <p:custDataLst>
              <p:tags r:id="rId9"/>
            </p:custDataLst>
          </p:nvPr>
        </p:nvSpPr>
        <p:spPr bwMode="auto">
          <a:xfrm>
            <a:off x="7586118" y="3664486"/>
            <a:ext cx="3390198" cy="981942"/>
          </a:xfrm>
          <a:custGeom>
            <a:avLst/>
            <a:gdLst>
              <a:gd name="T0" fmla="*/ 24 w 747"/>
              <a:gd name="T1" fmla="*/ 216 h 216"/>
              <a:gd name="T2" fmla="*/ 4 w 747"/>
              <a:gd name="T3" fmla="*/ 205 h 216"/>
              <a:gd name="T4" fmla="*/ 4 w 747"/>
              <a:gd name="T5" fmla="*/ 183 h 216"/>
              <a:gd name="T6" fmla="*/ 96 w 747"/>
              <a:gd name="T7" fmla="*/ 12 h 216"/>
              <a:gd name="T8" fmla="*/ 116 w 747"/>
              <a:gd name="T9" fmla="*/ 0 h 216"/>
              <a:gd name="T10" fmla="*/ 724 w 747"/>
              <a:gd name="T11" fmla="*/ 0 h 216"/>
              <a:gd name="T12" fmla="*/ 743 w 747"/>
              <a:gd name="T13" fmla="*/ 11 h 216"/>
              <a:gd name="T14" fmla="*/ 744 w 747"/>
              <a:gd name="T15" fmla="*/ 34 h 216"/>
              <a:gd name="T16" fmla="*/ 652 w 747"/>
              <a:gd name="T17" fmla="*/ 204 h 216"/>
              <a:gd name="T18" fmla="*/ 632 w 747"/>
              <a:gd name="T19" fmla="*/ 216 h 216"/>
              <a:gd name="T20" fmla="*/ 24 w 747"/>
              <a:gd name="T21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47" h="216">
                <a:moveTo>
                  <a:pt x="24" y="216"/>
                </a:moveTo>
                <a:cubicBezTo>
                  <a:pt x="16" y="216"/>
                  <a:pt x="8" y="212"/>
                  <a:pt x="4" y="205"/>
                </a:cubicBezTo>
                <a:cubicBezTo>
                  <a:pt x="0" y="198"/>
                  <a:pt x="0" y="190"/>
                  <a:pt x="4" y="183"/>
                </a:cubicBezTo>
                <a:cubicBezTo>
                  <a:pt x="96" y="12"/>
                  <a:pt x="96" y="12"/>
                  <a:pt x="96" y="12"/>
                </a:cubicBezTo>
                <a:cubicBezTo>
                  <a:pt x="100" y="5"/>
                  <a:pt x="107" y="0"/>
                  <a:pt x="116" y="0"/>
                </a:cubicBezTo>
                <a:cubicBezTo>
                  <a:pt x="724" y="0"/>
                  <a:pt x="724" y="0"/>
                  <a:pt x="724" y="0"/>
                </a:cubicBezTo>
                <a:cubicBezTo>
                  <a:pt x="732" y="0"/>
                  <a:pt x="739" y="5"/>
                  <a:pt x="743" y="11"/>
                </a:cubicBezTo>
                <a:cubicBezTo>
                  <a:pt x="747" y="18"/>
                  <a:pt x="747" y="27"/>
                  <a:pt x="744" y="34"/>
                </a:cubicBezTo>
                <a:cubicBezTo>
                  <a:pt x="652" y="204"/>
                  <a:pt x="652" y="204"/>
                  <a:pt x="652" y="204"/>
                </a:cubicBezTo>
                <a:cubicBezTo>
                  <a:pt x="648" y="212"/>
                  <a:pt x="640" y="216"/>
                  <a:pt x="632" y="216"/>
                </a:cubicBezTo>
                <a:lnTo>
                  <a:pt x="24" y="216"/>
                </a:lnTo>
                <a:close/>
              </a:path>
            </a:pathLst>
          </a:custGeom>
          <a:solidFill>
            <a:srgbClr val="3498DB"/>
          </a:solidFill>
          <a:ln>
            <a:noFill/>
          </a:ln>
        </p:spPr>
        <p:txBody>
          <a:bodyPr/>
          <a:p>
            <a:pPr marL="0" marR="0" lvl="0" indent="0" algn="l" defTabSz="1218565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endParaRPr kumimoji="0" lang="en-US" sz="900" b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3" name="Freeform 34"/>
          <p:cNvSpPr/>
          <p:nvPr>
            <p:custDataLst>
              <p:tags r:id="rId10"/>
            </p:custDataLst>
          </p:nvPr>
        </p:nvSpPr>
        <p:spPr bwMode="auto">
          <a:xfrm>
            <a:off x="1148837" y="3664486"/>
            <a:ext cx="3395633" cy="981898"/>
          </a:xfrm>
          <a:custGeom>
            <a:avLst/>
            <a:gdLst>
              <a:gd name="T0" fmla="*/ 134260 w 748"/>
              <a:gd name="T1" fmla="*/ 1210104 h 216"/>
              <a:gd name="T2" fmla="*/ 22377 w 748"/>
              <a:gd name="T3" fmla="*/ 1148478 h 216"/>
              <a:gd name="T4" fmla="*/ 22377 w 748"/>
              <a:gd name="T5" fmla="*/ 1025227 h 216"/>
              <a:gd name="T6" fmla="*/ 537041 w 748"/>
              <a:gd name="T7" fmla="*/ 67228 h 216"/>
              <a:gd name="T8" fmla="*/ 648925 w 748"/>
              <a:gd name="T9" fmla="*/ 0 h 216"/>
              <a:gd name="T10" fmla="*/ 4050188 w 748"/>
              <a:gd name="T11" fmla="*/ 0 h 216"/>
              <a:gd name="T12" fmla="*/ 4156477 w 748"/>
              <a:gd name="T13" fmla="*/ 61626 h 216"/>
              <a:gd name="T14" fmla="*/ 4162071 w 748"/>
              <a:gd name="T15" fmla="*/ 190479 h 216"/>
              <a:gd name="T16" fmla="*/ 3647407 w 748"/>
              <a:gd name="T17" fmla="*/ 1142876 h 216"/>
              <a:gd name="T18" fmla="*/ 3535523 w 748"/>
              <a:gd name="T19" fmla="*/ 1210104 h 216"/>
              <a:gd name="T20" fmla="*/ 134260 w 748"/>
              <a:gd name="T21" fmla="*/ 1210104 h 21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748" h="216">
                <a:moveTo>
                  <a:pt x="24" y="216"/>
                </a:moveTo>
                <a:cubicBezTo>
                  <a:pt x="16" y="216"/>
                  <a:pt x="8" y="212"/>
                  <a:pt x="4" y="205"/>
                </a:cubicBezTo>
                <a:cubicBezTo>
                  <a:pt x="0" y="198"/>
                  <a:pt x="0" y="190"/>
                  <a:pt x="4" y="183"/>
                </a:cubicBezTo>
                <a:cubicBezTo>
                  <a:pt x="96" y="12"/>
                  <a:pt x="96" y="12"/>
                  <a:pt x="96" y="12"/>
                </a:cubicBezTo>
                <a:cubicBezTo>
                  <a:pt x="100" y="5"/>
                  <a:pt x="107" y="0"/>
                  <a:pt x="116" y="0"/>
                </a:cubicBezTo>
                <a:cubicBezTo>
                  <a:pt x="724" y="0"/>
                  <a:pt x="724" y="0"/>
                  <a:pt x="724" y="0"/>
                </a:cubicBezTo>
                <a:cubicBezTo>
                  <a:pt x="732" y="0"/>
                  <a:pt x="739" y="5"/>
                  <a:pt x="743" y="11"/>
                </a:cubicBezTo>
                <a:cubicBezTo>
                  <a:pt x="747" y="18"/>
                  <a:pt x="748" y="27"/>
                  <a:pt x="744" y="34"/>
                </a:cubicBezTo>
                <a:cubicBezTo>
                  <a:pt x="652" y="204"/>
                  <a:pt x="652" y="204"/>
                  <a:pt x="652" y="204"/>
                </a:cubicBezTo>
                <a:cubicBezTo>
                  <a:pt x="648" y="212"/>
                  <a:pt x="640" y="216"/>
                  <a:pt x="632" y="216"/>
                </a:cubicBezTo>
                <a:lnTo>
                  <a:pt x="24" y="216"/>
                </a:lnTo>
                <a:close/>
              </a:path>
            </a:pathLst>
          </a:custGeom>
          <a:solidFill>
            <a:srgbClr val="3498DB"/>
          </a:solidFill>
          <a:ln>
            <a:noFill/>
          </a:ln>
        </p:spPr>
        <p:txBody>
          <a:bodyPr/>
          <a:p>
            <a:pPr marL="0" marR="0" lvl="0" indent="0" algn="l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endParaRPr kumimoji="0" lang="en-US" sz="900" b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8" name="Line 16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 flipH="1">
            <a:off x="11260455" y="955675"/>
            <a:ext cx="358775" cy="0"/>
          </a:xfrm>
          <a:prstGeom prst="line">
            <a:avLst/>
          </a:prstGeom>
          <a:noFill/>
          <a:ln w="38100" cap="flat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p>
            <a:pPr marL="0" marR="0" lvl="0" indent="0" algn="l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" name="Line 17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 flipH="1">
            <a:off x="11454130" y="1070610"/>
            <a:ext cx="165735" cy="0"/>
          </a:xfrm>
          <a:prstGeom prst="line">
            <a:avLst/>
          </a:prstGeom>
          <a:noFill/>
          <a:ln w="38100" cap="flat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p>
            <a:pPr marL="0" marR="0" lvl="0" indent="0" algn="l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" name="Line 18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 flipH="1">
            <a:off x="11362055" y="1185545"/>
            <a:ext cx="257810" cy="0"/>
          </a:xfrm>
          <a:prstGeom prst="line">
            <a:avLst/>
          </a:prstGeom>
          <a:noFill/>
          <a:ln w="38100" cap="flat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p>
            <a:pPr marL="0" marR="0" lvl="0" indent="0" algn="l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14"/>
            </p:custDataLst>
          </p:nvPr>
        </p:nvSpPr>
        <p:spPr>
          <a:xfrm>
            <a:off x="2217051" y="2678735"/>
            <a:ext cx="2327419" cy="64800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  <a:defRPr/>
            </a:pPr>
            <a:r>
              <a:rPr kumimoji="0" lang="zh-CN" altLang="en-US" sz="1400" i="1" kern="1200" cap="none" spc="150" normalizeH="0" noProof="0">
                <a:ln>
                  <a:noFill/>
                </a:ln>
                <a:solidFill>
                  <a:sysClr val="window" lastClr="FFFFFF"/>
                </a:solidFill>
                <a:effectLst/>
                <a:latin typeface="Arial" panose="020B0604020202020204" pitchFamily="34" charset="0"/>
                <a:ea typeface="微软雅黑" panose="020B0503020204020204" charset="-122"/>
              </a:rPr>
              <a:t>硬实时 / 软实时</a:t>
            </a:r>
            <a:endParaRPr kumimoji="0" lang="zh-CN" altLang="en-US" sz="1400" i="1" kern="1200" cap="none" spc="150" normalizeH="0" noProof="0">
              <a:ln>
                <a:noFill/>
              </a:ln>
              <a:solidFill>
                <a:sysClr val="window" lastClr="FFFFFF"/>
              </a:solidFill>
              <a:effectLst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15"/>
            </p:custDataLst>
          </p:nvPr>
        </p:nvSpPr>
        <p:spPr>
          <a:xfrm>
            <a:off x="5463160" y="2678735"/>
            <a:ext cx="2327419" cy="64800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  <a:defRPr/>
            </a:pPr>
            <a:r>
              <a:rPr kumimoji="0" lang="zh-CN" altLang="en-US" sz="1400" i="1" kern="1200" cap="none" spc="150" normalizeH="0" noProof="0">
                <a:ln>
                  <a:noFill/>
                </a:ln>
                <a:solidFill>
                  <a:sysClr val="window" lastClr="FFFFFF"/>
                </a:solidFill>
                <a:effectLst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微内核 / 宏内核</a:t>
            </a:r>
            <a:endParaRPr kumimoji="0" lang="zh-CN" altLang="en-US" sz="1400" i="1" kern="1200" cap="none" spc="150" normalizeH="0" noProof="0">
              <a:ln>
                <a:noFill/>
              </a:ln>
              <a:solidFill>
                <a:sysClr val="window" lastClr="FFFFFF"/>
              </a:solidFill>
              <a:effectLst/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3" name="文本框 22"/>
          <p:cNvSpPr txBox="1"/>
          <p:nvPr>
            <p:custDataLst>
              <p:tags r:id="rId16"/>
            </p:custDataLst>
          </p:nvPr>
        </p:nvSpPr>
        <p:spPr>
          <a:xfrm>
            <a:off x="8676000" y="2690471"/>
            <a:ext cx="2327419" cy="64800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  <a:defRPr/>
            </a:pPr>
            <a:r>
              <a:rPr kumimoji="0" lang="zh-CN" altLang="en-US" sz="1400" i="1" kern="1200" cap="none" spc="150" normalizeH="0" noProof="0">
                <a:ln>
                  <a:noFill/>
                </a:ln>
                <a:solidFill>
                  <a:sysClr val="window" lastClr="FFFFFF"/>
                </a:solidFill>
                <a:effectLst/>
                <a:latin typeface="Arial" panose="020B0604020202020204" pitchFamily="34" charset="0"/>
                <a:ea typeface="微软雅黑" panose="020B0503020204020204" charset="-122"/>
              </a:rPr>
              <a:t>通用 / 专用</a:t>
            </a:r>
            <a:endParaRPr kumimoji="0" lang="zh-CN" altLang="en-US" sz="1400" i="1" kern="1200" cap="none" spc="150" normalizeH="0" noProof="0">
              <a:ln>
                <a:noFill/>
              </a:ln>
              <a:solidFill>
                <a:sysClr val="window" lastClr="FFFFFF"/>
              </a:solidFill>
              <a:effectLst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17"/>
            </p:custDataLst>
          </p:nvPr>
        </p:nvSpPr>
        <p:spPr>
          <a:xfrm>
            <a:off x="8117507" y="3834503"/>
            <a:ext cx="2327419" cy="653409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  <a:defRPr/>
            </a:pPr>
            <a:r>
              <a:rPr lang="zh-CN" altLang="en-US" sz="1400" i="1" spc="150" noProof="0">
                <a:ln>
                  <a:noFill/>
                </a:ln>
                <a:solidFill>
                  <a:sysClr val="window" lastClr="FFFFFF"/>
                </a:solidFill>
                <a:effectLst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免费 / 收费</a:t>
            </a:r>
            <a:endParaRPr kumimoji="0" lang="zh-CN" altLang="en-US" sz="1400" i="1" kern="1200" cap="none" spc="150" normalizeH="0" noProof="0">
              <a:ln>
                <a:noFill/>
              </a:ln>
              <a:solidFill>
                <a:sysClr val="window" lastClr="FFFFFF"/>
              </a:solidFill>
              <a:effectLst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18"/>
            </p:custDataLst>
          </p:nvPr>
        </p:nvSpPr>
        <p:spPr>
          <a:xfrm>
            <a:off x="4899861" y="3834503"/>
            <a:ext cx="2327419" cy="653409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  <a:defRPr/>
            </a:pPr>
            <a:r>
              <a:rPr lang="zh-CN" altLang="en-US" sz="1400" i="1" spc="150" noProof="0">
                <a:ln>
                  <a:noFill/>
                </a:ln>
                <a:solidFill>
                  <a:sysClr val="window" lastClr="FFFFFF"/>
                </a:solidFill>
                <a:effectLst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开源 / 闭源</a:t>
            </a:r>
            <a:endParaRPr kumimoji="0" lang="zh-CN" altLang="en-US" sz="1400" i="1" kern="1200" cap="none" spc="150" normalizeH="0" noProof="0">
              <a:ln>
                <a:noFill/>
              </a:ln>
              <a:solidFill>
                <a:sysClr val="window" lastClr="FFFFFF"/>
              </a:solidFill>
              <a:effectLst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19"/>
            </p:custDataLst>
          </p:nvPr>
        </p:nvSpPr>
        <p:spPr>
          <a:xfrm>
            <a:off x="1711797" y="3839913"/>
            <a:ext cx="2327419" cy="64800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  <a:defRPr/>
            </a:pPr>
            <a:r>
              <a:rPr kumimoji="0" lang="zh-CN" altLang="en-US" sz="1400" i="1" kern="1200" cap="none" spc="150" normalizeH="0" noProof="0">
                <a:ln>
                  <a:noFill/>
                </a:ln>
                <a:solidFill>
                  <a:sysClr val="window" lastClr="FFFFFF"/>
                </a:solidFill>
                <a:effectLst/>
                <a:latin typeface="Arial" panose="020B0604020202020204" pitchFamily="34" charset="0"/>
                <a:ea typeface="微软雅黑" panose="020B0503020204020204" charset="-122"/>
              </a:rPr>
              <a:t>国外</a:t>
            </a:r>
            <a:r>
              <a:rPr kumimoji="0" lang="en-US" altLang="zh-CN" sz="1400" i="1" kern="1200" cap="none" spc="150" normalizeH="0" noProof="0">
                <a:ln>
                  <a:noFill/>
                </a:ln>
                <a:solidFill>
                  <a:sysClr val="window" lastClr="FFFFFF"/>
                </a:solidFill>
                <a:effectLst/>
                <a:latin typeface="Arial" panose="020B0604020202020204" pitchFamily="34" charset="0"/>
                <a:ea typeface="微软雅黑" panose="020B0503020204020204" charset="-122"/>
              </a:rPr>
              <a:t> / </a:t>
            </a:r>
            <a:r>
              <a:rPr kumimoji="0" lang="zh-CN" altLang="en-US" sz="1400" i="1" kern="1200" cap="none" spc="150" normalizeH="0" noProof="0">
                <a:ln>
                  <a:noFill/>
                </a:ln>
                <a:solidFill>
                  <a:sysClr val="window" lastClr="FFFFFF"/>
                </a:solidFill>
                <a:effectLst/>
                <a:latin typeface="Arial" panose="020B0604020202020204" pitchFamily="34" charset="0"/>
                <a:ea typeface="微软雅黑" panose="020B0503020204020204" charset="-122"/>
              </a:rPr>
              <a:t>国产</a:t>
            </a:r>
            <a:endParaRPr kumimoji="0" lang="zh-CN" altLang="en-US" sz="1400" i="1" kern="1200" cap="none" spc="150" normalizeH="0" noProof="0">
              <a:ln>
                <a:noFill/>
              </a:ln>
              <a:solidFill>
                <a:sysClr val="window" lastClr="FFFFFF"/>
              </a:solidFill>
              <a:effectLst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9" name="Freeform 31"/>
          <p:cNvSpPr/>
          <p:nvPr>
            <p:custDataLst>
              <p:tags r:id="rId20"/>
            </p:custDataLst>
          </p:nvPr>
        </p:nvSpPr>
        <p:spPr bwMode="auto">
          <a:xfrm rot="10800000">
            <a:off x="572713" y="4817453"/>
            <a:ext cx="3390198" cy="981943"/>
          </a:xfrm>
          <a:custGeom>
            <a:avLst/>
            <a:gdLst>
              <a:gd name="T0" fmla="*/ 24 w 747"/>
              <a:gd name="T1" fmla="*/ 216 h 216"/>
              <a:gd name="T2" fmla="*/ 4 w 747"/>
              <a:gd name="T3" fmla="*/ 205 h 216"/>
              <a:gd name="T4" fmla="*/ 4 w 747"/>
              <a:gd name="T5" fmla="*/ 183 h 216"/>
              <a:gd name="T6" fmla="*/ 96 w 747"/>
              <a:gd name="T7" fmla="*/ 12 h 216"/>
              <a:gd name="T8" fmla="*/ 116 w 747"/>
              <a:gd name="T9" fmla="*/ 0 h 216"/>
              <a:gd name="T10" fmla="*/ 724 w 747"/>
              <a:gd name="T11" fmla="*/ 0 h 216"/>
              <a:gd name="T12" fmla="*/ 743 w 747"/>
              <a:gd name="T13" fmla="*/ 11 h 216"/>
              <a:gd name="T14" fmla="*/ 744 w 747"/>
              <a:gd name="T15" fmla="*/ 34 h 216"/>
              <a:gd name="T16" fmla="*/ 652 w 747"/>
              <a:gd name="T17" fmla="*/ 204 h 216"/>
              <a:gd name="T18" fmla="*/ 632 w 747"/>
              <a:gd name="T19" fmla="*/ 216 h 216"/>
              <a:gd name="T20" fmla="*/ 24 w 747"/>
              <a:gd name="T21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47" h="216">
                <a:moveTo>
                  <a:pt x="24" y="216"/>
                </a:moveTo>
                <a:cubicBezTo>
                  <a:pt x="16" y="216"/>
                  <a:pt x="8" y="212"/>
                  <a:pt x="4" y="205"/>
                </a:cubicBezTo>
                <a:cubicBezTo>
                  <a:pt x="0" y="198"/>
                  <a:pt x="0" y="190"/>
                  <a:pt x="4" y="183"/>
                </a:cubicBezTo>
                <a:cubicBezTo>
                  <a:pt x="96" y="12"/>
                  <a:pt x="96" y="12"/>
                  <a:pt x="96" y="12"/>
                </a:cubicBezTo>
                <a:cubicBezTo>
                  <a:pt x="100" y="5"/>
                  <a:pt x="107" y="0"/>
                  <a:pt x="116" y="0"/>
                </a:cubicBezTo>
                <a:cubicBezTo>
                  <a:pt x="724" y="0"/>
                  <a:pt x="724" y="0"/>
                  <a:pt x="724" y="0"/>
                </a:cubicBezTo>
                <a:cubicBezTo>
                  <a:pt x="732" y="0"/>
                  <a:pt x="739" y="5"/>
                  <a:pt x="743" y="11"/>
                </a:cubicBezTo>
                <a:cubicBezTo>
                  <a:pt x="747" y="18"/>
                  <a:pt x="747" y="27"/>
                  <a:pt x="744" y="34"/>
                </a:cubicBezTo>
                <a:cubicBezTo>
                  <a:pt x="652" y="204"/>
                  <a:pt x="652" y="204"/>
                  <a:pt x="652" y="204"/>
                </a:cubicBezTo>
                <a:cubicBezTo>
                  <a:pt x="648" y="212"/>
                  <a:pt x="640" y="216"/>
                  <a:pt x="632" y="216"/>
                </a:cubicBezTo>
                <a:lnTo>
                  <a:pt x="24" y="216"/>
                </a:lnTo>
                <a:close/>
              </a:path>
            </a:pathLst>
          </a:custGeom>
          <a:solidFill>
            <a:srgbClr val="1AA3AA"/>
          </a:solidFill>
          <a:ln>
            <a:noFill/>
          </a:ln>
        </p:spPr>
        <p:txBody>
          <a:bodyPr/>
          <a:p>
            <a:pPr marL="0" marR="0" lvl="0" indent="0" algn="l" defTabSz="1218565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>
            <p:custDataLst>
              <p:tags r:id="rId21"/>
            </p:custDataLst>
          </p:nvPr>
        </p:nvSpPr>
        <p:spPr>
          <a:xfrm>
            <a:off x="1068827" y="4985258"/>
            <a:ext cx="2327419" cy="64800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  <a:defRPr/>
            </a:pPr>
            <a:r>
              <a:rPr lang="zh-CN" altLang="en-US" sz="1400" i="1" spc="150" noProof="0">
                <a:ln>
                  <a:noFill/>
                </a:ln>
                <a:solidFill>
                  <a:sysClr val="window" lastClr="FFFFFF"/>
                </a:solidFill>
                <a:effectLst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物联网RTOS？</a:t>
            </a:r>
            <a:endParaRPr kumimoji="0" lang="zh-CN" altLang="en-US" sz="1400" i="1" kern="1200" cap="none" spc="150" normalizeH="0" noProof="0">
              <a:ln>
                <a:noFill/>
              </a:ln>
              <a:solidFill>
                <a:sysClr val="window" lastClr="FFFFFF"/>
              </a:solidFill>
              <a:effectLst/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15" name="任意多边形: 形状 30"/>
          <p:cNvSpPr/>
          <p:nvPr>
            <p:custDataLst>
              <p:tags r:id="rId22"/>
            </p:custDataLst>
          </p:nvPr>
        </p:nvSpPr>
        <p:spPr bwMode="auto">
          <a:xfrm rot="10800000">
            <a:off x="10240600" y="4817453"/>
            <a:ext cx="1856785" cy="981943"/>
          </a:xfrm>
          <a:custGeom>
            <a:avLst/>
            <a:gdLst>
              <a:gd name="connsiteX0" fmla="*/ 1335108 w 1856785"/>
              <a:gd name="connsiteY0" fmla="*/ 981943 h 981943"/>
              <a:gd name="connsiteX1" fmla="*/ 77226 w 1856785"/>
              <a:gd name="connsiteY1" fmla="*/ 981943 h 981943"/>
              <a:gd name="connsiteX2" fmla="*/ 0 w 1856785"/>
              <a:gd name="connsiteY2" fmla="*/ 981943 h 981943"/>
              <a:gd name="connsiteX3" fmla="*/ 0 w 1856785"/>
              <a:gd name="connsiteY3" fmla="*/ 0 h 981943"/>
              <a:gd name="connsiteX4" fmla="*/ 6487 w 1856785"/>
              <a:gd name="connsiteY4" fmla="*/ 0 h 981943"/>
              <a:gd name="connsiteX5" fmla="*/ 1752450 w 1856785"/>
              <a:gd name="connsiteY5" fmla="*/ 0 h 981943"/>
              <a:gd name="connsiteX6" fmla="*/ 1843177 w 1856785"/>
              <a:gd name="connsiteY6" fmla="*/ 50007 h 981943"/>
              <a:gd name="connsiteX7" fmla="*/ 1843177 w 1856785"/>
              <a:gd name="connsiteY7" fmla="*/ 154565 h 981943"/>
              <a:gd name="connsiteX8" fmla="*/ 1425834 w 1856785"/>
              <a:gd name="connsiteY8" fmla="*/ 927391 h 981943"/>
              <a:gd name="connsiteX9" fmla="*/ 1335108 w 1856785"/>
              <a:gd name="connsiteY9" fmla="*/ 981943 h 981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56785" h="981943">
                <a:moveTo>
                  <a:pt x="1335108" y="981943"/>
                </a:moveTo>
                <a:cubicBezTo>
                  <a:pt x="1335108" y="981943"/>
                  <a:pt x="1335108" y="981943"/>
                  <a:pt x="77226" y="981943"/>
                </a:cubicBezTo>
                <a:lnTo>
                  <a:pt x="0" y="981943"/>
                </a:lnTo>
                <a:lnTo>
                  <a:pt x="0" y="0"/>
                </a:lnTo>
                <a:lnTo>
                  <a:pt x="6487" y="0"/>
                </a:lnTo>
                <a:cubicBezTo>
                  <a:pt x="127398" y="0"/>
                  <a:pt x="514315" y="0"/>
                  <a:pt x="1752450" y="0"/>
                </a:cubicBezTo>
                <a:cubicBezTo>
                  <a:pt x="1788741" y="0"/>
                  <a:pt x="1825031" y="22730"/>
                  <a:pt x="1843177" y="50007"/>
                </a:cubicBezTo>
                <a:cubicBezTo>
                  <a:pt x="1861322" y="81829"/>
                  <a:pt x="1861322" y="122743"/>
                  <a:pt x="1843177" y="154565"/>
                </a:cubicBezTo>
                <a:cubicBezTo>
                  <a:pt x="1843177" y="154565"/>
                  <a:pt x="1843177" y="154565"/>
                  <a:pt x="1425834" y="927391"/>
                </a:cubicBezTo>
                <a:cubicBezTo>
                  <a:pt x="1407689" y="963759"/>
                  <a:pt x="1375935" y="981943"/>
                  <a:pt x="1335108" y="981943"/>
                </a:cubicBezTo>
                <a:close/>
              </a:path>
            </a:pathLst>
          </a:custGeom>
          <a:solidFill>
            <a:sysClr val="window" lastClr="FFFFFF">
              <a:lumMod val="85000"/>
            </a:sysClr>
          </a:solidFill>
          <a:ln>
            <a:noFill/>
          </a:ln>
        </p:spPr>
        <p:txBody>
          <a:bodyPr wrap="square">
            <a:noAutofit/>
          </a:bodyPr>
          <a:p>
            <a:pPr marL="0" marR="0" lvl="0" indent="0" algn="l" defTabSz="1218565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6" name="Freeform 31"/>
          <p:cNvSpPr/>
          <p:nvPr>
            <p:custDataLst>
              <p:tags r:id="rId23"/>
            </p:custDataLst>
          </p:nvPr>
        </p:nvSpPr>
        <p:spPr bwMode="auto">
          <a:xfrm rot="10800000">
            <a:off x="3801688" y="4817453"/>
            <a:ext cx="3390198" cy="981943"/>
          </a:xfrm>
          <a:custGeom>
            <a:avLst/>
            <a:gdLst>
              <a:gd name="T0" fmla="*/ 24 w 747"/>
              <a:gd name="T1" fmla="*/ 216 h 216"/>
              <a:gd name="T2" fmla="*/ 4 w 747"/>
              <a:gd name="T3" fmla="*/ 205 h 216"/>
              <a:gd name="T4" fmla="*/ 4 w 747"/>
              <a:gd name="T5" fmla="*/ 183 h 216"/>
              <a:gd name="T6" fmla="*/ 96 w 747"/>
              <a:gd name="T7" fmla="*/ 12 h 216"/>
              <a:gd name="T8" fmla="*/ 116 w 747"/>
              <a:gd name="T9" fmla="*/ 0 h 216"/>
              <a:gd name="T10" fmla="*/ 724 w 747"/>
              <a:gd name="T11" fmla="*/ 0 h 216"/>
              <a:gd name="T12" fmla="*/ 743 w 747"/>
              <a:gd name="T13" fmla="*/ 11 h 216"/>
              <a:gd name="T14" fmla="*/ 744 w 747"/>
              <a:gd name="T15" fmla="*/ 34 h 216"/>
              <a:gd name="T16" fmla="*/ 652 w 747"/>
              <a:gd name="T17" fmla="*/ 204 h 216"/>
              <a:gd name="T18" fmla="*/ 632 w 747"/>
              <a:gd name="T19" fmla="*/ 216 h 216"/>
              <a:gd name="T20" fmla="*/ 24 w 747"/>
              <a:gd name="T21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47" h="216">
                <a:moveTo>
                  <a:pt x="24" y="216"/>
                </a:moveTo>
                <a:cubicBezTo>
                  <a:pt x="16" y="216"/>
                  <a:pt x="8" y="212"/>
                  <a:pt x="4" y="205"/>
                </a:cubicBezTo>
                <a:cubicBezTo>
                  <a:pt x="0" y="198"/>
                  <a:pt x="0" y="190"/>
                  <a:pt x="4" y="183"/>
                </a:cubicBezTo>
                <a:cubicBezTo>
                  <a:pt x="96" y="12"/>
                  <a:pt x="96" y="12"/>
                  <a:pt x="96" y="12"/>
                </a:cubicBezTo>
                <a:cubicBezTo>
                  <a:pt x="100" y="5"/>
                  <a:pt x="107" y="0"/>
                  <a:pt x="116" y="0"/>
                </a:cubicBezTo>
                <a:cubicBezTo>
                  <a:pt x="724" y="0"/>
                  <a:pt x="724" y="0"/>
                  <a:pt x="724" y="0"/>
                </a:cubicBezTo>
                <a:cubicBezTo>
                  <a:pt x="732" y="0"/>
                  <a:pt x="739" y="5"/>
                  <a:pt x="743" y="11"/>
                </a:cubicBezTo>
                <a:cubicBezTo>
                  <a:pt x="747" y="18"/>
                  <a:pt x="747" y="27"/>
                  <a:pt x="744" y="34"/>
                </a:cubicBezTo>
                <a:cubicBezTo>
                  <a:pt x="652" y="204"/>
                  <a:pt x="652" y="204"/>
                  <a:pt x="652" y="204"/>
                </a:cubicBezTo>
                <a:cubicBezTo>
                  <a:pt x="648" y="212"/>
                  <a:pt x="640" y="216"/>
                  <a:pt x="632" y="216"/>
                </a:cubicBezTo>
                <a:lnTo>
                  <a:pt x="24" y="216"/>
                </a:lnTo>
                <a:close/>
              </a:path>
            </a:pathLst>
          </a:custGeom>
          <a:solidFill>
            <a:srgbClr val="1AA3AA"/>
          </a:solidFill>
          <a:ln>
            <a:noFill/>
          </a:ln>
        </p:spPr>
        <p:txBody>
          <a:bodyPr/>
          <a:p>
            <a:pPr marL="0" marR="0" lvl="0" indent="0" algn="l" defTabSz="1218565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24"/>
            </p:custDataLst>
          </p:nvPr>
        </p:nvSpPr>
        <p:spPr>
          <a:xfrm>
            <a:off x="4297802" y="4985258"/>
            <a:ext cx="2327419" cy="64800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  <a:defRPr/>
            </a:pPr>
            <a:r>
              <a:rPr kumimoji="0" lang="zh-CN" altLang="en-US" sz="1400" i="1" kern="1200" cap="none" spc="150" normalizeH="0" noProof="0">
                <a:ln>
                  <a:noFill/>
                </a:ln>
                <a:solidFill>
                  <a:sysClr val="window" lastClr="FFFFFF"/>
                </a:solidFill>
                <a:effectLst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零中断延迟RTOS？</a:t>
            </a:r>
            <a:endParaRPr kumimoji="0" lang="zh-CN" altLang="en-US" sz="1400" i="1" kern="1200" cap="none" spc="150" normalizeH="0" noProof="0">
              <a:ln>
                <a:noFill/>
              </a:ln>
              <a:solidFill>
                <a:sysClr val="window" lastClr="FFFFFF"/>
              </a:solidFill>
              <a:effectLst/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</p:spTree>
    <p:custDataLst>
      <p:tags r:id="rId25"/>
    </p:custData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私信报警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60000"/>
          </a:bodyPr>
          <a:p>
            <a:pPr marL="0" indent="0">
              <a:buNone/>
            </a:pPr>
            <a:r>
              <a:rPr lang="zh-CN" altLang="en-US"/>
              <a:t>当您使用私信时，编译后会有报警提示。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具体表现为，您定义的每个私信参数都对应一个未引用的局部变量</a:t>
            </a:r>
            <a:r>
              <a:rPr lang="zh-CN" altLang="en-US"/>
              <a:t>或参数，名称为私信参数的名称后面加_。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如某任务创建了私信，共有三个参数p、a、b，则相应的会有报警p_、a_、b_，三个未引用的局部变量</a:t>
            </a:r>
            <a:r>
              <a:rPr lang="zh-CN" altLang="en-US"/>
              <a:t>或参数。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但这并不会影响私信功能的正常使用，用户可不必理会或在C51、C251、C/C++标签页屏蔽掉相应的报警。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Keil C51，报警为warning C280；</a:t>
            </a:r>
            <a:endParaRPr lang="zh-CN" altLang="en-US"/>
          </a:p>
          <a:p>
            <a:pPr marL="0" indent="0">
              <a:buNone/>
            </a:pPr>
            <a:r>
              <a:rPr lang="zh-CN" altLang="en-US" strike="sngStrike">
                <a:solidFill>
                  <a:schemeClr val="bg1"/>
                </a:solidFill>
                <a:uFillTx/>
              </a:rPr>
              <a:t>Keil C251，报警为warning C47；</a:t>
            </a:r>
            <a:endParaRPr lang="zh-CN" altLang="en-US" strike="sngStrike">
              <a:solidFill>
                <a:schemeClr val="bg1"/>
              </a:solidFill>
              <a:uFillTx/>
            </a:endParaRPr>
          </a:p>
          <a:p>
            <a:pPr marL="0" indent="0">
              <a:buNone/>
            </a:pPr>
            <a:r>
              <a:rPr lang="zh-CN" altLang="en-US" strike="sngStrike">
                <a:solidFill>
                  <a:schemeClr val="bg1"/>
                </a:solidFill>
                <a:uFillTx/>
              </a:rPr>
              <a:t>Keil MDK-Arm，报警为warning： #177-D。</a:t>
            </a:r>
            <a:endParaRPr lang="zh-CN" altLang="en-US" strike="sngStrike">
              <a:solidFill>
                <a:schemeClr val="bg1"/>
              </a:solidFill>
              <a:uFillTx/>
            </a:endParaRPr>
          </a:p>
          <a:p>
            <a:pPr marL="0" indent="0">
              <a:buNone/>
            </a:pPr>
            <a:r>
              <a:rPr lang="zh-CN" altLang="en-US"/>
              <a:t>当私信的创建模式为智能创建模式时：</a:t>
            </a:r>
            <a:endParaRPr lang="zh-CN" altLang="en-US"/>
          </a:p>
          <a:p>
            <a:pPr marL="0" indent="0">
              <a:buNone/>
            </a:pPr>
            <a:r>
              <a:rPr lang="zh-CN" altLang="en-US">
                <a:sym typeface="+mn-ea"/>
              </a:rPr>
              <a:t>Keil C51，</a:t>
            </a:r>
            <a:r>
              <a:rPr lang="zh-CN" altLang="en-US"/>
              <a:t>还另有报警R3_、R5_、R7_，三个未引用的局部变量；</a:t>
            </a:r>
            <a:endParaRPr lang="zh-CN" altLang="en-US"/>
          </a:p>
          <a:p>
            <a:pPr marL="0" indent="0">
              <a:buNone/>
            </a:pPr>
            <a:r>
              <a:rPr lang="zh-CN" altLang="en-US" strike="sngStrike">
                <a:solidFill>
                  <a:schemeClr val="bg1"/>
                </a:solidFill>
                <a:uFillTx/>
              </a:rPr>
              <a:t>Keil C251，还另有报警DR0_、DR4_、R11_，三个未引用的参数。</a:t>
            </a:r>
            <a:endParaRPr lang="zh-CN" altLang="en-US" strike="sngStrike">
              <a:solidFill>
                <a:schemeClr val="bg1"/>
              </a:solidFill>
              <a:uFillTx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742950" indent="-742950">
              <a:buFont typeface="+mj-lt"/>
              <a:buAutoNum type="arabicPeriod" startAt="2"/>
            </a:pPr>
            <a:r>
              <a:rPr lang="zh-CN" altLang="en-US"/>
              <a:t>飞信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0000"/>
          </a:bodyPr>
          <a:p>
            <a:r>
              <a:rPr lang="zh-CN" altLang="en-US"/>
              <a:t>典型特征：极简类型、极速</a:t>
            </a:r>
            <a:r>
              <a:rPr lang="zh-CN" altLang="en-US"/>
              <a:t>通信。</a:t>
            </a:r>
            <a:endParaRPr lang="zh-CN" altLang="en-US"/>
          </a:p>
          <a:p>
            <a:pPr marL="0" indent="0">
              <a:buFont typeface="+mj-lt"/>
              <a:buNone/>
            </a:pPr>
            <a:r>
              <a:rPr lang="en-US" altLang="zh-CN"/>
              <a:t>   1</a:t>
            </a:r>
            <a:r>
              <a:rPr lang="zh-CN" altLang="en-US"/>
              <a:t>、针对不同的MCU内核，都要求数据类型必须是原子访问类型。</a:t>
            </a:r>
            <a:br>
              <a:rPr lang="zh-CN" altLang="en-US"/>
            </a:br>
            <a:r>
              <a:rPr lang="en-US" altLang="zh-CN"/>
              <a:t>      </a:t>
            </a:r>
            <a:r>
              <a:rPr lang="zh-CN" altLang="en-US"/>
              <a:t>（1）8051内核，飞信固定为1字节无符号整型（uint8_t）；</a:t>
            </a:r>
            <a:br>
              <a:rPr lang="zh-CN" altLang="en-US"/>
            </a:br>
            <a:r>
              <a:rPr lang="en-US" altLang="zh-CN"/>
              <a:t>      </a:t>
            </a:r>
            <a:r>
              <a:rPr lang="zh-CN" altLang="en-US"/>
              <a:t>（</a:t>
            </a:r>
            <a:r>
              <a:rPr lang="zh-CN" altLang="en-US"/>
              <a:t>2）80251内核，飞信固定为2字节无符号整型（uint16_t）；</a:t>
            </a:r>
            <a:br>
              <a:rPr lang="zh-CN" altLang="en-US"/>
            </a:br>
            <a:r>
              <a:rPr lang="en-US" altLang="zh-CN"/>
              <a:t>      </a:t>
            </a:r>
            <a:r>
              <a:rPr lang="zh-CN" altLang="en-US"/>
              <a:t>（</a:t>
            </a:r>
            <a:r>
              <a:rPr lang="zh-CN" altLang="en-US"/>
              <a:t>3）Arm32内核，飞信固定为4字节无符号整型（uint32_t）。</a:t>
            </a:r>
            <a:endParaRPr lang="zh-CN" altLang="en-US"/>
          </a:p>
          <a:p>
            <a:pPr marL="0" indent="0">
              <a:buFont typeface="+mj-lt"/>
              <a:buNone/>
            </a:pPr>
            <a:r>
              <a:rPr lang="en-US" altLang="zh-CN"/>
              <a:t>   2</a:t>
            </a:r>
            <a:r>
              <a:rPr lang="zh-CN" altLang="en-US"/>
              <a:t>、通信速率是极速的，仅使用一个变量，同时即是消息又是新消息标志。</a:t>
            </a:r>
            <a:endParaRPr lang="zh-CN" altLang="en-US"/>
          </a:p>
          <a:p>
            <a:r>
              <a:rPr lang="zh-CN" altLang="en-US"/>
              <a:t>注意事项</a:t>
            </a:r>
            <a:br>
              <a:rPr lang="zh-CN" altLang="en-US"/>
            </a:br>
            <a:r>
              <a:rPr lang="zh-CN" altLang="en-US"/>
              <a:t>1、飞信为0时，表示无消息；飞信非0时，表示有消息；因此，用户传输的有效消息必须为真值。2、信箱仅能保存一条飞信，如果接收处理速度低于发送速度，会导致飞信覆盖。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742950" indent="-742950">
              <a:buFont typeface="+mj-lt"/>
              <a:buAutoNum type="arabicPeriod" startAt="3"/>
            </a:pPr>
            <a:r>
              <a:rPr lang="zh-CN" altLang="en-US"/>
              <a:t>邮箱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典型特征：任意类型、指针引用。</a:t>
            </a:r>
            <a:endParaRPr lang="zh-CN" altLang="en-US"/>
          </a:p>
          <a:p>
            <a:r>
              <a:rPr lang="zh-CN" altLang="en-US"/>
              <a:t>数据类型是任意的，发件时仅是把邮件的指针发送至邮箱，收件时从邮箱读取</a:t>
            </a:r>
            <a:r>
              <a:rPr lang="zh-CN" altLang="en-US">
                <a:sym typeface="+mn-ea"/>
              </a:rPr>
              <a:t>邮件的指针并</a:t>
            </a:r>
            <a:r>
              <a:rPr lang="zh-CN" altLang="en-US"/>
              <a:t>返回。</a:t>
            </a:r>
            <a:endParaRPr lang="zh-CN" altLang="en-US"/>
          </a:p>
          <a:p>
            <a:r>
              <a:rPr lang="zh-CN" altLang="en-US"/>
              <a:t>注意事项</a:t>
            </a:r>
            <a:br>
              <a:rPr lang="zh-CN" altLang="en-US"/>
            </a:br>
            <a:r>
              <a:rPr lang="zh-CN" altLang="en-US"/>
              <a:t>1、消息邮箱仅能保存一封邮件，如果收件处理速度低于发件速度，会导致邮件覆盖。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742950" indent="-742950">
              <a:buFont typeface="+mj-lt"/>
              <a:buAutoNum type="arabicPeriod" startAt="4"/>
            </a:pPr>
            <a:r>
              <a:rPr lang="zh-CN" altLang="en-US"/>
              <a:t>队列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0000"/>
          </a:bodyPr>
          <a:p>
            <a:r>
              <a:rPr lang="zh-CN" altLang="en-US"/>
              <a:t>典型特征：并发发送、指针引用。</a:t>
            </a:r>
            <a:endParaRPr lang="zh-CN" altLang="en-US"/>
          </a:p>
          <a:p>
            <a:r>
              <a:rPr lang="zh-CN" altLang="en-US"/>
              <a:t>队列类型</a:t>
            </a:r>
            <a:br>
              <a:rPr lang="zh-CN" altLang="en-US"/>
            </a:br>
            <a:r>
              <a:rPr lang="zh-CN" altLang="en-US"/>
              <a:t>静态队列：收发消息的效率高，队列占用固定的内存；</a:t>
            </a:r>
            <a:br>
              <a:rPr lang="zh-CN" altLang="en-US"/>
            </a:br>
            <a:r>
              <a:rPr lang="zh-CN" altLang="en-US"/>
              <a:t>动态队列：收发消息的效率低，接收消息后，队列内存可被回收。</a:t>
            </a:r>
            <a:endParaRPr lang="zh-CN" altLang="en-US"/>
          </a:p>
          <a:p>
            <a:r>
              <a:rPr lang="zh-CN" altLang="en-US"/>
              <a:t>注意事项</a:t>
            </a:r>
            <a:br>
              <a:rPr lang="zh-CN" altLang="en-US"/>
            </a:br>
            <a:r>
              <a:rPr lang="zh-CN" altLang="en-US"/>
              <a:t>1、每个消息队列，用户应当自己明确消息的类型和size，此事与CosyOS无关。</a:t>
            </a:r>
            <a:br>
              <a:rPr lang="zh-CN" altLang="en-US"/>
            </a:br>
            <a:r>
              <a:rPr lang="zh-CN" altLang="en-US"/>
              <a:t>2、每一处发送消息，消息缓存都是独享的，可静态创建（定义静态数组）或动态创建（动态内存分配）。</a:t>
            </a:r>
            <a:br>
              <a:rPr lang="zh-CN" altLang="en-US"/>
            </a:br>
            <a:r>
              <a:rPr lang="zh-CN" altLang="en-US"/>
              <a:t>3、对于动态创建的消息缓存，在消息使用完以后，用户应当自己释放消息指针。</a:t>
            </a:r>
            <a:endParaRPr lang="zh-CN" altLang="en-US"/>
          </a:p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857250" indent="-857250">
              <a:buFont typeface="+mj-ea"/>
              <a:buAutoNum type="ea1JpnChsDbPeriod" startAt="4"/>
            </a:pPr>
            <a:r>
              <a:rPr lang="en-US" altLang="zh-CN" sz="4000" b="1"/>
              <a:t>OS</a:t>
            </a:r>
            <a:r>
              <a:rPr lang="zh-CN" altLang="en-US" sz="4000" b="1"/>
              <a:t>线程通信工具与全局变量的</a:t>
            </a:r>
            <a:r>
              <a:rPr lang="zh-CN" altLang="en-US" sz="4000" b="1"/>
              <a:t>区别</a:t>
            </a:r>
            <a:endParaRPr lang="zh-CN" altLang="en-US" sz="40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>
              <a:buFont typeface="Arial" panose="020B0604020202020204" pitchFamily="34" charset="0"/>
              <a:buChar char="•"/>
            </a:pPr>
            <a:r>
              <a:rPr lang="zh-CN" altLang="en-US" sz="2000" b="1">
                <a:sym typeface="+mn-ea"/>
              </a:rPr>
              <a:t>身份不同</a:t>
            </a:r>
            <a:br>
              <a:rPr lang="zh-CN" altLang="en-US" sz="2000">
                <a:sym typeface="+mn-ea"/>
              </a:rPr>
            </a:br>
            <a:r>
              <a:rPr lang="en-US" altLang="zh-CN" sz="2000">
                <a:sym typeface="+mn-ea"/>
              </a:rPr>
              <a:t>OS</a:t>
            </a:r>
            <a:r>
              <a:rPr lang="zh-CN" altLang="en-US" sz="2000">
                <a:sym typeface="+mn-ea"/>
              </a:rPr>
              <a:t>线程通信工具：属于</a:t>
            </a:r>
            <a:r>
              <a:rPr lang="zh-CN" altLang="en-US" sz="2000" b="1">
                <a:sym typeface="+mn-ea"/>
              </a:rPr>
              <a:t>内核对象</a:t>
            </a:r>
            <a:r>
              <a:rPr lang="zh-CN" altLang="en-US" sz="2000">
                <a:sym typeface="+mn-ea"/>
              </a:rPr>
              <a:t>，由</a:t>
            </a:r>
            <a:r>
              <a:rPr lang="en-US" altLang="zh-CN" sz="2000">
                <a:sym typeface="+mn-ea"/>
              </a:rPr>
              <a:t>OS</a:t>
            </a:r>
            <a:r>
              <a:rPr lang="zh-CN" altLang="en-US" sz="2000">
                <a:sym typeface="+mn-ea"/>
              </a:rPr>
              <a:t>提供相关服务支持。</a:t>
            </a:r>
            <a:br>
              <a:rPr lang="zh-CN" altLang="en-US" sz="2000">
                <a:sym typeface="+mn-ea"/>
              </a:rPr>
            </a:br>
            <a:r>
              <a:rPr lang="zh-CN" altLang="en-US" sz="2000">
                <a:sym typeface="+mn-ea"/>
              </a:rPr>
              <a:t>全局变量：属于</a:t>
            </a:r>
            <a:r>
              <a:rPr lang="zh-CN" altLang="en-US" sz="2000" b="1">
                <a:sym typeface="+mn-ea"/>
              </a:rPr>
              <a:t>用户对象</a:t>
            </a:r>
            <a:r>
              <a:rPr lang="zh-CN" altLang="en-US" sz="2000">
                <a:sym typeface="+mn-ea"/>
              </a:rPr>
              <a:t>，所有功能都由用户自己实现。</a:t>
            </a:r>
            <a:endParaRPr lang="zh-CN" altLang="en-US" sz="2000"/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sz="2000" b="1"/>
              <a:t>生产与消费关系不同</a:t>
            </a:r>
            <a:br>
              <a:rPr lang="zh-CN" altLang="en-US" sz="2000"/>
            </a:br>
            <a:r>
              <a:rPr lang="en-US" altLang="zh-CN" sz="2000"/>
              <a:t>OS</a:t>
            </a:r>
            <a:r>
              <a:rPr lang="zh-CN" altLang="en-US" sz="2000"/>
              <a:t>线程通信工具：每生产一次即可消费一次，不生产就不能消费。</a:t>
            </a:r>
            <a:br>
              <a:rPr lang="zh-CN" altLang="en-US" sz="2000"/>
            </a:br>
            <a:r>
              <a:rPr lang="zh-CN" altLang="en-US" sz="2000"/>
              <a:t>全局变量：无论是否生产、生产了几次，都可无限次消费。</a:t>
            </a:r>
            <a:endParaRPr lang="zh-CN" altLang="en-US" sz="2000"/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sz="2000" b="1"/>
              <a:t>适用情况不同</a:t>
            </a:r>
            <a:br>
              <a:rPr lang="zh-CN" altLang="en-US" sz="2000"/>
            </a:br>
            <a:r>
              <a:rPr lang="en-US" altLang="zh-CN" sz="2000"/>
              <a:t>OS</a:t>
            </a:r>
            <a:r>
              <a:rPr lang="zh-CN" altLang="en-US" sz="2000"/>
              <a:t>线程通信工具：适用于行为同步、资源同步、资源管理。</a:t>
            </a:r>
            <a:br>
              <a:rPr lang="zh-CN" altLang="en-US" sz="2000"/>
            </a:br>
            <a:r>
              <a:rPr lang="zh-CN" altLang="en-US" sz="2000"/>
              <a:t>全局变量：适用于资源共享，全局公共资源、任务级公共</a:t>
            </a:r>
            <a:r>
              <a:rPr lang="zh-CN" altLang="en-US" sz="2000"/>
              <a:t>资源。</a:t>
            </a:r>
            <a:endParaRPr lang="zh-CN" altLang="en-US" sz="2000"/>
          </a:p>
          <a:p>
            <a:pPr>
              <a:buFont typeface="Arial" panose="020B0604020202020204" pitchFamily="34" charset="0"/>
              <a:buChar char="•"/>
            </a:pPr>
            <a:endParaRPr lang="zh-CN" altLang="en-US" sz="2000"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sz="4000" b="1"/>
              <a:t>第二章</a:t>
            </a:r>
            <a:r>
              <a:rPr lang="en-US" altLang="zh-CN" sz="4000" b="1"/>
              <a:t>  CosyOS </a:t>
            </a:r>
            <a:r>
              <a:rPr lang="zh-CN" altLang="en-US" sz="4000" b="1"/>
              <a:t>行为</a:t>
            </a:r>
            <a:r>
              <a:rPr lang="zh-CN" altLang="en-US" sz="4000" b="1"/>
              <a:t>同步</a:t>
            </a:r>
            <a:endParaRPr lang="zh-CN" altLang="en-US" sz="40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000" b="1"/>
              <a:t>行为同步</a:t>
            </a:r>
            <a:r>
              <a:rPr lang="zh-CN" altLang="en-US" sz="2000"/>
              <a:t>又称</a:t>
            </a:r>
            <a:r>
              <a:rPr lang="zh-CN" altLang="en-US" sz="2000" b="1"/>
              <a:t>线程同步</a:t>
            </a:r>
            <a:r>
              <a:rPr lang="zh-CN" altLang="en-US" sz="2000"/>
              <a:t>，是指一个线程（</a:t>
            </a:r>
            <a:r>
              <a:rPr lang="zh-CN" altLang="en-US" sz="2000" b="1"/>
              <a:t>事件的发生线程</a:t>
            </a:r>
            <a:r>
              <a:rPr lang="zh-CN" altLang="en-US" sz="2000"/>
              <a:t>）通知另外一个线程（</a:t>
            </a:r>
            <a:r>
              <a:rPr lang="zh-CN" altLang="en-US" sz="2000" b="1"/>
              <a:t>事件的处理线程</a:t>
            </a:r>
            <a:r>
              <a:rPr lang="zh-CN" altLang="en-US" sz="2000"/>
              <a:t>）来同步处理事务。当事件的发生线程调用</a:t>
            </a:r>
            <a:r>
              <a:rPr lang="en-US" altLang="zh-CN" sz="2000"/>
              <a:t>OS</a:t>
            </a:r>
            <a:r>
              <a:rPr lang="zh-CN" altLang="en-US" sz="2000"/>
              <a:t>服务进行同步时，</a:t>
            </a:r>
            <a:r>
              <a:rPr lang="zh-CN" altLang="en-US" sz="2000">
                <a:sym typeface="+mn-ea"/>
              </a:rPr>
              <a:t>事件的处理线程将按任务优先级实时抢占当前</a:t>
            </a:r>
            <a:r>
              <a:rPr lang="zh-CN" altLang="en-US" sz="2000">
                <a:sym typeface="+mn-ea"/>
              </a:rPr>
              <a:t>任务。</a:t>
            </a:r>
            <a:endParaRPr lang="zh-CN" altLang="en-US" sz="2000"/>
          </a:p>
          <a:p>
            <a:r>
              <a:rPr lang="zh-CN" altLang="en-US" sz="2000">
                <a:sym typeface="+mn-ea"/>
              </a:rPr>
              <a:t>行为同步</a:t>
            </a:r>
            <a:r>
              <a:rPr lang="zh-CN" altLang="en-US" sz="2000"/>
              <a:t>可分为</a:t>
            </a:r>
            <a:r>
              <a:rPr lang="zh-CN" altLang="en-US" sz="2000" b="1"/>
              <a:t>事件同步</a:t>
            </a:r>
            <a:r>
              <a:rPr lang="zh-CN" altLang="en-US" sz="2000"/>
              <a:t>与</a:t>
            </a:r>
            <a:r>
              <a:rPr lang="zh-CN" altLang="en-US" sz="2000" b="1"/>
              <a:t>消息同步</a:t>
            </a:r>
            <a:r>
              <a:rPr lang="zh-CN" altLang="en-US" sz="2000"/>
              <a:t>。</a:t>
            </a:r>
            <a:endParaRPr lang="zh-CN" altLang="en-US" sz="2000"/>
          </a:p>
          <a:p>
            <a:r>
              <a:rPr lang="zh-CN" altLang="en-US" sz="2000" b="1"/>
              <a:t>事件同步</a:t>
            </a:r>
            <a:r>
              <a:rPr lang="zh-CN" altLang="en-US" sz="2000"/>
              <a:t>：仅能通知</a:t>
            </a:r>
            <a:r>
              <a:rPr lang="zh-CN" altLang="en-US" sz="2000">
                <a:sym typeface="+mn-ea"/>
              </a:rPr>
              <a:t>事件的处理</a:t>
            </a:r>
            <a:r>
              <a:rPr lang="zh-CN" altLang="en-US" sz="2000"/>
              <a:t>线程一个事件已经发生，无法传递事件的具体</a:t>
            </a:r>
            <a:r>
              <a:rPr lang="zh-CN" altLang="en-US" sz="2000"/>
              <a:t>消息给</a:t>
            </a:r>
            <a:r>
              <a:rPr lang="zh-CN" altLang="en-US" sz="2000">
                <a:sym typeface="+mn-ea"/>
              </a:rPr>
              <a:t>对方。</a:t>
            </a:r>
            <a:endParaRPr lang="zh-CN" altLang="en-US" sz="2000"/>
          </a:p>
          <a:p>
            <a:r>
              <a:rPr lang="zh-CN" altLang="en-US" sz="2000" b="1"/>
              <a:t>消息同步</a:t>
            </a:r>
            <a:r>
              <a:rPr lang="zh-CN" altLang="en-US" sz="2000"/>
              <a:t>：携带消息的事件同步，</a:t>
            </a:r>
            <a:r>
              <a:rPr lang="zh-CN" altLang="en-US" sz="2000">
                <a:sym typeface="+mn-ea"/>
              </a:rPr>
              <a:t>通知</a:t>
            </a:r>
            <a:r>
              <a:rPr lang="zh-CN" altLang="en-US" sz="2000">
                <a:sym typeface="+mn-ea"/>
              </a:rPr>
              <a:t>事件的处理</a:t>
            </a:r>
            <a:r>
              <a:rPr lang="zh-CN" altLang="en-US" sz="2000">
                <a:sym typeface="+mn-ea"/>
              </a:rPr>
              <a:t>线程一个事件已经发生</a:t>
            </a:r>
            <a:r>
              <a:rPr lang="zh-CN" altLang="en-US" sz="2000"/>
              <a:t>，</a:t>
            </a:r>
            <a:r>
              <a:rPr lang="zh-CN" altLang="en-US" sz="2000">
                <a:sym typeface="+mn-ea"/>
              </a:rPr>
              <a:t>同时</a:t>
            </a:r>
            <a:r>
              <a:rPr lang="zh-CN" altLang="en-US" sz="2000">
                <a:sym typeface="+mn-ea"/>
              </a:rPr>
              <a:t>传递</a:t>
            </a:r>
            <a:r>
              <a:rPr lang="zh-CN" altLang="en-US" sz="2000">
                <a:sym typeface="+mn-ea"/>
              </a:rPr>
              <a:t>事件的具体消息</a:t>
            </a:r>
            <a:r>
              <a:rPr lang="zh-CN" altLang="en-US" sz="2000"/>
              <a:t>给</a:t>
            </a:r>
            <a:r>
              <a:rPr lang="zh-CN" altLang="en-US" sz="2000">
                <a:sym typeface="+mn-ea"/>
              </a:rPr>
              <a:t>对方</a:t>
            </a:r>
            <a:r>
              <a:rPr lang="zh-CN" altLang="en-US" sz="2000"/>
              <a:t>。</a:t>
            </a:r>
            <a:endParaRPr lang="zh-CN" altLang="en-US" sz="2000"/>
          </a:p>
          <a:p>
            <a:endParaRPr lang="zh-CN" altLang="en-US" sz="2000"/>
          </a:p>
        </p:txBody>
      </p:sp>
    </p:spTree>
    <p:custDataLst>
      <p:tags r:id="rId1"/>
    </p:custData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857250" indent="-857250">
              <a:buFont typeface="+mj-ea"/>
              <a:buAutoNum type="ea1JpnChsDbPeriod"/>
            </a:pPr>
            <a:r>
              <a:rPr lang="zh-CN" altLang="en-US" sz="3600" b="1"/>
              <a:t>事件</a:t>
            </a:r>
            <a:r>
              <a:rPr lang="zh-CN" altLang="en-US" sz="3600" b="1"/>
              <a:t>同步</a:t>
            </a:r>
            <a:endParaRPr lang="zh-CN" altLang="en-US" sz="3600" b="1"/>
          </a:p>
        </p:txBody>
      </p:sp>
      <p:graphicFrame>
        <p:nvGraphicFramePr>
          <p:cNvPr id="4" name="内容占位符 3"/>
          <p:cNvGraphicFramePr/>
          <p:nvPr>
            <p:ph idx="1"/>
          </p:nvPr>
        </p:nvGraphicFramePr>
        <p:xfrm>
          <a:off x="838200" y="1825625"/>
          <a:ext cx="10515602" cy="4191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9075"/>
                <a:gridCol w="1532890"/>
                <a:gridCol w="1574165"/>
                <a:gridCol w="3023870"/>
                <a:gridCol w="1447801"/>
                <a:gridCol w="1447801"/>
              </a:tblGrid>
              <a:tr h="762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/>
                        <a:t>一级分类</a:t>
                      </a:r>
                      <a:endParaRPr lang="zh-CN" altLang="en-US" sz="1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/>
                        <a:t>二级分类</a:t>
                      </a:r>
                      <a:endParaRPr lang="zh-CN" altLang="en-US" sz="1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/>
                        <a:t>同步</a:t>
                      </a:r>
                      <a:r>
                        <a:rPr lang="zh-CN" altLang="en-US" sz="1600"/>
                        <a:t>工具</a:t>
                      </a:r>
                      <a:endParaRPr lang="zh-CN" altLang="en-US" sz="1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/>
                        <a:t>同步</a:t>
                      </a:r>
                      <a:r>
                        <a:rPr lang="zh-CN" altLang="en-US" sz="1600"/>
                        <a:t>过程</a:t>
                      </a:r>
                      <a:endParaRPr lang="zh-CN" altLang="en-US" sz="1600"/>
                    </a:p>
                    <a:p>
                      <a:pPr algn="ctr">
                        <a:buNone/>
                      </a:pPr>
                      <a:r>
                        <a:rPr lang="zh-CN" altLang="en-US" sz="1400"/>
                        <a:t>发生线程</a:t>
                      </a:r>
                      <a:r>
                        <a:rPr lang="en-US" altLang="zh-CN" sz="1400"/>
                        <a:t> </a:t>
                      </a:r>
                      <a:r>
                        <a:rPr lang="zh-CN" altLang="en-US" sz="1400">
                          <a:solidFill>
                            <a:srgbClr val="FF0000"/>
                          </a:solidFill>
                          <a:sym typeface="+mn-ea"/>
                        </a:rPr>
                        <a:t>→</a:t>
                      </a:r>
                      <a:r>
                        <a:rPr lang="en-US" altLang="zh-CN" sz="1400"/>
                        <a:t> </a:t>
                      </a:r>
                      <a:r>
                        <a:rPr lang="zh-CN" altLang="en-US" sz="1400"/>
                        <a:t>处理线程</a:t>
                      </a:r>
                      <a:endParaRPr lang="zh-CN" altLang="en-US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/>
                        <a:t>补充</a:t>
                      </a:r>
                      <a:r>
                        <a:rPr lang="zh-CN" altLang="en-US" sz="1600"/>
                        <a:t>说明</a:t>
                      </a:r>
                      <a:endParaRPr lang="zh-CN" altLang="en-US" sz="1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/>
                        <a:t>推荐</a:t>
                      </a:r>
                      <a:r>
                        <a:rPr lang="zh-CN" altLang="en-US" sz="1600"/>
                        <a:t>等级</a:t>
                      </a:r>
                      <a:endParaRPr lang="zh-CN" altLang="en-US" sz="1600"/>
                    </a:p>
                  </a:txBody>
                  <a:tcPr anchor="ctr" anchorCtr="0"/>
                </a:tc>
              </a:tr>
              <a:tr h="381000">
                <a:tc rowSpan="6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/>
                        <a:t>处理</a:t>
                      </a:r>
                      <a:endParaRPr lang="zh-CN" altLang="en-US" sz="1400" b="1"/>
                    </a:p>
                    <a:p>
                      <a:pPr algn="ctr">
                        <a:buNone/>
                      </a:pPr>
                      <a:r>
                        <a:rPr lang="zh-CN" altLang="en-US" sz="1400" b="1"/>
                        <a:t>一个事件</a:t>
                      </a:r>
                      <a:endParaRPr lang="zh-CN" altLang="en-US" sz="1400" b="1"/>
                    </a:p>
                  </a:txBody>
                  <a:tcPr anchor="ctr" anchorCtr="0"/>
                </a:tc>
                <a:tc rowSpan="4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/>
                        <a:t>单次同步</a:t>
                      </a:r>
                      <a:endParaRPr lang="zh-CN" altLang="en-US" sz="14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/>
                        <a:t>二值</a:t>
                      </a:r>
                      <a:r>
                        <a:rPr lang="zh-CN" altLang="en-US" sz="1400"/>
                        <a:t>信号量</a:t>
                      </a:r>
                      <a:endParaRPr lang="zh-CN" altLang="en-US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/>
                        <a:t>给予 </a:t>
                      </a:r>
                      <a:r>
                        <a:rPr lang="zh-CN" altLang="en-US" sz="1400" b="1">
                          <a:solidFill>
                            <a:srgbClr val="FF0000"/>
                          </a:solidFill>
                          <a:sym typeface="+mn-ea"/>
                        </a:rPr>
                        <a:t>→</a:t>
                      </a:r>
                      <a:r>
                        <a:rPr lang="zh-CN" altLang="en-US" sz="1400"/>
                        <a:t> 获取</a:t>
                      </a:r>
                      <a:endParaRPr lang="zh-CN" altLang="en-US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rgbClr val="FFFF00"/>
                          </a:solidFill>
                          <a:sym typeface="+mn-ea"/>
                        </a:rPr>
                        <a:t>★</a:t>
                      </a:r>
                      <a:endParaRPr lang="zh-CN" altLang="en-US" sz="1400"/>
                    </a:p>
                  </a:txBody>
                  <a:tcPr anchor="ctr" anchorCtr="0"/>
                </a:tc>
              </a:tr>
              <a:tr h="38100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清除</a:t>
                      </a:r>
                      <a:r>
                        <a:rPr lang="en-US" altLang="zh-CN" sz="1400"/>
                        <a:t>@</a:t>
                      </a:r>
                      <a:r>
                        <a:rPr lang="zh-CN" altLang="en-US" sz="1400">
                          <a:sym typeface="+mn-ea"/>
                        </a:rPr>
                        <a:t>阻塞</a:t>
                      </a:r>
                      <a:endParaRPr lang="zh-CN" altLang="en-US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/>
                        <a:t>清除 </a:t>
                      </a:r>
                      <a:r>
                        <a:rPr lang="zh-CN" altLang="en-US" sz="1400" b="1">
                          <a:solidFill>
                            <a:srgbClr val="FF0000"/>
                          </a:solidFill>
                          <a:sym typeface="+mn-ea"/>
                        </a:rPr>
                        <a:t>→</a:t>
                      </a:r>
                      <a:r>
                        <a:rPr lang="zh-CN" altLang="en-US" sz="1400"/>
                        <a:t> 阻塞</a:t>
                      </a:r>
                      <a:endParaRPr lang="zh-CN" altLang="en-US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rgbClr val="FFFF00"/>
                          </a:solidFill>
                          <a:sym typeface="+mn-ea"/>
                        </a:rPr>
                        <a:t>★★</a:t>
                      </a:r>
                      <a:endParaRPr lang="zh-CN" altLang="en-US" sz="1400"/>
                    </a:p>
                  </a:txBody>
                  <a:tcPr anchor="ctr" anchorCtr="0"/>
                </a:tc>
              </a:tr>
              <a:tr h="38100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恢复</a:t>
                      </a:r>
                      <a:r>
                        <a:rPr lang="en-US" altLang="zh-CN" sz="1400"/>
                        <a:t>@</a:t>
                      </a:r>
                      <a:r>
                        <a:rPr lang="zh-CN" altLang="en-US" sz="1400">
                          <a:sym typeface="+mn-ea"/>
                        </a:rPr>
                        <a:t>挂起</a:t>
                      </a:r>
                      <a:endParaRPr lang="zh-CN" altLang="en-US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/>
                        <a:t>恢复 </a:t>
                      </a:r>
                      <a:r>
                        <a:rPr lang="zh-CN" altLang="en-US" sz="1400" b="1">
                          <a:solidFill>
                            <a:srgbClr val="FF0000"/>
                          </a:solidFill>
                          <a:sym typeface="+mn-ea"/>
                        </a:rPr>
                        <a:t>→</a:t>
                      </a:r>
                      <a:r>
                        <a:rPr lang="zh-CN" altLang="en-US" sz="1400"/>
                        <a:t> 挂起</a:t>
                      </a:r>
                      <a:endParaRPr lang="zh-CN" altLang="en-US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/>
                        <a:t>最为</a:t>
                      </a:r>
                      <a:r>
                        <a:rPr lang="zh-CN" altLang="en-US" sz="1400"/>
                        <a:t>高效</a:t>
                      </a:r>
                      <a:endParaRPr lang="zh-CN" altLang="en-US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rgbClr val="FFFF00"/>
                          </a:solidFill>
                          <a:sym typeface="+mn-ea"/>
                        </a:rPr>
                        <a:t>★★★</a:t>
                      </a:r>
                      <a:endParaRPr lang="zh-CN" altLang="en-US" sz="1400"/>
                    </a:p>
                  </a:txBody>
                  <a:tcPr anchor="ctr" anchorCtr="0"/>
                </a:tc>
              </a:tr>
              <a:tr h="38100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/>
                        <a:t>设置</a:t>
                      </a:r>
                      <a:r>
                        <a:rPr lang="zh-CN" altLang="en-US" sz="1400"/>
                        <a:t>优先级</a:t>
                      </a:r>
                      <a:endParaRPr lang="zh-CN" altLang="en-US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/>
                        <a:t>提升 </a:t>
                      </a:r>
                      <a:r>
                        <a:rPr lang="zh-CN" altLang="en-US" sz="1400" b="1">
                          <a:solidFill>
                            <a:srgbClr val="FF0000"/>
                          </a:solidFill>
                          <a:sym typeface="+mn-ea"/>
                        </a:rPr>
                        <a:t>→</a:t>
                      </a:r>
                      <a:r>
                        <a:rPr lang="zh-CN" altLang="en-US" sz="1400"/>
                        <a:t> 拉低</a:t>
                      </a:r>
                      <a:endParaRPr lang="zh-CN" altLang="en-US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/>
                        <a:t>特殊应用</a:t>
                      </a:r>
                      <a:endParaRPr lang="zh-CN" altLang="en-US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rgbClr val="FFFF00"/>
                          </a:solidFill>
                        </a:rPr>
                        <a:t>不</a:t>
                      </a:r>
                      <a:r>
                        <a:rPr lang="zh-CN" altLang="en-US" sz="1400">
                          <a:solidFill>
                            <a:srgbClr val="FFFF00"/>
                          </a:solidFill>
                        </a:rPr>
                        <a:t>推荐</a:t>
                      </a:r>
                      <a:endParaRPr lang="zh-CN" altLang="en-US" sz="1400">
                        <a:solidFill>
                          <a:srgbClr val="FFFF00"/>
                        </a:solidFill>
                      </a:endParaRPr>
                    </a:p>
                  </a:txBody>
                  <a:tcPr anchor="ctr" anchorCtr="0"/>
                </a:tc>
              </a:tr>
              <a:tr h="381000"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并发同步</a:t>
                      </a:r>
                      <a:endParaRPr lang="zh-CN" altLang="en-US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/>
                        <a:t>计数</a:t>
                      </a:r>
                      <a:r>
                        <a:rPr lang="zh-CN" altLang="en-US" sz="1400"/>
                        <a:t>信号量</a:t>
                      </a:r>
                      <a:endParaRPr lang="zh-CN" altLang="en-US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/>
                        <a:t>给予 </a:t>
                      </a:r>
                      <a:r>
                        <a:rPr lang="zh-CN" altLang="en-US" sz="1400" b="1">
                          <a:solidFill>
                            <a:srgbClr val="FF0000"/>
                          </a:solidFill>
                          <a:sym typeface="+mn-ea"/>
                        </a:rPr>
                        <a:t>→</a:t>
                      </a:r>
                      <a:r>
                        <a:rPr lang="zh-CN" altLang="en-US" sz="1400"/>
                        <a:t> 获取</a:t>
                      </a:r>
                      <a:endParaRPr lang="zh-CN" altLang="en-US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400"/>
                    </a:p>
                  </a:txBody>
                  <a:tcPr anchor="ctr" anchorCtr="0">
                    <a:solidFill>
                      <a:srgbClr val="CFD6EC"/>
                    </a:solidFill>
                  </a:tcPr>
                </a:tc>
              </a:tr>
              <a:tr h="381000"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/>
                        <a:t>无限同步</a:t>
                      </a:r>
                      <a:endParaRPr lang="zh-CN" altLang="en-US" sz="14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/>
                        <a:t>二值</a:t>
                      </a:r>
                      <a:r>
                        <a:rPr lang="zh-CN" altLang="en-US" sz="1400"/>
                        <a:t>信号量</a:t>
                      </a:r>
                      <a:endParaRPr lang="zh-CN" altLang="en-US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/>
                        <a:t>给予 </a:t>
                      </a:r>
                      <a:r>
                        <a:rPr lang="zh-CN" altLang="en-US" sz="1400" b="1">
                          <a:solidFill>
                            <a:srgbClr val="FF0000"/>
                          </a:solidFill>
                          <a:sym typeface="+mn-ea"/>
                        </a:rPr>
                        <a:t>→</a:t>
                      </a:r>
                      <a:r>
                        <a:rPr lang="zh-CN" altLang="en-US" sz="1400"/>
                        <a:t> 等待</a:t>
                      </a:r>
                      <a:endParaRPr lang="zh-CN" altLang="en-US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终止同步：上锁</a:t>
                      </a:r>
                      <a:endParaRPr lang="zh-CN" altLang="en-US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400">
                        <a:sym typeface="+mn-ea"/>
                      </a:endParaRPr>
                    </a:p>
                  </a:txBody>
                  <a:tcPr anchor="ctr" anchorCtr="0">
                    <a:solidFill>
                      <a:srgbClr val="E9ECF6"/>
                    </a:solidFill>
                  </a:tcPr>
                </a:tc>
              </a:tr>
              <a:tr h="381000"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处理</a:t>
                      </a:r>
                      <a:endParaRPr lang="zh-CN" altLang="en-US" sz="1400" b="1"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一类事件</a:t>
                      </a:r>
                      <a:endParaRPr lang="zh-CN" altLang="en-US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单</a:t>
                      </a:r>
                      <a:r>
                        <a:rPr lang="zh-CN" altLang="en-US" sz="1400" b="1">
                          <a:sym typeface="+mn-ea"/>
                        </a:rPr>
                        <a:t>次同步</a:t>
                      </a:r>
                      <a:endParaRPr lang="zh-CN" altLang="en-US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事件标志组</a:t>
                      </a:r>
                      <a:endParaRPr lang="zh-CN" altLang="en-US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                 </a:t>
                      </a:r>
                      <a:r>
                        <a:rPr lang="zh-CN" altLang="en-US" sz="1400">
                          <a:sym typeface="+mn-ea"/>
                        </a:rPr>
                        <a:t>设置位 </a:t>
                      </a:r>
                      <a:r>
                        <a:rPr lang="zh-CN" altLang="en-US" sz="1400" b="1">
                          <a:solidFill>
                            <a:srgbClr val="FF0000"/>
                          </a:solidFill>
                          <a:sym typeface="+mn-ea"/>
                        </a:rPr>
                        <a:t>→</a:t>
                      </a:r>
                      <a:r>
                        <a:rPr lang="zh-CN" altLang="en-US" sz="1400">
                          <a:sym typeface="+mn-ea"/>
                        </a:rPr>
                        <a:t> 查询组</a:t>
                      </a:r>
                      <a:r>
                        <a:rPr lang="zh-CN" altLang="en-US" sz="1400" b="1">
                          <a:solidFill>
                            <a:schemeClr val="tx1"/>
                          </a:solidFill>
                          <a:sym typeface="+mn-ea"/>
                        </a:rPr>
                        <a:t>→</a:t>
                      </a:r>
                      <a:r>
                        <a:rPr lang="zh-CN" altLang="en-US" sz="1400">
                          <a:sym typeface="+mn-ea"/>
                        </a:rPr>
                        <a:t>轮询</a:t>
                      </a:r>
                      <a:r>
                        <a:rPr lang="zh-CN" altLang="en-US" sz="1400">
                          <a:sym typeface="+mn-ea"/>
                        </a:rPr>
                        <a:t>位</a:t>
                      </a:r>
                      <a:endParaRPr lang="zh-CN" altLang="en-US" sz="1400"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                 </a:t>
                      </a:r>
                      <a:r>
                        <a:rPr lang="zh-CN" altLang="en-US" sz="1400">
                          <a:sym typeface="+mn-ea"/>
                        </a:rPr>
                        <a:t>设置位 </a:t>
                      </a:r>
                      <a:r>
                        <a:rPr lang="zh-CN" altLang="en-US" sz="1400" b="1">
                          <a:solidFill>
                            <a:srgbClr val="FF0000"/>
                          </a:solidFill>
                          <a:sym typeface="+mn-ea"/>
                        </a:rPr>
                        <a:t>→</a:t>
                      </a:r>
                      <a:r>
                        <a:rPr lang="zh-CN" altLang="en-US" sz="1400">
                          <a:sym typeface="+mn-ea"/>
                        </a:rPr>
                        <a:t> </a:t>
                      </a:r>
                      <a:r>
                        <a:rPr lang="zh-CN" altLang="en-US" sz="1400">
                          <a:sym typeface="+mn-ea"/>
                        </a:rPr>
                        <a:t>等待组</a:t>
                      </a:r>
                      <a:r>
                        <a:rPr lang="zh-CN" altLang="en-US" sz="1400" b="1">
                          <a:solidFill>
                            <a:schemeClr val="tx1"/>
                          </a:solidFill>
                          <a:sym typeface="+mn-ea"/>
                        </a:rPr>
                        <a:t>→</a:t>
                      </a:r>
                      <a:r>
                        <a:rPr lang="zh-CN" altLang="en-US" sz="1400">
                          <a:sym typeface="+mn-ea"/>
                        </a:rPr>
                        <a:t>轮询位</a:t>
                      </a:r>
                      <a:endParaRPr lang="zh-CN" altLang="en-US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定时查询</a:t>
                      </a:r>
                      <a:r>
                        <a:rPr lang="zh-CN" altLang="en-US" sz="1400">
                          <a:sym typeface="+mn-ea"/>
                        </a:rPr>
                        <a:t>任务</a:t>
                      </a:r>
                      <a:endParaRPr lang="zh-CN" altLang="en-US" sz="1400"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一般用户</a:t>
                      </a:r>
                      <a:r>
                        <a:rPr lang="zh-CN" altLang="en-US" sz="1400">
                          <a:sym typeface="+mn-ea"/>
                        </a:rPr>
                        <a:t>任务</a:t>
                      </a:r>
                      <a:endParaRPr lang="zh-CN" altLang="en-US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400">
                        <a:sym typeface="+mn-ea"/>
                      </a:endParaRPr>
                    </a:p>
                  </a:txBody>
                  <a:tcPr anchor="ctr" anchorCtr="0">
                    <a:solidFill>
                      <a:srgbClr val="CFD6EC"/>
                    </a:solidFill>
                  </a:tcPr>
                </a:tc>
              </a:tr>
              <a:tr h="381000"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并发同步</a:t>
                      </a:r>
                      <a:endParaRPr lang="zh-CN" altLang="en-US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/>
                        <a:t>计数</a:t>
                      </a:r>
                      <a:r>
                        <a:rPr lang="zh-CN" altLang="en-US" sz="1400"/>
                        <a:t>信号量</a:t>
                      </a:r>
                      <a:endParaRPr lang="zh-CN" altLang="en-US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/>
                        <a:t>给予 </a:t>
                      </a:r>
                      <a:r>
                        <a:rPr lang="zh-CN" altLang="en-US" sz="1400" b="1">
                          <a:solidFill>
                            <a:srgbClr val="FF0000"/>
                          </a:solidFill>
                          <a:sym typeface="+mn-ea"/>
                        </a:rPr>
                        <a:t>→</a:t>
                      </a:r>
                      <a:r>
                        <a:rPr lang="zh-CN" altLang="en-US" sz="1400"/>
                        <a:t> 获取</a:t>
                      </a:r>
                      <a:endParaRPr lang="zh-CN" altLang="en-US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/>
                        <a:t>各事件分别</a:t>
                      </a:r>
                      <a:r>
                        <a:rPr lang="zh-CN" altLang="en-US" sz="1400"/>
                        <a:t>处理</a:t>
                      </a:r>
                      <a:endParaRPr lang="zh-CN" altLang="en-US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400"/>
                    </a:p>
                  </a:txBody>
                  <a:tcPr anchor="ctr" anchorCtr="0">
                    <a:solidFill>
                      <a:srgbClr val="E9ECF6"/>
                    </a:solidFill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-635" y="0"/>
            <a:ext cx="12193270" cy="1765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>
            <p:custDataLst>
              <p:tags r:id="rId2"/>
            </p:custDataLst>
          </p:nvPr>
        </p:nvSpPr>
        <p:spPr>
          <a:xfrm>
            <a:off x="0" y="6692265"/>
            <a:ext cx="12192635" cy="1657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marL="857250" indent="-857250">
              <a:buFont typeface="+mj-ea"/>
              <a:buAutoNum type="ea1JpnChsDbPeriod" startAt="2"/>
            </a:pPr>
            <a:r>
              <a:rPr lang="zh-CN" altLang="en-US" sz="3600" b="1"/>
              <a:t>消息同步</a:t>
            </a:r>
            <a:endParaRPr lang="zh-CN" altLang="en-US" sz="3600" b="1"/>
          </a:p>
        </p:txBody>
      </p:sp>
      <p:sp>
        <p:nvSpPr>
          <p:cNvPr id="21" name="矩形 20"/>
          <p:cNvSpPr/>
          <p:nvPr>
            <p:custDataLst>
              <p:tags r:id="rId2"/>
            </p:custDataLst>
          </p:nvPr>
        </p:nvSpPr>
        <p:spPr>
          <a:xfrm>
            <a:off x="0" y="6692265"/>
            <a:ext cx="12192635" cy="1657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-635" y="0"/>
            <a:ext cx="12193270" cy="1765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正文"/>
          <p:cNvSpPr txBox="1"/>
          <p:nvPr>
            <p:custDataLst>
              <p:tags r:id="rId4"/>
            </p:custDataLst>
          </p:nvPr>
        </p:nvSpPr>
        <p:spPr>
          <a:xfrm>
            <a:off x="1232853" y="1510030"/>
            <a:ext cx="9725660" cy="786765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ctr">
              <a:buNone/>
            </a:pPr>
            <a:r>
              <a:rPr lang="zh-CN" altLang="en-US" sz="1400">
                <a:sym typeface="+mn-ea"/>
              </a:rPr>
              <a:t>消息同步是携带消息的事件同步，可在同步的同时完成消息传递。</a:t>
            </a:r>
            <a:br>
              <a:rPr lang="zh-CN" altLang="en-US" sz="1400">
                <a:sym typeface="+mn-ea"/>
              </a:rPr>
            </a:br>
            <a:r>
              <a:rPr lang="zh-CN" altLang="en-US" sz="1400">
                <a:sym typeface="+mn-ea"/>
              </a:rPr>
              <a:t>同步过程：发送 </a:t>
            </a:r>
            <a:r>
              <a:rPr lang="zh-CN" altLang="en-US" sz="1400" b="1">
                <a:solidFill>
                  <a:srgbClr val="FF0000"/>
                </a:solidFill>
                <a:sym typeface="+mn-ea"/>
              </a:rPr>
              <a:t>→</a:t>
            </a:r>
            <a:r>
              <a:rPr lang="zh-CN" altLang="en-US" sz="1400">
                <a:sym typeface="+mn-ea"/>
              </a:rPr>
              <a:t> 接收，事件的发生线程发送消息，事件的处理线程待</a:t>
            </a:r>
            <a:r>
              <a:rPr lang="zh-CN" altLang="en-US" sz="1400">
                <a:sym typeface="+mn-ea"/>
              </a:rPr>
              <a:t>成功</a:t>
            </a:r>
            <a:r>
              <a:rPr lang="zh-CN" altLang="en-US" sz="1400">
                <a:sym typeface="+mn-ea"/>
              </a:rPr>
              <a:t>接收消息后处理</a:t>
            </a:r>
            <a:r>
              <a:rPr lang="zh-CN" altLang="en-US" sz="1400">
                <a:sym typeface="+mn-ea"/>
              </a:rPr>
              <a:t>事件。</a:t>
            </a:r>
            <a:endParaRPr lang="zh-CN" altLang="en-US" sz="1400">
              <a:sym typeface="+mn-ea"/>
            </a:endParaRPr>
          </a:p>
        </p:txBody>
      </p:sp>
      <p:graphicFrame>
        <p:nvGraphicFramePr>
          <p:cNvPr id="4" name="内容占位符 3"/>
          <p:cNvGraphicFramePr/>
          <p:nvPr>
            <p:ph idx="1"/>
          </p:nvPr>
        </p:nvGraphicFramePr>
        <p:xfrm>
          <a:off x="1187768" y="2539365"/>
          <a:ext cx="9816465" cy="33902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78400"/>
                <a:gridCol w="4838065"/>
              </a:tblGrid>
              <a:tr h="711200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spc="130"/>
                        <a:t>分类</a:t>
                      </a:r>
                      <a:endParaRPr lang="zh-CN" altLang="en-US" sz="2000" spc="130"/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spc="130"/>
                        <a:t>同步工具</a:t>
                      </a:r>
                      <a:endParaRPr lang="zh-CN" altLang="en-US" sz="2000" spc="130"/>
                    </a:p>
                  </a:txBody>
                  <a:tcPr marL="215900" marR="215900" marT="133350" marB="133350" anchor="ctr" anchorCtr="0"/>
                </a:tc>
              </a:tr>
              <a:tr h="669925">
                <a:tc rowSpan="3"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800" b="1" spc="130"/>
                        <a:t>单次同步</a:t>
                      </a:r>
                      <a:endParaRPr lang="zh-CN" altLang="en-US" sz="1800" b="1" spc="130"/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800" spc="130"/>
                        <a:t>飞信</a:t>
                      </a:r>
                      <a:endParaRPr lang="zh-CN" altLang="en-US" sz="1800" spc="130"/>
                    </a:p>
                  </a:txBody>
                  <a:tcPr marL="215900" marR="215900" marT="133350" marB="133350" anchor="ctr" anchorCtr="0"/>
                </a:tc>
              </a:tr>
              <a:tr h="669290">
                <a:tc vMerge="1"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800" spc="130"/>
                        <a:t>私信</a:t>
                      </a:r>
                      <a:endParaRPr lang="zh-CN" altLang="en-US" sz="1800" spc="130"/>
                    </a:p>
                  </a:txBody>
                  <a:tcPr marL="215900" marR="215900" marT="133350" marB="133350" anchor="ctr" anchorCtr="0"/>
                </a:tc>
              </a:tr>
              <a:tr h="670560">
                <a:tc vMerge="1"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800" spc="130"/>
                        <a:t>邮箱</a:t>
                      </a:r>
                      <a:endParaRPr lang="zh-CN" altLang="en-US" sz="1800" spc="130"/>
                    </a:p>
                  </a:txBody>
                  <a:tcPr marL="215900" marR="215900" marT="133350" marB="133350" anchor="ctr" anchorCtr="0"/>
                </a:tc>
              </a:tr>
              <a:tr h="669290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800" b="1" spc="130"/>
                        <a:t>并发同步</a:t>
                      </a:r>
                      <a:endParaRPr lang="zh-CN" altLang="en-US" sz="1800" b="1" spc="130"/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800" spc="130"/>
                        <a:t>队列</a:t>
                      </a:r>
                      <a:endParaRPr lang="zh-CN" altLang="en-US" sz="1800" spc="130"/>
                    </a:p>
                  </a:txBody>
                  <a:tcPr marL="215900" marR="215900" marT="133350" marB="133350" anchor="ctr" anchorCtr="0"/>
                </a:tc>
              </a:tr>
            </a:tbl>
          </a:graphicData>
        </a:graphic>
      </p:graphicFrame>
    </p:spTree>
    <p:custDataLst>
      <p:tags r:id="rId5"/>
    </p:custDataLst>
  </p:cSld>
  <p:clrMapOvr>
    <a:masterClrMapping/>
  </p:clrMapOvr>
  <p:transition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000" b="1"/>
              <a:t>三、</a:t>
            </a:r>
            <a:r>
              <a:rPr lang="zh-CN" altLang="en-US" sz="4000" b="1">
                <a:sym typeface="+mn-ea"/>
              </a:rPr>
              <a:t>行为同步的补充说明</a:t>
            </a:r>
            <a:endParaRPr lang="zh-CN" altLang="en-US" sz="4000" b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>
            <a:normAutofit fontScale="50000"/>
          </a:bodyPr>
          <a:p>
            <a:pPr>
              <a:buFont typeface="Arial" panose="020B0604020202020204" pitchFamily="34" charset="0"/>
              <a:buChar char="•"/>
            </a:pPr>
            <a:r>
              <a:rPr lang="zh-CN" altLang="en-US" b="1">
                <a:sym typeface="+mn-ea"/>
              </a:rPr>
              <a:t>并发</a:t>
            </a:r>
            <a:r>
              <a:rPr lang="zh-CN" altLang="en-US" b="1">
                <a:sym typeface="+mn-ea"/>
              </a:rPr>
              <a:t>同步</a:t>
            </a:r>
            <a:br>
              <a:rPr lang="zh-CN" altLang="en-US" b="1">
                <a:sym typeface="+mn-ea"/>
              </a:rPr>
            </a:br>
            <a:r>
              <a:rPr lang="zh-CN" altLang="en-US">
                <a:sym typeface="+mn-ea"/>
              </a:rPr>
              <a:t>是指存在瞬时的生产速度大于消费速度的情况。</a:t>
            </a:r>
            <a:br>
              <a:rPr lang="zh-CN" altLang="en-US">
                <a:sym typeface="+mn-ea"/>
              </a:rPr>
            </a:br>
            <a:r>
              <a:rPr lang="zh-CN" altLang="en-US">
                <a:sym typeface="+mn-ea"/>
              </a:rPr>
              <a:t>事件的发生速度有时会比较快，导致事件的</a:t>
            </a:r>
            <a:r>
              <a:rPr lang="zh-CN" altLang="en-US">
                <a:sym typeface="+mn-ea"/>
              </a:rPr>
              <a:t>处理</a:t>
            </a:r>
            <a:r>
              <a:rPr lang="zh-CN" altLang="en-US">
                <a:sym typeface="+mn-ea"/>
              </a:rPr>
              <a:t>线程来不急处理。</a:t>
            </a:r>
            <a:endParaRPr lang="zh-CN" altLang="en-US">
              <a:sym typeface="+mn-ea"/>
            </a:endParaRPr>
          </a:p>
          <a:p>
            <a:pPr marL="0" indent="0">
              <a:buFont typeface="+mj-ea"/>
              <a:buNone/>
            </a:pPr>
            <a:endParaRPr lang="zh-CN" altLang="en-US"/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b="1">
                <a:sym typeface="+mn-ea"/>
              </a:rPr>
              <a:t>单次同步</a:t>
            </a:r>
            <a:br>
              <a:rPr lang="zh-CN" altLang="en-US" b="1">
                <a:sym typeface="+mn-ea"/>
              </a:rPr>
            </a:br>
            <a:r>
              <a:rPr lang="zh-CN" altLang="en-US">
                <a:sym typeface="+mn-ea"/>
              </a:rPr>
              <a:t>是指不会出现并发</a:t>
            </a:r>
            <a:r>
              <a:rPr lang="zh-CN" altLang="en-US">
                <a:sym typeface="+mn-ea"/>
              </a:rPr>
              <a:t>的</a:t>
            </a:r>
            <a:r>
              <a:rPr lang="zh-CN" altLang="en-US">
                <a:sym typeface="+mn-ea"/>
              </a:rPr>
              <a:t>情况。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endParaRPr lang="zh-CN" altLang="en-US"/>
          </a:p>
          <a:p>
            <a:r>
              <a:rPr lang="zh-CN" altLang="en-US" b="1"/>
              <a:t>无限同步</a:t>
            </a:r>
            <a:br>
              <a:rPr lang="zh-CN" altLang="en-US" b="1"/>
            </a:br>
            <a:r>
              <a:rPr lang="zh-CN" altLang="en-US"/>
              <a:t>仅同步一次，被同步线程就可周期性的运行并处理事务。</a:t>
            </a:r>
            <a:br>
              <a:rPr lang="zh-CN" altLang="en-US"/>
            </a:br>
            <a:r>
              <a:rPr lang="zh-CN" altLang="en-US"/>
              <a:t>被同步线程仍属周期运行任务，只是被同步以后才能运行，而非同步运行任务。</a:t>
            </a:r>
            <a:br>
              <a:rPr lang="zh-CN" altLang="en-US"/>
            </a:br>
            <a:r>
              <a:rPr lang="en-US" altLang="zh-CN"/>
              <a:t>CosyOS</a:t>
            </a:r>
            <a:r>
              <a:rPr lang="zh-CN" altLang="en-US"/>
              <a:t>中，仅二值信号量支持该功能。</a:t>
            </a:r>
            <a:br>
              <a:rPr lang="zh-CN" altLang="en-US"/>
            </a:br>
            <a:r>
              <a:rPr lang="zh-CN" altLang="en-US"/>
              <a:t>可通过上锁终止</a:t>
            </a:r>
            <a:r>
              <a:rPr lang="zh-CN" altLang="en-US">
                <a:sym typeface="+mn-ea"/>
              </a:rPr>
              <a:t>被同步线程的运行</a:t>
            </a:r>
            <a:r>
              <a:rPr lang="zh-CN" altLang="en-US"/>
              <a:t>，上锁后，</a:t>
            </a:r>
            <a:r>
              <a:rPr lang="zh-CN" altLang="en-US">
                <a:sym typeface="+mn-ea"/>
              </a:rPr>
              <a:t>被同步线程将在本次运行周期结束</a:t>
            </a:r>
            <a:r>
              <a:rPr lang="zh-CN" altLang="en-US">
                <a:sym typeface="+mn-ea"/>
              </a:rPr>
              <a:t>时停止运行。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r>
              <a:rPr lang="zh-CN" altLang="en-US" b="1"/>
              <a:t>补充说明</a:t>
            </a:r>
            <a:br>
              <a:rPr lang="zh-CN" altLang="en-US" b="1"/>
            </a:br>
            <a:r>
              <a:rPr lang="zh-CN" altLang="en-US"/>
              <a:t>有的事件，发生一次就得处理一次，如果有遗漏将导致错误的结果。对于这种情况，如果存在并发，就必须采用并发同步工具；有的事件，即使累计发生了多次未处理（并发），仍然仅处理一次即可。对于这种情况，虽存在并发，仍可采用</a:t>
            </a:r>
            <a:r>
              <a:rPr lang="zh-CN" altLang="en-US"/>
              <a:t>单次同步工具。具体</a:t>
            </a:r>
            <a:r>
              <a:rPr lang="zh-CN" altLang="en-US"/>
              <a:t>属于哪种情况，需具体情况具体分析。</a:t>
            </a:r>
            <a:endParaRPr lang="zh-CN" altLang="en-US"/>
          </a:p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p>
            <a:pPr marL="0" indent="0" algn="ctr"/>
            <a:r>
              <a:rPr lang="zh-CN" altLang="en-US" sz="4000" b="1"/>
              <a:t>第三章</a:t>
            </a:r>
            <a:r>
              <a:rPr lang="en-US" altLang="zh-CN" sz="4000" b="1"/>
              <a:t>  CosyOS </a:t>
            </a:r>
            <a:r>
              <a:rPr lang="zh-CN" altLang="en-US" sz="4000" b="1"/>
              <a:t>互斥</a:t>
            </a:r>
            <a:r>
              <a:rPr lang="zh-CN" altLang="en-US" sz="4000" b="1"/>
              <a:t>访问</a:t>
            </a:r>
            <a:endParaRPr lang="zh-CN" altLang="en-US" sz="4000" b="1"/>
          </a:p>
        </p:txBody>
      </p:sp>
      <p:sp>
        <p:nvSpPr>
          <p:cNvPr id="9" name="内容占位符 8"/>
          <p:cNvSpPr>
            <a:spLocks noGrp="1"/>
          </p:cNvSpPr>
          <p:nvPr>
            <p:ph idx="4294967295"/>
          </p:nvPr>
        </p:nvSpPr>
        <p:spPr>
          <a:xfrm>
            <a:off x="838800" y="1825625"/>
            <a:ext cx="10515600" cy="4351655"/>
          </a:xfrm>
        </p:spPr>
        <p:txBody>
          <a:bodyPr/>
          <a:p>
            <a:pPr marL="514350" indent="-514350">
              <a:buFont typeface="+mj-ea"/>
              <a:buAutoNum type="ea1JpnChsDbPeriod"/>
            </a:pPr>
            <a:r>
              <a:rPr lang="zh-CN" altLang="en-US"/>
              <a:t>资源</a:t>
            </a:r>
            <a:r>
              <a:rPr lang="zh-CN" altLang="en-US"/>
              <a:t>与访问</a:t>
            </a:r>
            <a:endParaRPr lang="zh-CN" altLang="en-US"/>
          </a:p>
          <a:p>
            <a:pPr marL="514350" indent="-514350">
              <a:buFont typeface="+mj-ea"/>
              <a:buAutoNum type="ea1JpnChsDbPeriod"/>
            </a:pPr>
            <a:r>
              <a:rPr lang="zh-CN" altLang="en-US"/>
              <a:t>全局变量</a:t>
            </a:r>
            <a:r>
              <a:rPr lang="zh-CN" altLang="en-US"/>
              <a:t>访问</a:t>
            </a:r>
            <a:endParaRPr lang="zh-CN" altLang="en-US"/>
          </a:p>
          <a:p>
            <a:pPr marL="514350" indent="-514350">
              <a:buFont typeface="+mj-ea"/>
              <a:buAutoNum type="ea1JpnChsDbPeriod"/>
            </a:pPr>
            <a:r>
              <a:rPr lang="zh-CN" altLang="en-US">
                <a:sym typeface="+mn-ea"/>
              </a:rPr>
              <a:t>寄存器访问</a:t>
            </a:r>
            <a:endParaRPr lang="zh-CN" altLang="en-US"/>
          </a:p>
          <a:p>
            <a:pPr marL="514350" indent="-514350">
              <a:buFont typeface="+mj-ea"/>
              <a:buAutoNum type="ea1JpnChsDbPeriod"/>
            </a:pPr>
            <a:r>
              <a:rPr lang="zh-CN" altLang="en-US">
                <a:sym typeface="+mn-ea"/>
              </a:rPr>
              <a:t>可重入函数与</a:t>
            </a:r>
            <a:r>
              <a:rPr lang="zh-CN" altLang="en-US">
                <a:sym typeface="+mn-ea"/>
              </a:rPr>
              <a:t>线程安全</a:t>
            </a:r>
            <a:endParaRPr lang="zh-CN" altLang="en-US">
              <a:sym typeface="+mn-ea"/>
            </a:endParaRPr>
          </a:p>
          <a:p>
            <a:pPr marL="514350" indent="-514350">
              <a:buFont typeface="+mj-ea"/>
              <a:buAutoNum type="ea1JpnChsDbPeriod"/>
            </a:pPr>
            <a:r>
              <a:rPr lang="en-US" altLang="zh-CN">
                <a:sym typeface="+mn-ea"/>
              </a:rPr>
              <a:t>CosyOS</a:t>
            </a:r>
            <a:r>
              <a:rPr lang="en-US" altLang="zh-CN">
                <a:sym typeface="+mn-ea"/>
              </a:rPr>
              <a:t>-II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临界区</a:t>
            </a:r>
            <a:endParaRPr lang="zh-CN" altLang="en-US"/>
          </a:p>
          <a:p>
            <a:pPr marL="514350" indent="-514350">
              <a:buFont typeface="+mj-ea"/>
              <a:buAutoNum type="ea1JpnChsDbPeriod"/>
            </a:pPr>
            <a:r>
              <a:rPr lang="en-US" altLang="zh-CN"/>
              <a:t>CosyOS</a:t>
            </a:r>
            <a:r>
              <a:rPr lang="en-US" altLang="zh-CN">
                <a:sym typeface="+mn-ea"/>
              </a:rPr>
              <a:t>-II</a:t>
            </a:r>
            <a:r>
              <a:rPr lang="en-US" altLang="zh-CN"/>
              <a:t> </a:t>
            </a:r>
            <a:r>
              <a:rPr lang="zh-CN" altLang="en-US"/>
              <a:t>互斥访问</a:t>
            </a:r>
            <a:r>
              <a:rPr lang="zh-CN" altLang="en-US"/>
              <a:t>方案</a:t>
            </a:r>
            <a:endParaRPr lang="zh-CN" altLang="en-US"/>
          </a:p>
          <a:p>
            <a:pPr marL="514350" indent="-514350">
              <a:buFont typeface="+mj-ea"/>
              <a:buAutoNum type="ea1JpnChsDbPeriod"/>
            </a:pP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1" y="392916"/>
            <a:ext cx="7112000" cy="828164"/>
          </a:xfrm>
          <a:prstGeom prst="rect">
            <a:avLst/>
          </a:prstGeom>
          <a:solidFill>
            <a:srgbClr val="8CA4B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0" y="1558642"/>
            <a:ext cx="12192000" cy="4941280"/>
          </a:xfrm>
          <a:prstGeom prst="rect">
            <a:avLst/>
          </a:prstGeom>
          <a:solidFill>
            <a:srgbClr val="8CA4B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459154" y="494578"/>
            <a:ext cx="6526438" cy="624840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rmAutofit/>
          </a:bodyPr>
          <a:lstStyle/>
          <a:p>
            <a:pPr marL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3200" b="1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RTOS优势</a:t>
            </a:r>
            <a:endParaRPr lang="en-US" altLang="zh-CN" sz="3200" b="1" spc="3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6396388" y="1627151"/>
            <a:ext cx="5336460" cy="4804262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r>
              <a:rPr lang="zh-CN" altLang="en-US" sz="1600" b="1" spc="150">
                <a:solidFill>
                  <a:sysClr val="window" lastClr="FFFFFF"/>
                </a:solidFill>
                <a:sym typeface="+mn-ea"/>
              </a:rPr>
              <a:t>运行周期各异</a:t>
            </a:r>
            <a:br>
              <a:rPr lang="zh-CN" altLang="en-US" sz="1600" spc="150">
                <a:solidFill>
                  <a:sysClr val="window" lastClr="FFFFFF"/>
                </a:solidFill>
                <a:sym typeface="+mn-ea"/>
              </a:rPr>
            </a:br>
            <a:r>
              <a:rPr lang="zh-CN" altLang="en-US" sz="1600" spc="150">
                <a:solidFill>
                  <a:sysClr val="window" lastClr="FFFFFF"/>
                </a:solidFill>
                <a:sym typeface="+mn-ea"/>
              </a:rPr>
              <a:t>各任务的运行周期可根据各任务的技术要求随意调整和</a:t>
            </a:r>
            <a:r>
              <a:rPr lang="zh-CN" altLang="en-US" sz="1600" spc="150">
                <a:solidFill>
                  <a:sysClr val="window" lastClr="FFFFFF"/>
                </a:solidFill>
                <a:sym typeface="+mn-ea"/>
              </a:rPr>
              <a:t>修改。</a:t>
            </a:r>
            <a:endParaRPr lang="zh-CN" altLang="en-US" sz="1600" spc="15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endParaRPr lang="zh-CN" altLang="en-US" sz="16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r>
              <a:rPr lang="zh-CN" altLang="en-US" sz="16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功能模块化</a:t>
            </a:r>
            <a:br>
              <a:rPr lang="zh-CN" altLang="en-US" sz="16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sz="16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按功能划分为不同的模块（任务），实现模块内高内聚，模块间低耦合，并采用线程通信工具实现行为同步、资源同步、消息传递。</a:t>
            </a:r>
            <a:br>
              <a:rPr lang="zh-CN" altLang="en-US" sz="16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en-US" altLang="zh-CN" sz="1600" spc="150" dirty="0">
                <a:solidFill>
                  <a:sysClr val="window" lastClr="FFFFFF"/>
                </a:solidFill>
                <a:sym typeface="+mn-ea"/>
              </a:rPr>
              <a:t>1</a:t>
            </a:r>
            <a:r>
              <a:rPr lang="zh-CN" altLang="en-US" sz="1600" spc="150" dirty="0">
                <a:solidFill>
                  <a:sysClr val="window" lastClr="FFFFFF"/>
                </a:solidFill>
                <a:sym typeface="+mn-ea"/>
              </a:rPr>
              <a:t>、一个模块的崩溃不会导致整个系统崩溃。</a:t>
            </a:r>
            <a:br>
              <a:rPr lang="zh-CN" altLang="en-US" sz="16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en-US" altLang="zh-CN" sz="16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2</a:t>
            </a:r>
            <a:r>
              <a:rPr lang="zh-CN" altLang="en-US" sz="16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、代码重用，避免重复造轮子，提高开发效率。</a:t>
            </a:r>
            <a:br>
              <a:rPr lang="zh-CN" altLang="en-US" sz="16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en-US" altLang="zh-CN" sz="16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3</a:t>
            </a:r>
            <a:r>
              <a:rPr lang="zh-CN" altLang="en-US" sz="16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、模块间低耦合，降低</a:t>
            </a:r>
            <a:r>
              <a:rPr lang="zh-CN" altLang="en-US" sz="16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了开发难度。</a:t>
            </a:r>
            <a:br>
              <a:rPr lang="zh-CN" altLang="en-US" sz="16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en-US" altLang="zh-CN" sz="16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4</a:t>
            </a:r>
            <a:r>
              <a:rPr lang="zh-CN" altLang="en-US" sz="16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、便于功能的调整及修改，避免牵一发动全身。</a:t>
            </a:r>
            <a:br>
              <a:rPr lang="zh-CN" altLang="en-US" sz="16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en-US" altLang="zh-CN" sz="16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5</a:t>
            </a:r>
            <a:r>
              <a:rPr lang="zh-CN" altLang="en-US" sz="16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、便于部署更多的开发人员，协作开发项目。</a:t>
            </a:r>
            <a:br>
              <a:rPr lang="zh-CN" altLang="en-US" sz="16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en-US" altLang="zh-CN" sz="16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6</a:t>
            </a:r>
            <a:r>
              <a:rPr lang="zh-CN" altLang="en-US" sz="16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、便于调试及验证。</a:t>
            </a:r>
            <a:endParaRPr lang="zh-CN" altLang="en-US" sz="16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459153" y="1627151"/>
            <a:ext cx="5336461" cy="4804263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SzPct val="100000"/>
              <a:buFont typeface="Wingdings" panose="05000000000000000000" pitchFamily="2" charset="2"/>
              <a:buChar char="l"/>
            </a:pPr>
            <a:r>
              <a:rPr lang="zh-CN" altLang="en-US" sz="1600" b="1">
                <a:solidFill>
                  <a:schemeClr val="bg1"/>
                </a:solidFill>
                <a:sym typeface="+mn-ea"/>
              </a:rPr>
              <a:t>实时性</a:t>
            </a:r>
            <a:br>
              <a:rPr lang="zh-CN" altLang="en-US" sz="1600" b="1">
                <a:solidFill>
                  <a:schemeClr val="bg1"/>
                </a:solidFill>
                <a:sym typeface="+mn-ea"/>
              </a:rPr>
            </a:br>
            <a:r>
              <a:rPr lang="zh-CN" altLang="en-US" sz="16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实时性是RTOS的核心根本优势，实现对紧急事件的优先处理。</a:t>
            </a:r>
            <a:br>
              <a:rPr lang="zh-CN" altLang="en-US" sz="16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</a:br>
            <a:r>
              <a:rPr lang="zh-CN" altLang="en-US" sz="16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事实上，RTOS是通过牺牲整体的运行效率，来换取整体的实时性（任务按优先级实行抢占式调度）。内核服务、任务调度等都要花费不少时间，所以，引入了RTOS以后，CPU执行的指令不但没有减少，反而还增加了不少，降低了整体的运行效率，但同时却换取了对紧急事件的优先处理。简单来说，如果项目中需要处理的事务比较多，</a:t>
            </a:r>
            <a:r>
              <a:rPr lang="zh-CN" altLang="en-US" sz="16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在裸机框架</a:t>
            </a:r>
            <a:r>
              <a:rPr lang="zh-CN" altLang="en-US" sz="16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中轮询处理事务的周期比较长，同时又有多个紧急事件需要处理（一但发生希望能够立即得到处理），正是RTOS大显身手的时候。</a:t>
            </a:r>
            <a:endParaRPr lang="zh-CN" altLang="en-US" sz="1600" spc="15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285750" lvl="0" indent="-28575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SzPct val="100000"/>
              <a:buFont typeface="Wingdings" panose="05000000000000000000" pitchFamily="2" charset="2"/>
              <a:buChar char="l"/>
            </a:pPr>
            <a:endParaRPr lang="zh-CN" altLang="en-US" sz="1600" spc="15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cxnSp>
        <p:nvCxnSpPr>
          <p:cNvPr id="8" name="直接连接符 7"/>
          <p:cNvCxnSpPr/>
          <p:nvPr>
            <p:custDataLst>
              <p:tags r:id="rId6"/>
            </p:custDataLst>
          </p:nvPr>
        </p:nvCxnSpPr>
        <p:spPr>
          <a:xfrm>
            <a:off x="6106633" y="2764465"/>
            <a:ext cx="0" cy="2317898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85000"/>
              </a:sysClr>
            </a:solidFill>
            <a:prstDash val="dashDot"/>
            <a:miter lim="800000"/>
          </a:ln>
          <a:effectLst/>
        </p:spPr>
      </p:cxnSp>
      <p:sp>
        <p:nvSpPr>
          <p:cNvPr id="15" name="矩形 14"/>
          <p:cNvSpPr/>
          <p:nvPr>
            <p:custDataLst>
              <p:tags r:id="rId7"/>
            </p:custDataLst>
          </p:nvPr>
        </p:nvSpPr>
        <p:spPr>
          <a:xfrm>
            <a:off x="7268054" y="392916"/>
            <a:ext cx="176691" cy="828164"/>
          </a:xfrm>
          <a:prstGeom prst="rect">
            <a:avLst/>
          </a:prstGeom>
          <a:solidFill>
            <a:srgbClr val="8CA4B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857250" indent="-857250">
              <a:buFont typeface="+mj-ea"/>
              <a:buAutoNum type="ea1JpnChsDbPeriod"/>
            </a:pPr>
            <a:r>
              <a:rPr lang="zh-CN" altLang="en-US" sz="4000" b="1"/>
              <a:t>资源与访问</a:t>
            </a:r>
            <a:endParaRPr lang="zh-CN" altLang="en-US" sz="4000" b="1"/>
          </a:p>
        </p:txBody>
      </p:sp>
      <p:sp>
        <p:nvSpPr>
          <p:cNvPr id="4" name="文本占位符 3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/>
              <a:t>资源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2"/>
          </p:nvPr>
        </p:nvSpPr>
        <p:spPr/>
        <p:txBody>
          <a:bodyPr>
            <a:normAutofit fontScale="40000"/>
          </a:bodyPr>
          <a:p>
            <a:pPr>
              <a:buFont typeface="Arial" panose="020B0604020202020204" pitchFamily="34" charset="0"/>
              <a:buChar char="•"/>
            </a:pPr>
            <a:r>
              <a:rPr lang="zh-CN" altLang="en-US" sz="3000" b="1"/>
              <a:t>分类一</a:t>
            </a:r>
            <a:endParaRPr lang="zh-CN" altLang="en-US" sz="3000" b="1"/>
          </a:p>
          <a:p>
            <a:pPr marL="0" indent="0">
              <a:buFont typeface="+mj-lt"/>
              <a:buNone/>
            </a:pPr>
            <a:r>
              <a:rPr lang="en-US" altLang="zh-CN" sz="3000" b="1"/>
              <a:t>1</a:t>
            </a:r>
            <a:r>
              <a:rPr lang="zh-CN" altLang="en-US" sz="3000" b="1"/>
              <a:t>、局部资源</a:t>
            </a:r>
            <a:endParaRPr lang="zh-CN" altLang="en-US" sz="3000"/>
          </a:p>
          <a:p>
            <a:pPr marL="0" indent="0">
              <a:buFont typeface="+mj-lt"/>
              <a:buNone/>
            </a:pPr>
            <a:r>
              <a:rPr lang="en-US" altLang="zh-CN" sz="3000" b="1"/>
              <a:t>2</a:t>
            </a:r>
            <a:r>
              <a:rPr lang="zh-CN" altLang="en-US" sz="3000" b="1"/>
              <a:t>、公共资源：任务级公共资源</a:t>
            </a:r>
            <a:r>
              <a:rPr lang="zh-CN" altLang="en-US" sz="3000" b="1"/>
              <a:t>、全局公共资源</a:t>
            </a:r>
            <a:endParaRPr lang="zh-CN" altLang="en-US" sz="3000"/>
          </a:p>
          <a:p>
            <a:pPr marL="0" indent="0">
              <a:buNone/>
            </a:pPr>
            <a:endParaRPr lang="zh-CN" altLang="en-US" sz="3000"/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sz="3000" b="1"/>
              <a:t>分类二</a:t>
            </a:r>
            <a:endParaRPr lang="zh-CN" altLang="en-US" sz="3000"/>
          </a:p>
          <a:p>
            <a:pPr marL="0" indent="0">
              <a:buFont typeface="+mj-lt"/>
              <a:buNone/>
            </a:pPr>
            <a:r>
              <a:rPr lang="en-US" altLang="zh-CN" sz="3000" b="1"/>
              <a:t>1</a:t>
            </a:r>
            <a:r>
              <a:rPr lang="zh-CN" altLang="en-US" sz="3000" b="1"/>
              <a:t>、不会重入资源</a:t>
            </a:r>
            <a:endParaRPr lang="zh-CN" altLang="en-US" sz="3000"/>
          </a:p>
          <a:p>
            <a:pPr marL="0" indent="0">
              <a:buFont typeface="+mj-lt"/>
              <a:buNone/>
            </a:pPr>
            <a:r>
              <a:rPr lang="en-US" altLang="zh-CN" sz="3000" b="1"/>
              <a:t>2</a:t>
            </a:r>
            <a:r>
              <a:rPr lang="zh-CN" altLang="en-US" sz="3000" b="1"/>
              <a:t>、会重入资源</a:t>
            </a:r>
            <a:endParaRPr lang="zh-CN" altLang="en-US" sz="3000"/>
          </a:p>
          <a:p>
            <a:pPr marL="0" indent="0">
              <a:buFont typeface="+mj-ea"/>
              <a:buNone/>
            </a:pPr>
            <a:r>
              <a:rPr lang="en-US" altLang="zh-CN" sz="3000"/>
              <a:t>       </a:t>
            </a:r>
            <a:r>
              <a:rPr lang="zh-CN" altLang="en-US" sz="3000" b="1"/>
              <a:t>可重入资源</a:t>
            </a:r>
            <a:r>
              <a:rPr lang="en-US" altLang="zh-CN" sz="3000"/>
              <a:t>	</a:t>
            </a:r>
            <a:r>
              <a:rPr lang="en-US" altLang="zh-CN" sz="3000" b="1">
                <a:solidFill>
                  <a:srgbClr val="FF0000"/>
                </a:solidFill>
              </a:rPr>
              <a:t>—————————————————————→</a:t>
            </a:r>
            <a:endParaRPr lang="en-US" altLang="zh-CN" sz="3000" b="1">
              <a:solidFill>
                <a:srgbClr val="FF0000"/>
              </a:solidFill>
            </a:endParaRPr>
          </a:p>
          <a:p>
            <a:pPr marL="0" indent="0">
              <a:buFont typeface="+mj-ea"/>
              <a:buNone/>
            </a:pPr>
            <a:r>
              <a:rPr lang="en-US" altLang="zh-CN" sz="3000"/>
              <a:t>       </a:t>
            </a:r>
            <a:r>
              <a:rPr lang="zh-CN" altLang="en-US" sz="3000" b="1"/>
              <a:t>不可重入资源</a:t>
            </a:r>
            <a:r>
              <a:rPr lang="en-US" altLang="zh-CN" sz="3000"/>
              <a:t>	</a:t>
            </a:r>
            <a:r>
              <a:rPr lang="en-US" altLang="zh-CN" sz="3000" b="1">
                <a:solidFill>
                  <a:srgbClr val="FF0000"/>
                </a:solidFill>
              </a:rPr>
              <a:t>—————————————————————→</a:t>
            </a:r>
            <a:endParaRPr lang="en-US" altLang="zh-CN" sz="3000" b="1">
              <a:solidFill>
                <a:srgbClr val="FF0000"/>
              </a:solidFill>
            </a:endParaRPr>
          </a:p>
          <a:p>
            <a:pPr marL="0" indent="0">
              <a:buFont typeface="+mj-ea"/>
              <a:buNone/>
            </a:pPr>
            <a:endParaRPr lang="zh-CN" altLang="en-US" sz="3000"/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sz="3000" b="1"/>
              <a:t>分类三</a:t>
            </a:r>
            <a:endParaRPr lang="zh-CN" altLang="en-US" sz="3000"/>
          </a:p>
          <a:p>
            <a:pPr marL="0" indent="0">
              <a:buNone/>
            </a:pPr>
            <a:r>
              <a:rPr lang="zh-CN" altLang="en-US" sz="3000"/>
              <a:t>变量、寄存器、</a:t>
            </a:r>
            <a:r>
              <a:rPr lang="zh-CN" altLang="en-US" sz="3000">
                <a:sym typeface="+mn-ea"/>
              </a:rPr>
              <a:t>函数、</a:t>
            </a:r>
            <a:r>
              <a:rPr lang="zh-CN" altLang="en-US" sz="3000"/>
              <a:t>程序过程</a:t>
            </a:r>
            <a:r>
              <a:rPr lang="en-US" altLang="zh-CN" sz="3000"/>
              <a:t> ... ...</a:t>
            </a:r>
            <a:endParaRPr lang="en-US" altLang="zh-CN" sz="300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/>
        <p:txBody>
          <a:bodyPr/>
          <a:p>
            <a:r>
              <a:rPr lang="zh-CN" altLang="en-US"/>
              <a:t>访问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p>
            <a:r>
              <a:rPr lang="zh-CN" altLang="en-US" sz="1200" b="1">
                <a:sym typeface="+mn-ea"/>
              </a:rPr>
              <a:t>分类一</a:t>
            </a:r>
            <a:endParaRPr lang="zh-CN" altLang="en-US" sz="1200"/>
          </a:p>
          <a:p>
            <a:pPr marL="0" indent="0">
              <a:buNone/>
            </a:pPr>
            <a:r>
              <a:rPr lang="en-US" altLang="zh-CN" sz="1200" b="1">
                <a:sym typeface="+mn-ea"/>
              </a:rPr>
              <a:t>1</a:t>
            </a:r>
            <a:r>
              <a:rPr lang="zh-CN" altLang="en-US" sz="1200" b="1">
                <a:sym typeface="+mn-ea"/>
              </a:rPr>
              <a:t>、只读</a:t>
            </a:r>
            <a:r>
              <a:rPr lang="zh-CN" altLang="en-US" sz="1200" b="1">
                <a:sym typeface="+mn-ea"/>
              </a:rPr>
              <a:t>访问（读访问）</a:t>
            </a:r>
            <a:endParaRPr lang="zh-CN" altLang="en-US" sz="1200"/>
          </a:p>
          <a:p>
            <a:pPr marL="0" indent="0">
              <a:buNone/>
            </a:pPr>
            <a:r>
              <a:rPr lang="en-US" altLang="zh-CN" sz="1200" b="1">
                <a:sym typeface="+mn-ea"/>
              </a:rPr>
              <a:t>2</a:t>
            </a:r>
            <a:r>
              <a:rPr lang="zh-CN" altLang="en-US" sz="1200" b="1">
                <a:sym typeface="+mn-ea"/>
              </a:rPr>
              <a:t>、只写</a:t>
            </a:r>
            <a:r>
              <a:rPr lang="zh-CN" altLang="en-US" sz="1200" b="1">
                <a:sym typeface="+mn-ea"/>
              </a:rPr>
              <a:t>访问（写访问）</a:t>
            </a:r>
            <a:endParaRPr lang="zh-CN" altLang="en-US" sz="1200"/>
          </a:p>
          <a:p>
            <a:pPr marL="0" indent="0">
              <a:buNone/>
            </a:pPr>
            <a:r>
              <a:rPr lang="en-US" altLang="zh-CN" sz="1200" b="1">
                <a:sym typeface="+mn-ea"/>
              </a:rPr>
              <a:t>3</a:t>
            </a:r>
            <a:r>
              <a:rPr lang="zh-CN" altLang="en-US" sz="1200" b="1">
                <a:sym typeface="+mn-ea"/>
              </a:rPr>
              <a:t>、读写</a:t>
            </a:r>
            <a:r>
              <a:rPr lang="zh-CN" altLang="en-US" sz="1200" b="1">
                <a:sym typeface="+mn-ea"/>
              </a:rPr>
              <a:t>访问（自运算）</a:t>
            </a:r>
            <a:endParaRPr lang="zh-CN" altLang="en-US" sz="1200"/>
          </a:p>
          <a:p>
            <a:pPr marL="0" indent="0">
              <a:buNone/>
            </a:pPr>
            <a:endParaRPr lang="zh-CN" altLang="en-US" sz="1200"/>
          </a:p>
          <a:p>
            <a:pPr marL="0" indent="0">
              <a:buNone/>
            </a:pPr>
            <a:endParaRPr lang="zh-CN" altLang="en-US" sz="1200"/>
          </a:p>
          <a:p>
            <a:r>
              <a:rPr lang="zh-CN" altLang="en-US" sz="1200" b="1">
                <a:sym typeface="+mn-ea"/>
              </a:rPr>
              <a:t>分类二</a:t>
            </a:r>
            <a:endParaRPr lang="zh-CN" altLang="en-US" sz="1200"/>
          </a:p>
          <a:p>
            <a:pPr marL="0" indent="0">
              <a:buNone/>
            </a:pPr>
            <a:r>
              <a:rPr lang="en-US" altLang="zh-CN" sz="1200" b="1">
                <a:sym typeface="+mn-ea"/>
              </a:rPr>
              <a:t>1</a:t>
            </a:r>
            <a:r>
              <a:rPr lang="zh-CN" altLang="en-US" sz="1200" b="1">
                <a:sym typeface="+mn-ea"/>
              </a:rPr>
              <a:t>、可重入访问</a:t>
            </a:r>
            <a:endParaRPr lang="zh-CN" altLang="en-US" sz="1200"/>
          </a:p>
          <a:p>
            <a:pPr marL="0" indent="0">
              <a:buNone/>
            </a:pPr>
            <a:r>
              <a:rPr lang="en-US" altLang="zh-CN" sz="1200" b="1">
                <a:sym typeface="+mn-ea"/>
              </a:rPr>
              <a:t>2</a:t>
            </a:r>
            <a:r>
              <a:rPr lang="zh-CN" altLang="en-US" sz="1200" b="1">
                <a:sym typeface="+mn-ea"/>
              </a:rPr>
              <a:t>、互斥访问</a:t>
            </a:r>
            <a:endParaRPr lang="zh-CN" altLang="en-US" sz="1200" b="1">
              <a:sym typeface="+mn-ea"/>
            </a:endParaRPr>
          </a:p>
          <a:p>
            <a:pPr>
              <a:buFont typeface="+mj-ea"/>
              <a:buAutoNum type="circleNumDbPlain"/>
            </a:pPr>
            <a:r>
              <a:rPr lang="zh-CN" altLang="en-US" sz="1200" b="1">
                <a:sym typeface="+mn-ea"/>
              </a:rPr>
              <a:t>原子</a:t>
            </a:r>
            <a:r>
              <a:rPr lang="zh-CN" altLang="en-US" sz="1200" b="1">
                <a:sym typeface="+mn-ea"/>
              </a:rPr>
              <a:t>操作：执行流不会被打断</a:t>
            </a:r>
            <a:endParaRPr lang="zh-CN" altLang="en-US" sz="1200" b="1">
              <a:sym typeface="+mn-ea"/>
            </a:endParaRPr>
          </a:p>
          <a:p>
            <a:pPr>
              <a:buFont typeface="+mj-ea"/>
              <a:buAutoNum type="circleNumDbPlain"/>
            </a:pPr>
            <a:r>
              <a:rPr lang="zh-CN" altLang="en-US" sz="1200" b="1">
                <a:sym typeface="+mn-ea"/>
              </a:rPr>
              <a:t>分子操作：操作流不会被打断（执行流可被</a:t>
            </a:r>
            <a:r>
              <a:rPr lang="zh-CN" altLang="en-US" sz="1200" b="1">
                <a:sym typeface="+mn-ea"/>
              </a:rPr>
              <a:t>打断）</a:t>
            </a:r>
            <a:endParaRPr lang="zh-CN" altLang="en-US" sz="1200"/>
          </a:p>
          <a:p>
            <a:endParaRPr lang="zh-CN" altLang="en-US" sz="1200"/>
          </a:p>
        </p:txBody>
      </p:sp>
    </p:spTree>
    <p:custDataLst>
      <p:tags r:id="rId1"/>
    </p:custData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857250" indent="-857250">
              <a:buFont typeface="+mj-ea"/>
              <a:buAutoNum type="ea1JpnChsDbPeriod" startAt="2"/>
            </a:pPr>
            <a:r>
              <a:rPr lang="zh-CN" altLang="en-US" sz="4000" b="1"/>
              <a:t>全局变量访问</a:t>
            </a:r>
            <a:endParaRPr lang="zh-CN" altLang="en-US" sz="40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pPr>
              <a:buFont typeface="Arial" panose="020B0604020202020204" pitchFamily="34" charset="0"/>
              <a:buChar char="•"/>
            </a:pPr>
            <a:r>
              <a:rPr lang="zh-CN" altLang="en-US" sz="1500" b="1"/>
              <a:t>原子访问类型</a:t>
            </a:r>
            <a:br>
              <a:rPr lang="zh-CN" altLang="en-US" sz="1500" b="1"/>
            </a:br>
            <a:r>
              <a:rPr lang="zh-CN" altLang="en-US" sz="1500"/>
              <a:t>寻址完成后，仅需一条汇编指令即可完成对目标变量的</a:t>
            </a:r>
            <a:r>
              <a:rPr lang="zh-CN" altLang="en-US" sz="1500">
                <a:sym typeface="+mn-ea"/>
              </a:rPr>
              <a:t>读访问</a:t>
            </a:r>
            <a:r>
              <a:rPr lang="zh-CN" altLang="en-US" sz="1500"/>
              <a:t>或</a:t>
            </a:r>
            <a:r>
              <a:rPr lang="zh-CN" altLang="en-US" sz="1500">
                <a:sym typeface="+mn-ea"/>
              </a:rPr>
              <a:t>写访问。</a:t>
            </a:r>
            <a:br>
              <a:rPr lang="zh-CN" altLang="en-US" sz="1500">
                <a:sym typeface="+mn-ea"/>
              </a:rPr>
            </a:br>
            <a:r>
              <a:rPr lang="en-US" altLang="zh-CN" sz="1500">
                <a:sym typeface="+mn-ea"/>
              </a:rPr>
              <a:t>1</a:t>
            </a:r>
            <a:r>
              <a:rPr lang="zh-CN" altLang="en-US" sz="1500">
                <a:sym typeface="+mn-ea"/>
              </a:rPr>
              <a:t>、当进行读访问或写访问时是</a:t>
            </a:r>
            <a:r>
              <a:rPr lang="zh-CN" altLang="en-US" sz="1500" b="1">
                <a:sym typeface="+mn-ea"/>
              </a:rPr>
              <a:t>不会重入</a:t>
            </a:r>
            <a:r>
              <a:rPr lang="zh-CN" altLang="en-US" sz="1500">
                <a:sym typeface="+mn-ea"/>
              </a:rPr>
              <a:t>的。</a:t>
            </a:r>
            <a:br>
              <a:rPr lang="zh-CN" altLang="en-US" sz="1500">
                <a:sym typeface="+mn-ea"/>
              </a:rPr>
            </a:br>
            <a:r>
              <a:rPr lang="en-US" altLang="zh-CN" sz="1500">
                <a:sym typeface="+mn-ea"/>
              </a:rPr>
              <a:t>2</a:t>
            </a:r>
            <a:r>
              <a:rPr lang="zh-CN" altLang="en-US" sz="1500">
                <a:sym typeface="+mn-ea"/>
              </a:rPr>
              <a:t>、</a:t>
            </a:r>
            <a:r>
              <a:rPr lang="en-US" altLang="zh-CN" sz="1500" b="1">
                <a:sym typeface="+mn-ea"/>
              </a:rPr>
              <a:t>C51</a:t>
            </a:r>
            <a:r>
              <a:rPr lang="zh-CN" altLang="en-US" sz="1500" b="1">
                <a:sym typeface="+mn-ea"/>
              </a:rPr>
              <a:t>、</a:t>
            </a:r>
            <a:r>
              <a:rPr lang="en-US" altLang="zh-CN" sz="1500" b="1">
                <a:sym typeface="+mn-ea"/>
              </a:rPr>
              <a:t>C251</a:t>
            </a:r>
            <a:r>
              <a:rPr lang="zh-CN" altLang="en-US" sz="1500" b="1">
                <a:sym typeface="+mn-ea"/>
              </a:rPr>
              <a:t>，对</a:t>
            </a:r>
            <a:r>
              <a:rPr lang="en-US" altLang="zh-CN" sz="1500" b="1">
                <a:sym typeface="+mn-ea"/>
              </a:rPr>
              <a:t>data</a:t>
            </a:r>
            <a:r>
              <a:rPr lang="zh-CN" altLang="en-US" sz="1500" b="1">
                <a:sym typeface="+mn-ea"/>
              </a:rPr>
              <a:t>内存单字节全局变量的自加一或自减一运算</a:t>
            </a:r>
            <a:r>
              <a:rPr lang="zh-CN" altLang="en-US" sz="1500">
                <a:sym typeface="+mn-ea"/>
              </a:rPr>
              <a:t>，编译后仅为一条汇编指令</a:t>
            </a:r>
            <a:r>
              <a:rPr lang="en-US" altLang="zh-CN" sz="1500">
                <a:sym typeface="+mn-ea"/>
              </a:rPr>
              <a:t>INC</a:t>
            </a:r>
            <a:r>
              <a:rPr lang="zh-CN" altLang="en-US" sz="1500">
                <a:sym typeface="+mn-ea"/>
              </a:rPr>
              <a:t>或</a:t>
            </a:r>
            <a:r>
              <a:rPr lang="en-US" altLang="zh-CN" sz="1500">
                <a:sym typeface="+mn-ea"/>
              </a:rPr>
              <a:t>DEC</a:t>
            </a:r>
            <a:r>
              <a:rPr lang="zh-CN" altLang="en-US" sz="1500">
                <a:sym typeface="+mn-ea"/>
              </a:rPr>
              <a:t>，是</a:t>
            </a:r>
            <a:r>
              <a:rPr lang="zh-CN" altLang="en-US" sz="1500" b="1">
                <a:sym typeface="+mn-ea"/>
              </a:rPr>
              <a:t>不会重入</a:t>
            </a:r>
            <a:r>
              <a:rPr lang="zh-CN" altLang="en-US" sz="1500">
                <a:sym typeface="+mn-ea"/>
              </a:rPr>
              <a:t>的。</a:t>
            </a:r>
            <a:br>
              <a:rPr lang="zh-CN" altLang="en-US" sz="1500">
                <a:sym typeface="+mn-ea"/>
              </a:rPr>
            </a:br>
            <a:r>
              <a:rPr lang="en-US" altLang="zh-CN" sz="1500">
                <a:sym typeface="+mn-ea"/>
              </a:rPr>
              <a:t>3</a:t>
            </a:r>
            <a:r>
              <a:rPr lang="zh-CN" altLang="en-US" sz="1500">
                <a:sym typeface="+mn-ea"/>
              </a:rPr>
              <a:t>、其它情形下的自运算，通常会有重入的风险，因为整个自运算过程会分为</a:t>
            </a:r>
            <a:r>
              <a:rPr lang="en-US" altLang="zh-CN" sz="1500">
                <a:sym typeface="+mn-ea"/>
              </a:rPr>
              <a:t>“</a:t>
            </a:r>
            <a:r>
              <a:rPr lang="zh-CN" altLang="en-US" sz="1500">
                <a:sym typeface="+mn-ea"/>
              </a:rPr>
              <a:t>读、运算、写</a:t>
            </a:r>
            <a:r>
              <a:rPr lang="en-US" altLang="zh-CN" sz="1500">
                <a:sym typeface="+mn-ea"/>
              </a:rPr>
              <a:t>”</a:t>
            </a:r>
            <a:r>
              <a:rPr lang="zh-CN" altLang="en-US" sz="1500">
                <a:sym typeface="+mn-ea"/>
              </a:rPr>
              <a:t>三个步骤，一旦重入可能会导致数据出错，是</a:t>
            </a:r>
            <a:r>
              <a:rPr lang="zh-CN" altLang="en-US" sz="1500" b="1">
                <a:sym typeface="+mn-ea"/>
              </a:rPr>
              <a:t>不可重入</a:t>
            </a:r>
            <a:r>
              <a:rPr lang="zh-CN" altLang="en-US" sz="1500">
                <a:sym typeface="+mn-ea"/>
              </a:rPr>
              <a:t>的。</a:t>
            </a:r>
            <a:endParaRPr lang="zh-CN" altLang="en-US" sz="1500" b="1"/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sz="1500" b="1"/>
              <a:t>非原子访问类型</a:t>
            </a:r>
            <a:br>
              <a:rPr lang="zh-CN" altLang="en-US" sz="1500" b="1"/>
            </a:br>
            <a:r>
              <a:rPr lang="zh-CN" altLang="en-US" sz="1500">
                <a:sym typeface="+mn-ea"/>
              </a:rPr>
              <a:t>寻址完成后，至少需两条汇编指令才能完成对目标变量的读访问或写访问。</a:t>
            </a:r>
            <a:br>
              <a:rPr lang="zh-CN" altLang="en-US" sz="1500">
                <a:sym typeface="+mn-ea"/>
              </a:rPr>
            </a:br>
            <a:r>
              <a:rPr lang="zh-CN" altLang="en-US" sz="1500"/>
              <a:t>非原子访问类型的全局变量，无论是读访问、写访问、自运算，都会有重入的风险。</a:t>
            </a:r>
            <a:br>
              <a:rPr lang="zh-CN" altLang="en-US" sz="1500"/>
            </a:br>
            <a:r>
              <a:rPr lang="zh-CN" altLang="en-US" sz="1500">
                <a:sym typeface="+mn-ea"/>
              </a:rPr>
              <a:t>如果存在重入的可能：</a:t>
            </a:r>
            <a:br>
              <a:rPr lang="zh-CN" altLang="en-US" sz="1500">
                <a:sym typeface="+mn-ea"/>
              </a:rPr>
            </a:br>
            <a:r>
              <a:rPr lang="en-US" altLang="zh-CN" sz="1500">
                <a:sym typeface="+mn-ea"/>
              </a:rPr>
              <a:t>1</a:t>
            </a:r>
            <a:r>
              <a:rPr lang="zh-CN" altLang="en-US" sz="1500">
                <a:sym typeface="+mn-ea"/>
              </a:rPr>
              <a:t>、</a:t>
            </a:r>
            <a:r>
              <a:rPr lang="zh-CN" altLang="en-US" sz="1500"/>
              <a:t>如果仅是读访问之间的重入（简称</a:t>
            </a:r>
            <a:r>
              <a:rPr lang="en-US" altLang="zh-CN" sz="1500" b="1"/>
              <a:t>“</a:t>
            </a:r>
            <a:r>
              <a:rPr lang="zh-CN" altLang="en-US" sz="1500" b="1"/>
              <a:t>读读</a:t>
            </a:r>
            <a:r>
              <a:rPr lang="en-US" altLang="zh-CN" sz="1500" b="1"/>
              <a:t>”</a:t>
            </a:r>
            <a:r>
              <a:rPr lang="zh-CN" altLang="en-US" sz="1500"/>
              <a:t>），是</a:t>
            </a:r>
            <a:r>
              <a:rPr lang="zh-CN" altLang="en-US" sz="1500" b="1"/>
              <a:t>可重入</a:t>
            </a:r>
            <a:r>
              <a:rPr lang="zh-CN" altLang="en-US" sz="1500"/>
              <a:t>的；</a:t>
            </a:r>
            <a:br>
              <a:rPr lang="zh-CN" altLang="en-US" sz="1500"/>
            </a:br>
            <a:r>
              <a:rPr lang="en-US" altLang="zh-CN" sz="1500"/>
              <a:t>2</a:t>
            </a:r>
            <a:r>
              <a:rPr lang="zh-CN" altLang="en-US" sz="1500"/>
              <a:t>、如果是读访问与写访问之间</a:t>
            </a:r>
            <a:r>
              <a:rPr lang="zh-CN" altLang="en-US" sz="1500">
                <a:sym typeface="+mn-ea"/>
              </a:rPr>
              <a:t>的重入（简称</a:t>
            </a:r>
            <a:r>
              <a:rPr lang="en-US" altLang="zh-CN" sz="1500" b="1">
                <a:sym typeface="+mn-ea"/>
              </a:rPr>
              <a:t>“</a:t>
            </a:r>
            <a:r>
              <a:rPr lang="zh-CN" altLang="en-US" sz="1500" b="1">
                <a:sym typeface="+mn-ea"/>
              </a:rPr>
              <a:t>读写</a:t>
            </a:r>
            <a:r>
              <a:rPr lang="en-US" altLang="zh-CN" sz="1500" b="1">
                <a:sym typeface="+mn-ea"/>
              </a:rPr>
              <a:t>”</a:t>
            </a:r>
            <a:r>
              <a:rPr lang="zh-CN" altLang="en-US" sz="1500">
                <a:sym typeface="+mn-ea"/>
              </a:rPr>
              <a:t>），一旦重入，读出的是混合数据，所以是</a:t>
            </a:r>
            <a:r>
              <a:rPr lang="zh-CN" altLang="en-US" sz="1500" b="1">
                <a:sym typeface="+mn-ea"/>
              </a:rPr>
              <a:t>不可重入</a:t>
            </a:r>
            <a:r>
              <a:rPr lang="zh-CN" altLang="en-US" sz="1500">
                <a:sym typeface="+mn-ea"/>
              </a:rPr>
              <a:t>的。</a:t>
            </a:r>
            <a:br>
              <a:rPr lang="zh-CN" altLang="en-US" sz="1500">
                <a:sym typeface="+mn-ea"/>
              </a:rPr>
            </a:br>
            <a:r>
              <a:rPr lang="en-US" altLang="zh-CN" sz="1500">
                <a:sym typeface="+mn-ea"/>
              </a:rPr>
              <a:t>3</a:t>
            </a:r>
            <a:r>
              <a:rPr lang="zh-CN" altLang="en-US" sz="1500">
                <a:sym typeface="+mn-ea"/>
              </a:rPr>
              <a:t>、如果是</a:t>
            </a:r>
            <a:r>
              <a:rPr lang="zh-CN" altLang="en-US" sz="1500"/>
              <a:t>写访问与写访问之间的重入（简称</a:t>
            </a:r>
            <a:r>
              <a:rPr lang="en-US" altLang="zh-CN" sz="1500" b="1"/>
              <a:t>“</a:t>
            </a:r>
            <a:r>
              <a:rPr lang="zh-CN" altLang="en-US" sz="1500" b="1"/>
              <a:t>写写</a:t>
            </a:r>
            <a:r>
              <a:rPr lang="en-US" altLang="zh-CN" sz="1500" b="1"/>
              <a:t>”</a:t>
            </a:r>
            <a:r>
              <a:rPr lang="zh-CN" altLang="en-US" sz="1500"/>
              <a:t>），</a:t>
            </a:r>
            <a:r>
              <a:rPr lang="zh-CN" altLang="en-US" sz="1500">
                <a:sym typeface="+mn-ea"/>
              </a:rPr>
              <a:t>一旦重入，写入的是混合数据，</a:t>
            </a:r>
            <a:r>
              <a:rPr lang="zh-CN" altLang="en-US" sz="1500">
                <a:sym typeface="+mn-ea"/>
              </a:rPr>
              <a:t>所以</a:t>
            </a:r>
            <a:r>
              <a:rPr lang="zh-CN" altLang="en-US" sz="1500"/>
              <a:t>是</a:t>
            </a:r>
            <a:r>
              <a:rPr lang="zh-CN" altLang="en-US" sz="1500" b="1"/>
              <a:t>不可重入</a:t>
            </a:r>
            <a:r>
              <a:rPr lang="zh-CN" altLang="en-US" sz="1500"/>
              <a:t>的</a:t>
            </a:r>
            <a:r>
              <a:rPr lang="zh-CN" altLang="en-US" sz="1500">
                <a:sym typeface="+mn-ea"/>
              </a:rPr>
              <a:t>。</a:t>
            </a:r>
            <a:endParaRPr lang="zh-CN" altLang="en-US" sz="1500"/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sz="1500" b="1"/>
              <a:t>不可重入情形总结</a:t>
            </a:r>
            <a:br>
              <a:rPr lang="zh-CN" altLang="en-US" sz="1500" b="1"/>
            </a:br>
            <a:r>
              <a:rPr lang="en-US" altLang="zh-CN" sz="1500"/>
              <a:t>1</a:t>
            </a:r>
            <a:r>
              <a:rPr lang="zh-CN" altLang="en-US" sz="1500"/>
              <a:t>、非特定情形下的全局变量自运算。</a:t>
            </a:r>
            <a:br>
              <a:rPr lang="zh-CN" altLang="en-US" sz="1500"/>
            </a:br>
            <a:r>
              <a:rPr lang="en-US" altLang="zh-CN" sz="1500"/>
              <a:t>2</a:t>
            </a:r>
            <a:r>
              <a:rPr lang="zh-CN" altLang="en-US" sz="1500"/>
              <a:t>、非原子访问类型的</a:t>
            </a:r>
            <a:r>
              <a:rPr lang="en-US" altLang="zh-CN" sz="1500"/>
              <a:t>“</a:t>
            </a:r>
            <a:r>
              <a:rPr lang="zh-CN" altLang="en-US" sz="1500"/>
              <a:t>读写</a:t>
            </a:r>
            <a:r>
              <a:rPr lang="en-US" altLang="zh-CN" sz="1500"/>
              <a:t>”</a:t>
            </a:r>
            <a:r>
              <a:rPr lang="zh-CN" altLang="en-US" sz="1500"/>
              <a:t>或</a:t>
            </a:r>
            <a:r>
              <a:rPr lang="en-US" altLang="zh-CN" sz="1500"/>
              <a:t>“</a:t>
            </a:r>
            <a:r>
              <a:rPr lang="zh-CN" altLang="en-US" sz="1500"/>
              <a:t>写写</a:t>
            </a:r>
            <a:r>
              <a:rPr lang="en-US" altLang="zh-CN" sz="1500"/>
              <a:t>”</a:t>
            </a:r>
            <a:r>
              <a:rPr lang="zh-CN" altLang="en-US" sz="1500"/>
              <a:t>。</a:t>
            </a:r>
            <a:endParaRPr lang="zh-CN" altLang="en-US" sz="1500"/>
          </a:p>
          <a:p>
            <a:pPr marL="0" indent="0">
              <a:buNone/>
            </a:pPr>
            <a:br>
              <a:rPr lang="zh-CN" altLang="en-US" sz="1500"/>
            </a:br>
            <a:r>
              <a:rPr lang="zh-CN" altLang="en-US" sz="1500">
                <a:solidFill>
                  <a:schemeClr val="tx1"/>
                </a:solidFill>
                <a:sym typeface="+mn-ea"/>
              </a:rPr>
              <a:t>对于不可重入情形，如果存在重入的可能，应实行互斥访问。</a:t>
            </a:r>
            <a:endParaRPr lang="zh-CN" altLang="en-US" sz="1500">
              <a:solidFill>
                <a:schemeClr val="tx1"/>
              </a:solidFill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" name="内容占位符 4"/>
          <p:cNvGraphicFramePr/>
          <p:nvPr>
            <p:ph idx="1"/>
          </p:nvPr>
        </p:nvGraphicFramePr>
        <p:xfrm>
          <a:off x="838200" y="1008000"/>
          <a:ext cx="10515601" cy="530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7920"/>
                <a:gridCol w="2827655"/>
                <a:gridCol w="1400810"/>
                <a:gridCol w="644525"/>
                <a:gridCol w="644525"/>
                <a:gridCol w="645795"/>
                <a:gridCol w="648971"/>
                <a:gridCol w="650875"/>
                <a:gridCol w="644525"/>
              </a:tblGrid>
              <a:tr h="762000">
                <a:tc gridSpan="3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/>
                        <a:t>C89</a:t>
                      </a:r>
                      <a:r>
                        <a:rPr lang="zh-CN" altLang="en-US" sz="1600"/>
                        <a:t>基本数据</a:t>
                      </a:r>
                      <a:r>
                        <a:rPr lang="zh-CN" altLang="en-US" sz="1600"/>
                        <a:t>类型</a:t>
                      </a:r>
                      <a:endParaRPr lang="zh-CN" altLang="en-US" sz="1600"/>
                    </a:p>
                  </a:txBody>
                  <a:tcPr anchor="ctr" anchorCtr="0"/>
                </a:tc>
                <a:tc hMerge="1">
                  <a:tcPr anchor="ctr" anchorCtr="0"/>
                </a:tc>
                <a:tc hMerge="1">
                  <a:tcPr anchor="ctr" anchorCtr="0"/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/>
                        <a:t>C51</a:t>
                      </a:r>
                      <a:endParaRPr lang="en-US" altLang="zh-CN" sz="1600"/>
                    </a:p>
                  </a:txBody>
                  <a:tcPr anchor="ctr" anchorCtr="0"/>
                </a:tc>
                <a:tc hMerge="1">
                  <a:tcPr anchor="ctr" anchorCtr="0"/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/>
                        <a:t>C251</a:t>
                      </a:r>
                      <a:endParaRPr lang="en-US" altLang="zh-CN" sz="1600"/>
                    </a:p>
                  </a:txBody>
                  <a:tcPr anchor="ctr" anchorCtr="0"/>
                </a:tc>
                <a:tc hMerge="1">
                  <a:tcPr anchor="ctr" anchorCtr="0"/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/>
                        <a:t>MDK</a:t>
                      </a:r>
                      <a:endParaRPr lang="en-US" altLang="zh-CN" sz="1600"/>
                    </a:p>
                  </a:txBody>
                  <a:tcPr anchor="ctr" anchorCtr="0"/>
                </a:tc>
                <a:tc hMerge="1"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/>
                        <a:t>名称</a:t>
                      </a:r>
                      <a:endParaRPr lang="zh-CN" altLang="en-US" sz="14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完整</a:t>
                      </a:r>
                      <a:r>
                        <a:rPr lang="zh-CN" altLang="en-US" sz="1400" b="1"/>
                        <a:t>关键字</a:t>
                      </a:r>
                      <a:endParaRPr lang="zh-CN" altLang="en-US" sz="14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缩写</a:t>
                      </a:r>
                      <a:r>
                        <a:rPr lang="zh-CN" altLang="en-US" sz="1400" b="1"/>
                        <a:t>关键字</a:t>
                      </a:r>
                      <a:endParaRPr lang="zh-CN" altLang="en-US" sz="14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/>
                        <a:t>字节</a:t>
                      </a:r>
                      <a:endParaRPr lang="zh-CN" altLang="en-US" sz="14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/>
                        <a:t>原子</a:t>
                      </a:r>
                      <a:endParaRPr lang="zh-CN" altLang="en-US" sz="14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字节</a:t>
                      </a:r>
                      <a:endParaRPr lang="zh-CN" altLang="en-US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原子</a:t>
                      </a:r>
                      <a:endParaRPr lang="zh-CN" altLang="en-US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字节</a:t>
                      </a:r>
                      <a:endParaRPr lang="zh-CN" altLang="en-US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原子</a:t>
                      </a:r>
                      <a:endParaRPr lang="zh-CN" altLang="en-US" sz="1400" b="1"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Arial" panose="020B0604020202020204" pitchFamily="34" charset="0"/>
                        </a:rPr>
                        <a:t>有符号字符型</a:t>
                      </a:r>
                      <a:endParaRPr lang="zh-CN" altLang="en-US" sz="1400" b="1">
                        <a:sym typeface="Arial" panose="020B0604020202020204" pitchFamily="3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signed char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char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1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1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1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Arial" panose="020B0604020202020204" pitchFamily="34" charset="0"/>
                        </a:rPr>
                        <a:t>无符合字符型</a:t>
                      </a:r>
                      <a:endParaRPr lang="zh-CN" altLang="en-US" sz="1400" b="1">
                        <a:sym typeface="Arial" panose="020B0604020202020204" pitchFamily="3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unsigned char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uchar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1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1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1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Arial" panose="020B0604020202020204" pitchFamily="34" charset="0"/>
                        </a:rPr>
                        <a:t>有符号短整型</a:t>
                      </a:r>
                      <a:endParaRPr lang="zh-CN" altLang="en-US" sz="1400" b="1">
                        <a:sym typeface="Arial" panose="020B0604020202020204" pitchFamily="3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signed short int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short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2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FF0000"/>
                          </a:solidFill>
                          <a:sym typeface="+mn-ea"/>
                        </a:rPr>
                        <a:t>No</a:t>
                      </a:r>
                      <a:endParaRPr lang="en-US" altLang="zh-CN" sz="1400" b="1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2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2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Arial" panose="020B0604020202020204" pitchFamily="34" charset="0"/>
                        </a:rPr>
                        <a:t>无符号短整型</a:t>
                      </a:r>
                      <a:endParaRPr lang="zh-CN" altLang="en-US" sz="1400" b="1">
                        <a:sym typeface="Arial" panose="020B0604020202020204" pitchFamily="3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unsigned short int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ushort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2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FF0000"/>
                          </a:solidFill>
                          <a:sym typeface="+mn-ea"/>
                        </a:rPr>
                        <a:t>No</a:t>
                      </a:r>
                      <a:endParaRPr lang="en-US" altLang="zh-CN" sz="1400" b="1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2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2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Arial" panose="020B0604020202020204" pitchFamily="34" charset="0"/>
                        </a:rPr>
                        <a:t>有符号整型</a:t>
                      </a:r>
                      <a:endParaRPr lang="zh-CN" altLang="en-US" sz="1400" b="1">
                        <a:sym typeface="Arial" panose="020B0604020202020204" pitchFamily="34" charset="0"/>
                      </a:endParaRPr>
                    </a:p>
                  </a:txBody>
                  <a:tcPr anchor="ctr" anchorCtr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signed int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int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2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FF0000"/>
                          </a:solidFill>
                          <a:sym typeface="+mn-ea"/>
                        </a:rPr>
                        <a:t>No</a:t>
                      </a:r>
                      <a:endParaRPr lang="en-US" altLang="zh-CN" sz="1400" b="1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2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4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Arial" panose="020B0604020202020204" pitchFamily="34" charset="0"/>
                        </a:rPr>
                        <a:t>无符号整型</a:t>
                      </a:r>
                      <a:endParaRPr lang="zh-CN" altLang="en-US" sz="1400" b="1">
                        <a:sym typeface="Arial" panose="020B0604020202020204" pitchFamily="34" charset="0"/>
                      </a:endParaRPr>
                    </a:p>
                  </a:txBody>
                  <a:tcPr anchor="ctr" anchorCtr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unsigned int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uint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2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FF0000"/>
                          </a:solidFill>
                          <a:sym typeface="+mn-ea"/>
                        </a:rPr>
                        <a:t>No</a:t>
                      </a:r>
                      <a:endParaRPr lang="en-US" altLang="zh-CN" sz="1400" b="1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2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4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Arial" panose="020B0604020202020204" pitchFamily="34" charset="0"/>
                        </a:rPr>
                        <a:t>有符号长整型</a:t>
                      </a:r>
                      <a:endParaRPr lang="zh-CN" altLang="en-US" sz="1400" b="1">
                        <a:sym typeface="Arial" panose="020B0604020202020204" pitchFamily="3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signed long int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long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4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FF0000"/>
                          </a:solidFill>
                          <a:sym typeface="+mn-ea"/>
                        </a:rPr>
                        <a:t>No</a:t>
                      </a:r>
                      <a:endParaRPr lang="en-US" altLang="zh-CN" sz="1400" b="1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4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d</a:t>
                      </a:r>
                      <a:r>
                        <a:rPr lang="en-US" altLang="zh-CN" sz="1400" b="1">
                          <a:sym typeface="+mn-ea"/>
                        </a:rPr>
                        <a:t>|</a:t>
                      </a:r>
                      <a:r>
                        <a:rPr lang="en-US" altLang="zh-CN" sz="1400" b="1">
                          <a:solidFill>
                            <a:srgbClr val="FF0000"/>
                          </a:solidFill>
                          <a:sym typeface="+mn-ea"/>
                        </a:rPr>
                        <a:t>@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4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Arial" panose="020B0604020202020204" pitchFamily="34" charset="0"/>
                        </a:rPr>
                        <a:t>无符号长整型</a:t>
                      </a:r>
                      <a:endParaRPr lang="zh-CN" altLang="en-US" sz="1400" b="1">
                        <a:sym typeface="Arial" panose="020B0604020202020204" pitchFamily="3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unsigned long int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ulong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4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FF0000"/>
                          </a:solidFill>
                          <a:sym typeface="+mn-ea"/>
                        </a:rPr>
                        <a:t>No</a:t>
                      </a:r>
                      <a:endParaRPr lang="en-US" altLang="zh-CN" sz="1400" b="1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4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d</a:t>
                      </a:r>
                      <a:r>
                        <a:rPr lang="en-US" altLang="zh-CN" sz="1400" b="1">
                          <a:sym typeface="+mn-ea"/>
                        </a:rPr>
                        <a:t>|</a:t>
                      </a:r>
                      <a:r>
                        <a:rPr lang="en-US" altLang="zh-CN" sz="1400" b="1">
                          <a:solidFill>
                            <a:srgbClr val="FF0000"/>
                          </a:solidFill>
                          <a:sym typeface="+mn-ea"/>
                        </a:rPr>
                        <a:t>@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4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Arial" panose="020B0604020202020204" pitchFamily="34" charset="0"/>
                        </a:rPr>
                        <a:t>单精度浮点型</a:t>
                      </a:r>
                      <a:endParaRPr lang="zh-CN" altLang="en-US" sz="1400" b="1">
                        <a:sym typeface="Arial" panose="020B0604020202020204" pitchFamily="34" charset="0"/>
                      </a:endParaRPr>
                    </a:p>
                  </a:txBody>
                  <a:tcPr anchor="ctr" anchorCtr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float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float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2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FF0000"/>
                          </a:solidFill>
                          <a:sym typeface="+mn-ea"/>
                        </a:rPr>
                        <a:t>No</a:t>
                      </a:r>
                      <a:endParaRPr lang="en-US" altLang="zh-CN" sz="1400" b="1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4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</a:rPr>
                        <a:t>d</a:t>
                      </a:r>
                      <a:r>
                        <a:rPr lang="en-US" altLang="zh-CN" sz="1400" b="1"/>
                        <a:t>|</a:t>
                      </a:r>
                      <a:r>
                        <a:rPr lang="en-US" altLang="zh-CN" sz="1400" b="1">
                          <a:solidFill>
                            <a:srgbClr val="FF0000"/>
                          </a:solidFill>
                        </a:rPr>
                        <a:t>@</a:t>
                      </a:r>
                      <a:endParaRPr lang="en-US" altLang="zh-CN" sz="1400" b="1">
                        <a:solidFill>
                          <a:srgbClr val="FF0000"/>
                        </a:solidFill>
                      </a:endParaRPr>
                    </a:p>
                  </a:txBody>
                  <a:tcPr anchor="ctr" anchorCtr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4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65760"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Arial" panose="020B0604020202020204" pitchFamily="34" charset="0"/>
                        </a:rPr>
                        <a:t>双精度浮点型</a:t>
                      </a:r>
                      <a:endParaRPr lang="zh-CN" altLang="en-US" sz="1400" b="1">
                        <a:sym typeface="Arial" panose="020B0604020202020204" pitchFamily="34" charset="0"/>
                      </a:endParaRPr>
                    </a:p>
                  </a:txBody>
                  <a:tcPr anchor="ctr" anchorCtr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double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double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4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FF0000"/>
                          </a:solidFill>
                          <a:sym typeface="+mn-ea"/>
                        </a:rPr>
                        <a:t>No</a:t>
                      </a:r>
                      <a:endParaRPr lang="en-US" altLang="zh-CN" sz="1400" b="1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4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d</a:t>
                      </a:r>
                      <a:r>
                        <a:rPr lang="en-US" altLang="zh-CN" sz="1400" b="1">
                          <a:sym typeface="+mn-ea"/>
                        </a:rPr>
                        <a:t>|</a:t>
                      </a:r>
                      <a:r>
                        <a:rPr lang="en-US" altLang="zh-CN" sz="1400" b="1">
                          <a:solidFill>
                            <a:srgbClr val="FF0000"/>
                          </a:solidFill>
                          <a:sym typeface="+mn-ea"/>
                        </a:rPr>
                        <a:t>@</a:t>
                      </a:r>
                      <a:endParaRPr lang="en-US" altLang="zh-CN" sz="1400" b="1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8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FF0000"/>
                          </a:solidFill>
                          <a:sym typeface="+mn-ea"/>
                        </a:rPr>
                        <a:t>No</a:t>
                      </a:r>
                      <a:endParaRPr lang="en-US" altLang="zh-CN" sz="1400" b="1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65760"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8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FF0000"/>
                          </a:solidFill>
                          <a:sym typeface="+mn-ea"/>
                        </a:rPr>
                        <a:t>No</a:t>
                      </a:r>
                      <a:endParaRPr lang="en-US" altLang="zh-CN" sz="1400" b="1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cPr/>
                </a:tc>
                <a:tc vMerge="1">
                  <a:tcPr/>
                </a:tc>
              </a:tr>
            </a:tbl>
          </a:graphicData>
        </a:graphic>
      </p:graphicFrame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-635" y="0"/>
            <a:ext cx="12193270" cy="1765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>
            <p:custDataLst>
              <p:tags r:id="rId2"/>
            </p:custDataLst>
          </p:nvPr>
        </p:nvSpPr>
        <p:spPr>
          <a:xfrm>
            <a:off x="0" y="6692265"/>
            <a:ext cx="12192635" cy="1657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" name="表格 4"/>
          <p:cNvGraphicFramePr/>
          <p:nvPr/>
        </p:nvGraphicFramePr>
        <p:xfrm>
          <a:off x="838200" y="1008000"/>
          <a:ext cx="10515602" cy="4191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2893"/>
                <a:gridCol w="1552893"/>
                <a:gridCol w="2129790"/>
                <a:gridCol w="1400810"/>
                <a:gridCol w="644525"/>
                <a:gridCol w="644525"/>
                <a:gridCol w="647383"/>
                <a:gridCol w="647383"/>
                <a:gridCol w="650875"/>
                <a:gridCol w="644525"/>
              </a:tblGrid>
              <a:tr h="762000">
                <a:tc gridSpan="4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/>
                        <a:t>其它数据</a:t>
                      </a:r>
                      <a:r>
                        <a:rPr lang="zh-CN" altLang="en-US" sz="1600"/>
                        <a:t>类型</a:t>
                      </a:r>
                      <a:endParaRPr lang="zh-CN" altLang="en-US" sz="1600"/>
                    </a:p>
                  </a:txBody>
                  <a:tcPr anchor="ctr" anchorCtr="0"/>
                </a:tc>
                <a:tc hMerge="1">
                  <a:tcPr anchor="ctr" anchorCtr="0"/>
                </a:tc>
                <a:tc hMerge="1">
                  <a:tcPr anchor="ctr" anchorCtr="0"/>
                </a:tc>
                <a:tc hMerge="1">
                  <a:tcPr anchor="ctr" anchorCtr="0"/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/>
                        <a:t>C51</a:t>
                      </a:r>
                      <a:endParaRPr lang="en-US" altLang="zh-CN" sz="1600"/>
                    </a:p>
                  </a:txBody>
                  <a:tcPr anchor="ctr" anchorCtr="0"/>
                </a:tc>
                <a:tc hMerge="1">
                  <a:tcPr anchor="ctr" anchorCtr="0"/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/>
                        <a:t>C251</a:t>
                      </a:r>
                      <a:endParaRPr lang="en-US" altLang="zh-CN" sz="1600"/>
                    </a:p>
                  </a:txBody>
                  <a:tcPr anchor="ctr" anchorCtr="0"/>
                </a:tc>
                <a:tc hMerge="1">
                  <a:tcPr anchor="ctr" anchorCtr="0"/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/>
                        <a:t>MDK</a:t>
                      </a:r>
                      <a:endParaRPr lang="en-US" altLang="zh-CN" sz="1600"/>
                    </a:p>
                  </a:txBody>
                  <a:tcPr anchor="ctr" anchorCtr="0"/>
                </a:tc>
                <a:tc hMerge="1"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名称</a:t>
                      </a:r>
                      <a:endParaRPr lang="zh-CN" altLang="en-US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标准</a:t>
                      </a:r>
                      <a:endParaRPr lang="en-US" altLang="zh-CN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完整</a:t>
                      </a:r>
                      <a:r>
                        <a:rPr lang="zh-CN" altLang="en-US" sz="1400" b="1">
                          <a:sym typeface="+mn-ea"/>
                        </a:rPr>
                        <a:t>关键字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缩写</a:t>
                      </a:r>
                      <a:r>
                        <a:rPr lang="zh-CN" altLang="en-US" sz="1400" b="1">
                          <a:sym typeface="+mn-ea"/>
                        </a:rPr>
                        <a:t>关键字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字节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原子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字节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原子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字节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原子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枚举型</a:t>
                      </a:r>
                      <a:endParaRPr lang="zh-CN" altLang="en-US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ym typeface="+mn-ea"/>
                        </a:rPr>
                        <a:t>C89</a:t>
                      </a:r>
                      <a:endParaRPr lang="en-US" altLang="zh-CN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enum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enum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1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2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4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Arial" panose="020B0604020202020204" pitchFamily="34" charset="0"/>
                        </a:rPr>
                        <a:t>有符号长长整型</a:t>
                      </a:r>
                      <a:endParaRPr lang="zh-CN" altLang="en-US" sz="14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/>
                        <a:t>C99</a:t>
                      </a:r>
                      <a:endParaRPr lang="en-US" altLang="zh-CN" sz="14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signed long long int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llong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rgbClr val="FF0000"/>
                          </a:solidFill>
                          <a:sym typeface="+mn-ea"/>
                        </a:rPr>
                        <a:t>✘</a:t>
                      </a:r>
                      <a:endParaRPr lang="zh-CN" altLang="en-US" sz="1400" b="1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 hMerge="1">
                  <a:tcPr/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rgbClr val="FF0000"/>
                          </a:solidFill>
                          <a:sym typeface="+mn-ea"/>
                        </a:rPr>
                        <a:t>✘</a:t>
                      </a:r>
                      <a:endParaRPr lang="zh-CN" altLang="en-US" sz="1400" b="1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 h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8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FF0000"/>
                          </a:solidFill>
                          <a:sym typeface="+mn-ea"/>
                        </a:rPr>
                        <a:t>No</a:t>
                      </a:r>
                      <a:endParaRPr lang="en-US" altLang="zh-CN" sz="1400" b="1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Arial" panose="020B0604020202020204" pitchFamily="34" charset="0"/>
                        </a:rPr>
                        <a:t>无符号长长整型</a:t>
                      </a:r>
                      <a:endParaRPr lang="zh-CN" altLang="en-US" sz="14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/>
                        <a:t>C99</a:t>
                      </a:r>
                      <a:endParaRPr lang="en-US" altLang="zh-CN" sz="14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unsigned long long int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ullong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rgbClr val="FF0000"/>
                          </a:solidFill>
                          <a:sym typeface="+mn-ea"/>
                        </a:rPr>
                        <a:t>✘</a:t>
                      </a:r>
                      <a:endParaRPr lang="zh-CN" altLang="en-US" sz="1400" b="1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 hMerge="1">
                  <a:tcPr/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rgbClr val="FF0000"/>
                          </a:solidFill>
                          <a:sym typeface="+mn-ea"/>
                        </a:rPr>
                        <a:t>✘</a:t>
                      </a:r>
                      <a:endParaRPr lang="zh-CN" altLang="en-US" sz="1400" b="1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 h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8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FF0000"/>
                          </a:solidFill>
                          <a:sym typeface="+mn-ea"/>
                        </a:rPr>
                        <a:t>No</a:t>
                      </a:r>
                      <a:endParaRPr lang="en-US" altLang="zh-CN" sz="1400" b="1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布尔型</a:t>
                      </a:r>
                      <a:endParaRPr lang="zh-CN" altLang="en-US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ym typeface="+mn-ea"/>
                        </a:rPr>
                        <a:t>C99</a:t>
                      </a:r>
                      <a:endParaRPr lang="en-US" altLang="zh-CN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bool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bool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rgbClr val="FF0000"/>
                          </a:solidFill>
                          <a:sym typeface="+mn-ea"/>
                        </a:rPr>
                        <a:t>✘</a:t>
                      </a:r>
                      <a:endParaRPr lang="zh-CN" altLang="en-US" sz="1400" b="1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 hMerge="1">
                  <a:tcPr anchor="ctr" anchorCtr="0"/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rgbClr val="FF0000"/>
                          </a:solidFill>
                          <a:sym typeface="+mn-ea"/>
                        </a:rPr>
                        <a:t>✘</a:t>
                      </a:r>
                      <a:endParaRPr lang="zh-CN" altLang="en-US" sz="1400" b="1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 hMerge="1"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1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ym typeface="+mn-ea"/>
                        </a:rPr>
                        <a:t>CosyOS</a:t>
                      </a:r>
                      <a:r>
                        <a:rPr lang="zh-CN" altLang="en-US" sz="1400" b="1">
                          <a:sym typeface="+mn-ea"/>
                        </a:rPr>
                        <a:t>布尔型</a:t>
                      </a:r>
                      <a:endParaRPr lang="zh-CN" altLang="en-US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ym typeface="+mn-ea"/>
                        </a:rPr>
                        <a:t>C89</a:t>
                      </a:r>
                      <a:endParaRPr lang="en-US" altLang="zh-CN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bool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bool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1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1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1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位类型</a:t>
                      </a:r>
                      <a:endParaRPr lang="zh-CN" altLang="en-US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ym typeface="+mn-ea"/>
                        </a:rPr>
                        <a:t>C51</a:t>
                      </a:r>
                      <a:r>
                        <a:rPr lang="zh-CN" altLang="en-US" sz="1400" b="1">
                          <a:sym typeface="+mn-ea"/>
                        </a:rPr>
                        <a:t>、</a:t>
                      </a:r>
                      <a:r>
                        <a:rPr lang="en-US" altLang="zh-CN" sz="1400" b="1">
                          <a:sym typeface="+mn-ea"/>
                        </a:rPr>
                        <a:t>C251</a:t>
                      </a:r>
                      <a:endParaRPr lang="en-US" altLang="zh-CN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bit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bit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1/8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1/8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rgbClr val="FF0000"/>
                          </a:solidFill>
                          <a:sym typeface="+mn-ea"/>
                        </a:rPr>
                        <a:t>✘</a:t>
                      </a:r>
                      <a:endParaRPr lang="zh-CN" altLang="en-US" sz="1400" b="1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 hMerge="1">
                  <a:tcPr anchor="ctr" anchorCtr="0"/>
                </a:tc>
              </a:tr>
            </a:tbl>
          </a:graphicData>
        </a:graphic>
      </p:graphicFrame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-635" y="0"/>
            <a:ext cx="12193270" cy="1765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>
            <p:custDataLst>
              <p:tags r:id="rId2"/>
            </p:custDataLst>
          </p:nvPr>
        </p:nvSpPr>
        <p:spPr>
          <a:xfrm>
            <a:off x="0" y="6692265"/>
            <a:ext cx="12192635" cy="1657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altLang="zh-CN" sz="3600" b="1"/>
              <a:t>C99</a:t>
            </a:r>
            <a:r>
              <a:rPr lang="zh-CN" altLang="en-US" sz="3600" b="1">
                <a:sym typeface="+mn-ea"/>
              </a:rPr>
              <a:t>别名</a:t>
            </a:r>
            <a:r>
              <a:rPr lang="zh-CN" altLang="en-US" sz="3600" b="1"/>
              <a:t>整型的原子</a:t>
            </a:r>
            <a:r>
              <a:rPr lang="zh-CN" altLang="en-US" sz="3600" b="1"/>
              <a:t>性</a:t>
            </a:r>
            <a:endParaRPr lang="zh-CN" altLang="en-US" sz="3600" b="1"/>
          </a:p>
        </p:txBody>
      </p:sp>
      <p:sp>
        <p:nvSpPr>
          <p:cNvPr id="21" name="矩形 20"/>
          <p:cNvSpPr/>
          <p:nvPr>
            <p:custDataLst>
              <p:tags r:id="rId2"/>
            </p:custDataLst>
          </p:nvPr>
        </p:nvSpPr>
        <p:spPr>
          <a:xfrm>
            <a:off x="0" y="6692265"/>
            <a:ext cx="12192635" cy="1657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-635" y="0"/>
            <a:ext cx="12193270" cy="1765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正文"/>
          <p:cNvSpPr txBox="1"/>
          <p:nvPr>
            <p:custDataLst>
              <p:tags r:id="rId4"/>
            </p:custDataLst>
          </p:nvPr>
        </p:nvSpPr>
        <p:spPr>
          <a:xfrm>
            <a:off x="1232853" y="1510030"/>
            <a:ext cx="9725660" cy="786765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ctr">
              <a:buNone/>
            </a:pPr>
            <a:r>
              <a:rPr lang="en-US" altLang="zh-CN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C99</a:t>
            </a:r>
            <a:r>
              <a:rPr lang="zh-CN" altLang="en-US" sz="1400" spc="130" dirty="0">
                <a:ln>
                  <a:noFill/>
                  <a:prstDash val="sysDot"/>
                </a:ln>
                <a:sym typeface="+mn-ea"/>
              </a:rPr>
              <a:t>别名</a:t>
            </a: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整型具有良好的可移植性，</a:t>
            </a: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可方便不同编译环境下的移植，建议用户</a:t>
            </a: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采用。</a:t>
            </a:r>
            <a:endParaRPr lang="zh-CN" altLang="en-US" sz="1400" spc="130" dirty="0">
              <a:ln>
                <a:noFill/>
                <a:prstDash val="sysDot"/>
              </a:ln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</p:txBody>
      </p:sp>
      <p:graphicFrame>
        <p:nvGraphicFramePr>
          <p:cNvPr id="4" name="内容占位符 3"/>
          <p:cNvGraphicFramePr/>
          <p:nvPr>
            <p:ph idx="1"/>
          </p:nvPr>
        </p:nvGraphicFramePr>
        <p:xfrm>
          <a:off x="1187768" y="2539365"/>
          <a:ext cx="9816465" cy="33902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7665"/>
                <a:gridCol w="1367790"/>
                <a:gridCol w="1325880"/>
                <a:gridCol w="1524000"/>
                <a:gridCol w="1421130"/>
              </a:tblGrid>
              <a:tr h="1000760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spc="130"/>
                        <a:t>C99</a:t>
                      </a:r>
                      <a:r>
                        <a:rPr lang="zh-CN" altLang="en-US" sz="2000" spc="130"/>
                        <a:t>别名</a:t>
                      </a:r>
                      <a:r>
                        <a:rPr lang="zh-CN" altLang="en-US" sz="2000" spc="130">
                          <a:sym typeface="+mn-ea"/>
                        </a:rPr>
                        <a:t>整型</a:t>
                      </a:r>
                      <a:endParaRPr lang="zh-CN" altLang="en-US" sz="2000" spc="130"/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spc="130"/>
                        <a:t>字节</a:t>
                      </a:r>
                      <a:endParaRPr lang="zh-CN" altLang="en-US" sz="2000" spc="130"/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spc="130"/>
                        <a:t>C51</a:t>
                      </a:r>
                      <a:endParaRPr lang="en-US" altLang="zh-CN" sz="2000" spc="130"/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spc="130"/>
                        <a:t>C251</a:t>
                      </a:r>
                      <a:endParaRPr lang="en-US" altLang="zh-CN" sz="2000" spc="130"/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spc="130"/>
                        <a:t>MDK</a:t>
                      </a:r>
                      <a:endParaRPr lang="en-US" altLang="zh-CN" sz="2000" spc="130"/>
                    </a:p>
                  </a:txBody>
                  <a:tcPr marL="215900" marR="215900" marT="133350" marB="133350" anchor="ctr" anchorCtr="0"/>
                </a:tc>
              </a:tr>
              <a:tr h="59753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800" b="1" spc="130">
                          <a:solidFill>
                            <a:srgbClr val="002060"/>
                          </a:solidFill>
                        </a:rPr>
                        <a:t>int8_t / uint8_t</a:t>
                      </a:r>
                      <a:endParaRPr lang="en-US" altLang="zh-CN" sz="1800" b="1" spc="130">
                        <a:solidFill>
                          <a:srgbClr val="002060"/>
                        </a:solidFill>
                      </a:endParaRPr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800" spc="130"/>
                        <a:t>1</a:t>
                      </a:r>
                      <a:endParaRPr lang="en-US" altLang="zh-CN" sz="1800" spc="130"/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800" b="1" spc="130">
                          <a:solidFill>
                            <a:srgbClr val="00B050"/>
                          </a:solidFill>
                        </a:rPr>
                        <a:t>Yes</a:t>
                      </a:r>
                      <a:endParaRPr lang="en-US" altLang="zh-CN" sz="1800" b="1" spc="130">
                        <a:solidFill>
                          <a:srgbClr val="00B050"/>
                        </a:solidFill>
                      </a:endParaRPr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800" b="1" spc="130">
                          <a:solidFill>
                            <a:srgbClr val="00B050"/>
                          </a:solidFill>
                        </a:rPr>
                        <a:t>Yes</a:t>
                      </a:r>
                      <a:endParaRPr lang="en-US" altLang="zh-CN" sz="1800" b="1" spc="130">
                        <a:solidFill>
                          <a:srgbClr val="00B050"/>
                        </a:solidFill>
                      </a:endParaRPr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800" b="1" spc="130">
                          <a:solidFill>
                            <a:srgbClr val="00B050"/>
                          </a:solidFill>
                        </a:rPr>
                        <a:t>Yes</a:t>
                      </a:r>
                      <a:endParaRPr lang="en-US" altLang="zh-CN" sz="1800" b="1" spc="130">
                        <a:solidFill>
                          <a:srgbClr val="00B050"/>
                        </a:solidFill>
                      </a:endParaRPr>
                    </a:p>
                  </a:txBody>
                  <a:tcPr marL="215900" marR="215900" marT="133350" marB="133350" anchor="ctr" anchorCtr="0"/>
                </a:tc>
              </a:tr>
              <a:tr h="59753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800" b="1" spc="130">
                          <a:solidFill>
                            <a:srgbClr val="002060"/>
                          </a:solidFill>
                        </a:rPr>
                        <a:t>int16_t / uint16_t</a:t>
                      </a:r>
                      <a:endParaRPr lang="en-US" altLang="zh-CN" sz="1800" b="1" spc="130">
                        <a:solidFill>
                          <a:srgbClr val="002060"/>
                        </a:solidFill>
                      </a:endParaRPr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800" spc="130"/>
                        <a:t>2</a:t>
                      </a:r>
                      <a:endParaRPr lang="en-US" altLang="zh-CN" sz="1800" spc="130"/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800" b="1" spc="130">
                          <a:solidFill>
                            <a:srgbClr val="FF0000"/>
                          </a:solidFill>
                        </a:rPr>
                        <a:t>No</a:t>
                      </a:r>
                      <a:endParaRPr lang="en-US" altLang="zh-CN" sz="1800" b="1" spc="130">
                        <a:solidFill>
                          <a:srgbClr val="FF0000"/>
                        </a:solidFill>
                      </a:endParaRPr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800" b="1" spc="130">
                          <a:solidFill>
                            <a:srgbClr val="00B050"/>
                          </a:solidFill>
                        </a:rPr>
                        <a:t>Yes</a:t>
                      </a:r>
                      <a:endParaRPr lang="en-US" altLang="zh-CN" sz="1800" b="1" spc="130">
                        <a:solidFill>
                          <a:srgbClr val="00B050"/>
                        </a:solidFill>
                      </a:endParaRPr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800" b="1" spc="130">
                          <a:solidFill>
                            <a:srgbClr val="00B050"/>
                          </a:solidFill>
                        </a:rPr>
                        <a:t>Yes</a:t>
                      </a:r>
                      <a:endParaRPr lang="en-US" altLang="zh-CN" sz="1800" b="1" spc="130">
                        <a:solidFill>
                          <a:srgbClr val="00B050"/>
                        </a:solidFill>
                      </a:endParaRPr>
                    </a:p>
                  </a:txBody>
                  <a:tcPr marL="215900" marR="215900" marT="133350" marB="133350" anchor="ctr" anchorCtr="0"/>
                </a:tc>
              </a:tr>
              <a:tr h="596900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800" b="1" spc="130">
                          <a:solidFill>
                            <a:srgbClr val="002060"/>
                          </a:solidFill>
                        </a:rPr>
                        <a:t>int32_t / uint32_t</a:t>
                      </a:r>
                      <a:endParaRPr lang="en-US" altLang="zh-CN" sz="1800" b="1" spc="130">
                        <a:solidFill>
                          <a:srgbClr val="002060"/>
                        </a:solidFill>
                      </a:endParaRPr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800" spc="130"/>
                        <a:t>4</a:t>
                      </a:r>
                      <a:endParaRPr lang="en-US" altLang="zh-CN" sz="1800" spc="130"/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800" b="1" spc="130">
                          <a:solidFill>
                            <a:srgbClr val="FF0000"/>
                          </a:solidFill>
                        </a:rPr>
                        <a:t>No</a:t>
                      </a:r>
                      <a:endParaRPr lang="en-US" altLang="zh-CN" sz="1800" b="1" spc="130">
                        <a:solidFill>
                          <a:srgbClr val="FF0000"/>
                        </a:solidFill>
                      </a:endParaRPr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800" b="1" spc="130">
                          <a:solidFill>
                            <a:srgbClr val="00B050"/>
                          </a:solidFill>
                        </a:rPr>
                        <a:t>d</a:t>
                      </a:r>
                      <a:r>
                        <a:rPr lang="en-US" altLang="zh-CN" sz="1800" b="1" spc="130">
                          <a:solidFill>
                            <a:schemeClr val="tx1"/>
                          </a:solidFill>
                        </a:rPr>
                        <a:t>|</a:t>
                      </a:r>
                      <a:r>
                        <a:rPr lang="en-US" altLang="zh-CN" sz="1800" b="1" spc="130">
                          <a:solidFill>
                            <a:srgbClr val="FF0000"/>
                          </a:solidFill>
                        </a:rPr>
                        <a:t>@</a:t>
                      </a:r>
                      <a:endParaRPr lang="en-US" altLang="zh-CN" sz="1800" b="1" spc="130">
                        <a:solidFill>
                          <a:srgbClr val="FF0000"/>
                        </a:solidFill>
                      </a:endParaRPr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800" b="1" spc="130">
                          <a:solidFill>
                            <a:srgbClr val="00B050"/>
                          </a:solidFill>
                        </a:rPr>
                        <a:t>Yes</a:t>
                      </a:r>
                      <a:endParaRPr lang="en-US" altLang="zh-CN" sz="1800" b="1" spc="130">
                        <a:solidFill>
                          <a:srgbClr val="00B050"/>
                        </a:solidFill>
                      </a:endParaRPr>
                    </a:p>
                  </a:txBody>
                  <a:tcPr marL="215900" marR="215900" marT="133350" marB="133350" anchor="ctr" anchorCtr="0"/>
                </a:tc>
              </a:tr>
              <a:tr h="59753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800" b="1" spc="130">
                          <a:solidFill>
                            <a:srgbClr val="002060"/>
                          </a:solidFill>
                        </a:rPr>
                        <a:t>int64_t / uint64_t</a:t>
                      </a:r>
                      <a:endParaRPr lang="en-US" altLang="zh-CN" sz="1800" b="1" spc="130">
                        <a:solidFill>
                          <a:srgbClr val="002060"/>
                        </a:solidFill>
                      </a:endParaRPr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800" spc="130"/>
                        <a:t>8</a:t>
                      </a:r>
                      <a:endParaRPr lang="en-US" altLang="zh-CN" sz="1800" spc="130"/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800" b="1" spc="130">
                          <a:solidFill>
                            <a:srgbClr val="FF0000"/>
                          </a:solidFill>
                        </a:rPr>
                        <a:t>✘</a:t>
                      </a:r>
                      <a:endParaRPr lang="zh-CN" altLang="en-US" sz="1800" b="1" spc="130">
                        <a:solidFill>
                          <a:srgbClr val="FF0000"/>
                        </a:solidFill>
                      </a:endParaRPr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800" b="1" spc="130">
                          <a:solidFill>
                            <a:srgbClr val="FF0000"/>
                          </a:solidFill>
                        </a:rPr>
                        <a:t>✘</a:t>
                      </a:r>
                      <a:endParaRPr lang="zh-CN" altLang="en-US" sz="1800" b="1" spc="130">
                        <a:solidFill>
                          <a:srgbClr val="FF0000"/>
                        </a:solidFill>
                      </a:endParaRPr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800" b="1" spc="130">
                          <a:solidFill>
                            <a:srgbClr val="FF0000"/>
                          </a:solidFill>
                        </a:rPr>
                        <a:t>No</a:t>
                      </a:r>
                      <a:endParaRPr lang="en-US" altLang="zh-CN" sz="1800" b="1" spc="130">
                        <a:solidFill>
                          <a:srgbClr val="FF0000"/>
                        </a:solidFill>
                      </a:endParaRPr>
                    </a:p>
                  </a:txBody>
                  <a:tcPr marL="215900" marR="215900" marT="133350" marB="133350" anchor="ctr" anchorCtr="0"/>
                </a:tc>
              </a:tr>
            </a:tbl>
          </a:graphicData>
        </a:graphic>
      </p:graphicFrame>
    </p:spTree>
    <p:custDataLst>
      <p:tags r:id="rId5"/>
    </p:custDataLst>
  </p:cSld>
  <p:clrMapOvr>
    <a:masterClrMapping/>
  </p:clrMapOvr>
  <p:transition/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z="4000" b="1"/>
              <a:t>指针类型的原子性</a:t>
            </a:r>
            <a:endParaRPr lang="zh-CN" altLang="en-US" sz="4000" b="1"/>
          </a:p>
        </p:txBody>
      </p:sp>
      <p:sp>
        <p:nvSpPr>
          <p:cNvPr id="21" name="矩形 20"/>
          <p:cNvSpPr/>
          <p:nvPr>
            <p:custDataLst>
              <p:tags r:id="rId2"/>
            </p:custDataLst>
          </p:nvPr>
        </p:nvSpPr>
        <p:spPr>
          <a:xfrm>
            <a:off x="0" y="6692265"/>
            <a:ext cx="12192635" cy="1657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-635" y="0"/>
            <a:ext cx="12193270" cy="1765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正文"/>
          <p:cNvSpPr txBox="1"/>
          <p:nvPr>
            <p:custDataLst>
              <p:tags r:id="rId4"/>
            </p:custDataLst>
          </p:nvPr>
        </p:nvSpPr>
        <p:spPr>
          <a:xfrm>
            <a:off x="1232853" y="1510030"/>
            <a:ext cx="9725660" cy="786765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ctr">
              <a:buNone/>
            </a:pP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指针的</a:t>
            </a:r>
            <a:r>
              <a:rPr lang="en-US" altLang="zh-CN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size</a:t>
            </a:r>
            <a:r>
              <a:rPr lang="zh-CN" altLang="en-US" sz="1400" spc="130" dirty="0">
                <a:ln>
                  <a:noFill/>
                  <a:prstDash val="sysDot"/>
                </a:ln>
                <a:sym typeface="+mn-ea"/>
              </a:rPr>
              <a:t>和原子性</a:t>
            </a: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，仅与</a:t>
            </a:r>
            <a:r>
              <a:rPr lang="en-US" altLang="zh-CN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“</a:t>
            </a: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指针域</a:t>
            </a:r>
            <a:r>
              <a:rPr lang="en-US" altLang="zh-CN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”</a:t>
            </a: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相关，与指针所指向的数据类型</a:t>
            </a: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无关。</a:t>
            </a:r>
            <a:endParaRPr lang="zh-CN" altLang="en-US" sz="1400" spc="130" dirty="0">
              <a:ln>
                <a:noFill/>
                <a:prstDash val="sysDot"/>
              </a:ln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  <a:p>
            <a:pPr marL="0" indent="0" algn="ctr">
              <a:buNone/>
            </a:pP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下面，将分为</a:t>
            </a:r>
            <a:r>
              <a:rPr lang="en-US" altLang="zh-CN" sz="1400" b="1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“</a:t>
            </a:r>
            <a:r>
              <a:rPr lang="zh-CN" altLang="en-US" sz="1400" b="1" spc="130" dirty="0">
                <a:ln>
                  <a:noFill/>
                  <a:prstDash val="sysDot"/>
                </a:ln>
                <a:sym typeface="+mn-ea"/>
              </a:rPr>
              <a:t>未指定指针域（泛指针域）</a:t>
            </a:r>
            <a:r>
              <a:rPr lang="en-US" altLang="zh-CN" sz="1400" b="1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”</a:t>
            </a: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和</a:t>
            </a:r>
            <a:r>
              <a:rPr lang="en-US" altLang="zh-CN" sz="1400" b="1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“</a:t>
            </a:r>
            <a:r>
              <a:rPr lang="zh-CN" altLang="en-US" sz="1400" b="1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指定指针域</a:t>
            </a:r>
            <a:r>
              <a:rPr lang="en-US" altLang="zh-CN" sz="1400" b="1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”</a:t>
            </a: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两种情况来分别</a:t>
            </a: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讨论。</a:t>
            </a:r>
            <a:endParaRPr lang="zh-CN" altLang="en-US" sz="1400" spc="130" dirty="0">
              <a:ln>
                <a:noFill/>
                <a:prstDash val="sysDot"/>
              </a:ln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</p:txBody>
      </p:sp>
      <p:graphicFrame>
        <p:nvGraphicFramePr>
          <p:cNvPr id="4" name="内容占位符 3"/>
          <p:cNvGraphicFramePr/>
          <p:nvPr>
            <p:ph idx="1"/>
          </p:nvPr>
        </p:nvGraphicFramePr>
        <p:xfrm>
          <a:off x="1187768" y="2539365"/>
          <a:ext cx="9816465" cy="33902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7175"/>
                <a:gridCol w="4025265"/>
                <a:gridCol w="1009015"/>
                <a:gridCol w="1985010"/>
              </a:tblGrid>
              <a:tr h="701040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1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泛指针域</a:t>
                      </a:r>
                      <a:r>
                        <a:rPr lang="en-US" altLang="zh-CN" sz="21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en-US" altLang="zh-CN" sz="21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*</a:t>
                      </a:r>
                      <a:endParaRPr lang="en-US" altLang="zh-CN" sz="21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/>
                </a:tc>
                <a:tc gridSpan="2"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1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字节</a:t>
                      </a:r>
                      <a:endParaRPr lang="zh-CN" altLang="en-US" sz="21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/>
                </a:tc>
                <a:tc hMerge="1"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1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原子</a:t>
                      </a:r>
                      <a:endParaRPr lang="zh-CN" altLang="en-US" sz="21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/>
                </a:tc>
              </a:tr>
              <a:tr h="702310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9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C51</a:t>
                      </a:r>
                      <a:endParaRPr lang="en-US" altLang="zh-CN" sz="19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/>
                </a:tc>
                <a:tc gridSpan="2"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900" b="0"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en-US" altLang="zh-CN" sz="1900" b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/>
                </a:tc>
                <a:tc hMerge="1"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9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No</a:t>
                      </a:r>
                      <a:endParaRPr lang="en-US" altLang="zh-CN" sz="19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/>
                </a:tc>
              </a:tr>
              <a:tr h="662305">
                <a:tc rowSpan="2"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900" b="1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C251</a:t>
                      </a:r>
                      <a:endParaRPr lang="en-US" altLang="zh-CN" sz="1900" b="1" spc="13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900" b="0" spc="13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Tiny</a:t>
                      </a:r>
                      <a:r>
                        <a:rPr lang="zh-CN" altLang="en-US" sz="1900" b="0" spc="13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、</a:t>
                      </a:r>
                      <a:r>
                        <a:rPr lang="en-US" altLang="zh-CN" sz="1900" b="0" spc="13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XTiny</a:t>
                      </a:r>
                      <a:endParaRPr lang="en-US" altLang="zh-CN" sz="1900" b="0" spc="13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900" b="0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en-US" altLang="zh-CN" sz="1900" b="0" spc="13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900" b="1" spc="130">
                          <a:solidFill>
                            <a:srgbClr val="00B05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Yes</a:t>
                      </a:r>
                      <a:endParaRPr lang="en-US" altLang="zh-CN" sz="1900" b="1" spc="130">
                        <a:solidFill>
                          <a:srgbClr val="00B05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/>
                </a:tc>
              </a:tr>
              <a:tr h="662305">
                <a:tc vMerge="1"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900" b="0" spc="13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Small</a:t>
                      </a:r>
                      <a:r>
                        <a:rPr lang="zh-CN" altLang="en-US" sz="1900" b="0" spc="13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、</a:t>
                      </a:r>
                      <a:r>
                        <a:rPr lang="en-US" altLang="zh-CN" sz="1900" b="0" spc="13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XSmall</a:t>
                      </a:r>
                      <a:r>
                        <a:rPr lang="zh-CN" altLang="en-US" sz="1900" b="0" spc="13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、</a:t>
                      </a:r>
                      <a:r>
                        <a:rPr lang="en-US" altLang="zh-CN" sz="1900" b="0" spc="13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Large</a:t>
                      </a:r>
                      <a:endParaRPr lang="en-US" altLang="zh-CN" sz="1900" b="0" spc="13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900" b="0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en-US" altLang="zh-CN" sz="1900" b="0" spc="13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900" b="1" spc="130">
                          <a:solidFill>
                            <a:srgbClr val="00B05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d</a:t>
                      </a:r>
                      <a:r>
                        <a:rPr lang="en-US" altLang="zh-CN" sz="1900" b="1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|</a:t>
                      </a:r>
                      <a:r>
                        <a:rPr lang="en-US" altLang="zh-CN" sz="1900" b="1" spc="13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@</a:t>
                      </a:r>
                      <a:endParaRPr lang="en-US" altLang="zh-CN" sz="1900" b="1" spc="13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/>
                </a:tc>
              </a:tr>
              <a:tr h="66230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900" b="1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MDK</a:t>
                      </a:r>
                      <a:endParaRPr lang="en-US" altLang="zh-CN" sz="1900" b="1" spc="13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/>
                </a:tc>
                <a:tc gridSpan="2"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900" b="0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en-US" altLang="zh-CN" sz="1900" b="0" spc="13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/>
                </a:tc>
                <a:tc hMerge="1"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900" b="1" spc="130">
                          <a:solidFill>
                            <a:srgbClr val="00B05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Yes</a:t>
                      </a:r>
                      <a:endParaRPr lang="en-US" altLang="zh-CN" sz="1900" b="1" spc="130">
                        <a:solidFill>
                          <a:srgbClr val="00B05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/>
                </a:tc>
              </a:tr>
            </a:tbl>
          </a:graphicData>
        </a:graphic>
      </p:graphicFrame>
    </p:spTree>
    <p:custDataLst>
      <p:tags r:id="rId5"/>
    </p:custDataLst>
  </p:cSld>
  <p:clrMapOvr>
    <a:masterClrMapping/>
  </p:clrMapOvr>
  <p:transition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内容占位符 5"/>
          <p:cNvGraphicFramePr/>
          <p:nvPr>
            <p:ph idx="1"/>
          </p:nvPr>
        </p:nvGraphicFramePr>
        <p:xfrm>
          <a:off x="838200" y="1008000"/>
          <a:ext cx="10515600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/>
                <a:gridCol w="2628900"/>
                <a:gridCol w="2628900"/>
                <a:gridCol w="2628900"/>
              </a:tblGrid>
              <a:tr h="762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/>
                        <a:t>指定指针</a:t>
                      </a:r>
                      <a:r>
                        <a:rPr lang="zh-CN" altLang="en-US" sz="1600"/>
                        <a:t>域</a:t>
                      </a:r>
                      <a:endParaRPr lang="zh-CN" altLang="en-US" sz="1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/>
                        <a:t>字节</a:t>
                      </a:r>
                      <a:endParaRPr lang="zh-CN" altLang="en-US" sz="1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/>
                        <a:t>C251</a:t>
                      </a:r>
                      <a:endParaRPr lang="en-US" altLang="zh-CN" sz="1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/>
                        <a:t>C51</a:t>
                      </a:r>
                      <a:endParaRPr lang="en-US" altLang="zh-CN" sz="1600"/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</a:rPr>
                        <a:t>data </a:t>
                      </a:r>
                      <a:r>
                        <a:rPr lang="en-US" altLang="zh-CN" sz="1400" b="1">
                          <a:solidFill>
                            <a:srgbClr val="FF0000"/>
                          </a:solidFill>
                        </a:rPr>
                        <a:t>*</a:t>
                      </a:r>
                      <a:endParaRPr lang="en-US" altLang="zh-CN" sz="1400" b="1">
                        <a:solidFill>
                          <a:srgbClr val="FF0000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1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 spc="130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 spc="130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 spc="130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 spc="130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</a:rPr>
                        <a:t>idata </a:t>
                      </a:r>
                      <a:r>
                        <a:rPr lang="en-US" altLang="zh-CN" sz="1400" b="1">
                          <a:solidFill>
                            <a:srgbClr val="FF0000"/>
                          </a:solidFill>
                        </a:rPr>
                        <a:t>*</a:t>
                      </a:r>
                      <a:endParaRPr lang="en-US" altLang="zh-CN" sz="1400" b="1">
                        <a:solidFill>
                          <a:srgbClr val="FF0000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1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 spc="130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 spc="130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 spc="130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 spc="130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</a:rPr>
                        <a:t>pdata </a:t>
                      </a:r>
                      <a:r>
                        <a:rPr lang="en-US" altLang="zh-CN" sz="1400" b="1">
                          <a:solidFill>
                            <a:srgbClr val="FF0000"/>
                          </a:solidFill>
                        </a:rPr>
                        <a:t>*</a:t>
                      </a:r>
                      <a:endParaRPr lang="en-US" altLang="zh-CN" sz="1400" b="1">
                        <a:solidFill>
                          <a:srgbClr val="FF0000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1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 spc="130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 spc="130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 spc="130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 spc="130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</a:rPr>
                        <a:t>xdata </a:t>
                      </a:r>
                      <a:r>
                        <a:rPr lang="en-US" altLang="zh-CN" sz="1400" b="1">
                          <a:solidFill>
                            <a:srgbClr val="FF0000"/>
                          </a:solidFill>
                        </a:rPr>
                        <a:t>*</a:t>
                      </a:r>
                      <a:endParaRPr lang="en-US" altLang="zh-CN" sz="1400" b="1">
                        <a:solidFill>
                          <a:srgbClr val="FF0000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2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 spc="130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 spc="130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 spc="130">
                          <a:solidFill>
                            <a:srgbClr val="FF0000"/>
                          </a:solidFill>
                          <a:sym typeface="+mn-ea"/>
                        </a:rPr>
                        <a:t>No</a:t>
                      </a:r>
                      <a:endParaRPr lang="en-US" altLang="zh-CN" sz="1400" b="1" spc="130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</a:rPr>
                        <a:t>code </a:t>
                      </a:r>
                      <a:r>
                        <a:rPr lang="en-US" altLang="zh-CN" sz="1400" b="1">
                          <a:solidFill>
                            <a:srgbClr val="FF0000"/>
                          </a:solidFill>
                        </a:rPr>
                        <a:t>*</a:t>
                      </a:r>
                      <a:endParaRPr lang="en-US" altLang="zh-CN" sz="1400" b="1">
                        <a:solidFill>
                          <a:srgbClr val="FF0000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2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 spc="130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 spc="130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 spc="130">
                          <a:solidFill>
                            <a:srgbClr val="FF0000"/>
                          </a:solidFill>
                          <a:sym typeface="+mn-ea"/>
                        </a:rPr>
                        <a:t>No</a:t>
                      </a:r>
                      <a:endParaRPr lang="en-US" altLang="zh-CN" sz="1400" b="1" spc="130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</a:rPr>
                        <a:t>edata </a:t>
                      </a:r>
                      <a:r>
                        <a:rPr lang="en-US" altLang="zh-CN" sz="1400" b="1">
                          <a:solidFill>
                            <a:srgbClr val="FF0000"/>
                          </a:solidFill>
                        </a:rPr>
                        <a:t>*</a:t>
                      </a:r>
                      <a:endParaRPr lang="en-US" altLang="zh-CN" sz="1400" b="1">
                        <a:solidFill>
                          <a:srgbClr val="FF0000"/>
                        </a:solidFill>
                      </a:endParaRPr>
                    </a:p>
                  </a:txBody>
                  <a:tcPr anchor="ctr" anchorCtr="0">
                    <a:solidFill>
                      <a:srgbClr val="E9ECF6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2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rgbClr val="E9ECF6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 spc="130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zh-CN" altLang="en-US" sz="1400" b="1" spc="130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rgbClr val="E9ECF6"/>
                    </a:solidFill>
                  </a:tcPr>
                </a:tc>
                <a:tc rowSpan="5">
                  <a:txBody>
                    <a:bodyPr/>
                    <a:p>
                      <a:pPr algn="ctr">
                        <a:buNone/>
                      </a:pPr>
                      <a:endParaRPr lang="en-US" altLang="zh-CN" sz="1400" b="1" spc="130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>
                    <a:noFill/>
                  </a:tcPr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</a:rPr>
                        <a:t>ecode </a:t>
                      </a:r>
                      <a:r>
                        <a:rPr lang="en-US" altLang="zh-CN" sz="1400" b="1">
                          <a:solidFill>
                            <a:srgbClr val="FF0000"/>
                          </a:solidFill>
                        </a:rPr>
                        <a:t>*</a:t>
                      </a:r>
                      <a:endParaRPr lang="en-US" altLang="zh-CN" sz="1400" b="1">
                        <a:solidFill>
                          <a:srgbClr val="FF0000"/>
                        </a:solidFill>
                      </a:endParaRPr>
                    </a:p>
                  </a:txBody>
                  <a:tcPr anchor="ctr" anchorCtr="0">
                    <a:solidFill>
                      <a:srgbClr val="CFD6E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4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rgbClr val="CFD6E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 spc="130">
                          <a:solidFill>
                            <a:srgbClr val="00B050"/>
                          </a:solidFill>
                          <a:sym typeface="+mn-ea"/>
                        </a:rPr>
                        <a:t>d</a:t>
                      </a:r>
                      <a:r>
                        <a:rPr lang="en-US" altLang="zh-CN" sz="1400" b="1" spc="130">
                          <a:solidFill>
                            <a:schemeClr val="tx1"/>
                          </a:solidFill>
                          <a:sym typeface="+mn-ea"/>
                        </a:rPr>
                        <a:t>|</a:t>
                      </a:r>
                      <a:r>
                        <a:rPr lang="en-US" altLang="zh-CN" sz="1400" b="1" spc="130">
                          <a:solidFill>
                            <a:srgbClr val="FF0000"/>
                          </a:solidFill>
                          <a:sym typeface="+mn-ea"/>
                        </a:rPr>
                        <a:t>@</a:t>
                      </a:r>
                      <a:endParaRPr lang="zh-CN" altLang="en-US" sz="1400" b="1" spc="130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rgbClr val="CFD6EC"/>
                    </a:solidFill>
                  </a:tcPr>
                </a:tc>
                <a:tc vMerge="1">
                  <a:tcPr anchor="ctr" anchorCtr="0">
                    <a:solidFill>
                      <a:schemeClr val="accent1">
                        <a:tint val="40000"/>
                      </a:schemeClr>
                    </a:solidFill>
                  </a:tcPr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</a:rPr>
                        <a:t>near </a:t>
                      </a:r>
                      <a:r>
                        <a:rPr lang="en-US" altLang="zh-CN" sz="1400" b="1">
                          <a:solidFill>
                            <a:srgbClr val="FF0000"/>
                          </a:solidFill>
                        </a:rPr>
                        <a:t>*</a:t>
                      </a:r>
                      <a:endParaRPr lang="en-US" altLang="zh-CN" sz="1400" b="1">
                        <a:solidFill>
                          <a:srgbClr val="FF0000"/>
                        </a:solidFill>
                      </a:endParaRPr>
                    </a:p>
                  </a:txBody>
                  <a:tcPr anchor="ctr" anchorCtr="0">
                    <a:solidFill>
                      <a:srgbClr val="E9ECF6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2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rgbClr val="E9ECF6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 spc="130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zh-CN" altLang="en-US" sz="1400" b="1" spc="130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rgbClr val="E9ECF6"/>
                    </a:solidFill>
                  </a:tcPr>
                </a:tc>
                <a:tc vMerge="1">
                  <a:tcPr anchor="ctr" anchorCtr="0">
                    <a:solidFill>
                      <a:srgbClr val="E9ECF6"/>
                    </a:solidFill>
                  </a:tcPr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</a:rPr>
                        <a:t>far </a:t>
                      </a:r>
                      <a:r>
                        <a:rPr lang="en-US" altLang="zh-CN" sz="1400" b="1">
                          <a:solidFill>
                            <a:srgbClr val="FF0000"/>
                          </a:solidFill>
                        </a:rPr>
                        <a:t>*</a:t>
                      </a:r>
                      <a:endParaRPr lang="en-US" altLang="zh-CN" sz="1400" b="1">
                        <a:solidFill>
                          <a:srgbClr val="FF0000"/>
                        </a:solidFill>
                      </a:endParaRPr>
                    </a:p>
                  </a:txBody>
                  <a:tcPr anchor="ctr" anchorCtr="0">
                    <a:solidFill>
                      <a:srgbClr val="CFD6E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4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rgbClr val="CFD6E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 spc="130">
                          <a:solidFill>
                            <a:srgbClr val="00B050"/>
                          </a:solidFill>
                          <a:sym typeface="+mn-ea"/>
                        </a:rPr>
                        <a:t>d</a:t>
                      </a:r>
                      <a:r>
                        <a:rPr lang="en-US" altLang="zh-CN" sz="1400" b="1" spc="130">
                          <a:solidFill>
                            <a:schemeClr val="tx1"/>
                          </a:solidFill>
                          <a:sym typeface="+mn-ea"/>
                        </a:rPr>
                        <a:t>|</a:t>
                      </a:r>
                      <a:r>
                        <a:rPr lang="en-US" altLang="zh-CN" sz="1400" b="1" spc="130">
                          <a:solidFill>
                            <a:srgbClr val="FF0000"/>
                          </a:solidFill>
                          <a:sym typeface="+mn-ea"/>
                        </a:rPr>
                        <a:t>@</a:t>
                      </a:r>
                      <a:endParaRPr lang="zh-CN" altLang="en-US" sz="1400" b="1" spc="130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rgbClr val="CFD6EC"/>
                    </a:solidFill>
                  </a:tcPr>
                </a:tc>
                <a:tc vMerge="1">
                  <a:tcPr anchor="ctr" anchorCtr="0">
                    <a:solidFill>
                      <a:schemeClr val="accent1">
                        <a:tint val="40000"/>
                      </a:schemeClr>
                    </a:solidFill>
                  </a:tcPr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</a:rPr>
                        <a:t>huge </a:t>
                      </a:r>
                      <a:r>
                        <a:rPr lang="en-US" altLang="zh-CN" sz="1400" b="1">
                          <a:solidFill>
                            <a:srgbClr val="FF0000"/>
                          </a:solidFill>
                        </a:rPr>
                        <a:t>*</a:t>
                      </a:r>
                      <a:endParaRPr lang="en-US" altLang="zh-CN" sz="1400" b="1">
                        <a:solidFill>
                          <a:srgbClr val="FF0000"/>
                        </a:solidFill>
                      </a:endParaRPr>
                    </a:p>
                  </a:txBody>
                  <a:tcPr anchor="ctr" anchorCtr="0">
                    <a:solidFill>
                      <a:srgbClr val="E9ECF6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4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rgbClr val="E9ECF6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 spc="130">
                          <a:solidFill>
                            <a:srgbClr val="00B050"/>
                          </a:solidFill>
                          <a:sym typeface="+mn-ea"/>
                        </a:rPr>
                        <a:t>d</a:t>
                      </a:r>
                      <a:r>
                        <a:rPr lang="en-US" altLang="zh-CN" sz="1400" b="1" spc="130">
                          <a:solidFill>
                            <a:schemeClr val="tx1"/>
                          </a:solidFill>
                          <a:sym typeface="+mn-ea"/>
                        </a:rPr>
                        <a:t>|</a:t>
                      </a:r>
                      <a:r>
                        <a:rPr lang="en-US" altLang="zh-CN" sz="1400" b="1" spc="130">
                          <a:solidFill>
                            <a:srgbClr val="FF0000"/>
                          </a:solidFill>
                          <a:sym typeface="+mn-ea"/>
                        </a:rPr>
                        <a:t>@</a:t>
                      </a:r>
                      <a:endParaRPr lang="zh-CN" altLang="en-US" sz="1400" b="1" spc="130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rgbClr val="E9ECF6"/>
                    </a:solidFill>
                  </a:tcPr>
                </a:tc>
                <a:tc vMerge="1">
                  <a:tcPr anchor="ctr" anchorCtr="0">
                    <a:solidFill>
                      <a:srgbClr val="E9ECF6"/>
                    </a:solidFill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-635" y="0"/>
            <a:ext cx="12193270" cy="1765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>
            <p:custDataLst>
              <p:tags r:id="rId2"/>
            </p:custDataLst>
          </p:nvPr>
        </p:nvSpPr>
        <p:spPr>
          <a:xfrm>
            <a:off x="0" y="6692265"/>
            <a:ext cx="12192635" cy="1657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z="3600" b="1"/>
              <a:t>结构类型的原子</a:t>
            </a:r>
            <a:r>
              <a:rPr lang="zh-CN" altLang="en-US" sz="3600" b="1"/>
              <a:t>性</a:t>
            </a:r>
            <a:endParaRPr lang="zh-CN" altLang="en-US" sz="3600" b="1"/>
          </a:p>
        </p:txBody>
      </p:sp>
      <p:sp>
        <p:nvSpPr>
          <p:cNvPr id="21" name="矩形 20"/>
          <p:cNvSpPr/>
          <p:nvPr>
            <p:custDataLst>
              <p:tags r:id="rId2"/>
            </p:custDataLst>
          </p:nvPr>
        </p:nvSpPr>
        <p:spPr>
          <a:xfrm>
            <a:off x="0" y="6692265"/>
            <a:ext cx="12192635" cy="1657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-635" y="0"/>
            <a:ext cx="12193270" cy="1765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正文"/>
          <p:cNvSpPr txBox="1"/>
          <p:nvPr>
            <p:custDataLst>
              <p:tags r:id="rId4"/>
            </p:custDataLst>
          </p:nvPr>
        </p:nvSpPr>
        <p:spPr>
          <a:xfrm>
            <a:off x="1232853" y="1510030"/>
            <a:ext cx="9725660" cy="786765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ctr">
              <a:buNone/>
            </a:pP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单击此处添加文本具体内容，简明扼要地阐述您的观点。根据需要可酌情增减文字，以便观者准确地理解您传达的思想</a:t>
            </a:r>
            <a:endParaRPr lang="zh-CN" altLang="en-US" sz="1400" spc="130" dirty="0">
              <a:ln>
                <a:noFill/>
                <a:prstDash val="sysDot"/>
              </a:ln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</p:txBody>
      </p:sp>
      <p:graphicFrame>
        <p:nvGraphicFramePr>
          <p:cNvPr id="12" name="表格 11"/>
          <p:cNvGraphicFramePr/>
          <p:nvPr>
            <p:custDataLst>
              <p:tags r:id="rId5"/>
            </p:custDataLst>
          </p:nvPr>
        </p:nvGraphicFramePr>
        <p:xfrm>
          <a:off x="1187768" y="2539365"/>
          <a:ext cx="9816465" cy="33902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4820"/>
                <a:gridCol w="1759585"/>
                <a:gridCol w="1735455"/>
                <a:gridCol w="4586605"/>
              </a:tblGrid>
              <a:tr h="88455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100"/>
                        <a:t>结构类型</a:t>
                      </a:r>
                      <a:endParaRPr lang="zh-CN" altLang="en-US" sz="2100"/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100"/>
                        <a:t>关键字</a:t>
                      </a:r>
                      <a:endParaRPr lang="zh-CN" altLang="en-US" sz="2100"/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100"/>
                        <a:t>原子访问</a:t>
                      </a:r>
                      <a:endParaRPr lang="zh-CN" altLang="en-US" sz="2100"/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100"/>
                        <a:t>补充说明</a:t>
                      </a:r>
                      <a:endParaRPr lang="zh-CN" altLang="en-US" sz="2100"/>
                    </a:p>
                  </a:txBody>
                  <a:tcPr marL="215900" marR="215900" marT="133350" marB="133350" anchor="ctr"/>
                </a:tc>
              </a:tr>
              <a:tr h="83502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b="1" spc="130"/>
                        <a:t>共用体</a:t>
                      </a:r>
                      <a:endParaRPr lang="zh-CN" altLang="en-US" sz="1900" b="1" spc="130"/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900" b="1" spc="130">
                          <a:solidFill>
                            <a:srgbClr val="002060"/>
                          </a:solidFill>
                        </a:rPr>
                        <a:t>union</a:t>
                      </a:r>
                      <a:endParaRPr lang="en-US" altLang="zh-CN" sz="1900" b="1" spc="130">
                        <a:solidFill>
                          <a:srgbClr val="002060"/>
                        </a:solidFill>
                      </a:endParaRPr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900" b="1" spc="130">
                          <a:solidFill>
                            <a:srgbClr val="00B050"/>
                          </a:solidFill>
                        </a:rPr>
                        <a:t>Y</a:t>
                      </a:r>
                      <a:r>
                        <a:rPr lang="en-US" altLang="zh-CN" sz="1900" b="1" spc="130"/>
                        <a:t>/</a:t>
                      </a:r>
                      <a:r>
                        <a:rPr lang="en-US" altLang="zh-CN" sz="1900" b="1" spc="130">
                          <a:solidFill>
                            <a:srgbClr val="FF0000"/>
                          </a:solidFill>
                        </a:rPr>
                        <a:t>N</a:t>
                      </a:r>
                      <a:endParaRPr lang="en-US" altLang="zh-CN" sz="1900" b="1" spc="130">
                        <a:solidFill>
                          <a:srgbClr val="FF0000"/>
                        </a:solidFill>
                      </a:endParaRPr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spc="130"/>
                        <a:t>由各成员的数据类型分别决定</a:t>
                      </a:r>
                      <a:endParaRPr lang="zh-CN" altLang="en-US" sz="1900" spc="130"/>
                    </a:p>
                  </a:txBody>
                  <a:tcPr marL="215900" marR="215900" marT="133350" marB="133350" anchor="ctr"/>
                </a:tc>
              </a:tr>
              <a:tr h="835660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b="1" spc="130"/>
                        <a:t>结构体</a:t>
                      </a:r>
                      <a:endParaRPr lang="zh-CN" altLang="en-US" sz="1900" b="1" spc="130"/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900" b="1" spc="130">
                          <a:solidFill>
                            <a:srgbClr val="002060"/>
                          </a:solidFill>
                        </a:rPr>
                        <a:t>struct</a:t>
                      </a:r>
                      <a:endParaRPr lang="en-US" altLang="zh-CN" sz="1900" b="1" spc="130">
                        <a:solidFill>
                          <a:srgbClr val="002060"/>
                        </a:solidFill>
                      </a:endParaRPr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900" b="1" spc="130">
                          <a:sym typeface="+mn-ea"/>
                        </a:rPr>
                        <a:t>[</a:t>
                      </a:r>
                      <a:r>
                        <a:rPr lang="en-US" altLang="zh-CN" sz="1900" b="1" spc="130">
                          <a:solidFill>
                            <a:srgbClr val="FF0000"/>
                          </a:solidFill>
                        </a:rPr>
                        <a:t>No</a:t>
                      </a:r>
                      <a:r>
                        <a:rPr lang="en-US" altLang="zh-CN" sz="1900" b="1" spc="130">
                          <a:solidFill>
                            <a:schemeClr val="tx1"/>
                          </a:solidFill>
                        </a:rPr>
                        <a:t>]</a:t>
                      </a:r>
                      <a:endParaRPr lang="en-US" altLang="zh-CN" sz="1900" b="1" spc="130">
                        <a:solidFill>
                          <a:schemeClr val="tx1"/>
                        </a:solidFill>
                      </a:endParaRPr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spc="130"/>
                        <a:t>通常</a:t>
                      </a:r>
                      <a:r>
                        <a:rPr lang="zh-CN" altLang="en-US" sz="1900" spc="130"/>
                        <a:t>需要考虑整体性</a:t>
                      </a:r>
                      <a:endParaRPr lang="zh-CN" altLang="en-US" sz="1900" spc="130"/>
                    </a:p>
                  </a:txBody>
                  <a:tcPr marL="215900" marR="215900" marT="133350" marB="133350" anchor="ctr"/>
                </a:tc>
              </a:tr>
              <a:tr h="83502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b="1" spc="130"/>
                        <a:t>数</a:t>
                      </a:r>
                      <a:r>
                        <a:rPr lang="en-US" altLang="zh-CN" sz="1900" b="1" spc="130"/>
                        <a:t>    </a:t>
                      </a:r>
                      <a:r>
                        <a:rPr lang="zh-CN" altLang="en-US" sz="1900" b="1" spc="130"/>
                        <a:t>组</a:t>
                      </a:r>
                      <a:endParaRPr lang="zh-CN" altLang="en-US" sz="1900" b="1" spc="130"/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900" spc="130"/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900" b="1" spc="130">
                          <a:sym typeface="+mn-ea"/>
                        </a:rPr>
                        <a:t>[</a:t>
                      </a:r>
                      <a:r>
                        <a:rPr lang="en-US" altLang="zh-CN" sz="1900" b="1" spc="130">
                          <a:solidFill>
                            <a:srgbClr val="FF0000"/>
                          </a:solidFill>
                        </a:rPr>
                        <a:t>No</a:t>
                      </a:r>
                      <a:r>
                        <a:rPr lang="en-US" altLang="zh-CN" sz="1900" b="1" spc="130">
                          <a:solidFill>
                            <a:schemeClr val="tx1"/>
                          </a:solidFill>
                        </a:rPr>
                        <a:t>]</a:t>
                      </a:r>
                      <a:endParaRPr lang="en-US" altLang="zh-CN" sz="1900" b="1" spc="130">
                        <a:solidFill>
                          <a:schemeClr val="tx1"/>
                        </a:solidFill>
                      </a:endParaRPr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spc="130"/>
                        <a:t>必须考虑整体性</a:t>
                      </a:r>
                      <a:endParaRPr lang="zh-CN" altLang="en-US" sz="1900" spc="130"/>
                    </a:p>
                  </a:txBody>
                  <a:tcPr marL="215900" marR="215900" marT="133350" marB="133350" anchor="ctr"/>
                </a:tc>
              </a:tr>
            </a:tbl>
          </a:graphicData>
        </a:graphic>
      </p:graphicFrame>
    </p:spTree>
    <p:custDataLst>
      <p:tags r:id="rId6"/>
    </p:custDataLst>
  </p:cSld>
  <p:clrMapOvr>
    <a:masterClrMapping/>
  </p:clrMapOvr>
  <p:transition/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857250" indent="-857250">
              <a:buFont typeface="+mj-ea"/>
              <a:buAutoNum type="ea1JpnChsDbPeriod" startAt="3"/>
            </a:pPr>
            <a:r>
              <a:rPr lang="zh-CN" altLang="en-US" sz="4000" b="1"/>
              <a:t>寄存器访问</a:t>
            </a:r>
            <a:endParaRPr lang="zh-CN" altLang="en-US" sz="40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2000"/>
              <a:t>值得注意的</a:t>
            </a:r>
            <a:r>
              <a:rPr lang="zh-CN" altLang="en-US" sz="2000"/>
              <a:t>情况：</a:t>
            </a:r>
            <a:endParaRPr lang="zh-CN" altLang="en-US" sz="2000"/>
          </a:p>
          <a:p>
            <a:pPr marL="0" indent="0">
              <a:buNone/>
            </a:pPr>
            <a:endParaRPr lang="zh-CN" altLang="en-US" sz="2000"/>
          </a:p>
          <a:p>
            <a:pPr marL="457200" indent="-457200">
              <a:buFont typeface="+mj-lt"/>
              <a:buAutoNum type="arabicPeriod"/>
            </a:pPr>
            <a:r>
              <a:rPr lang="zh-CN" altLang="en-US" sz="2000"/>
              <a:t>高八位、低八位拼接为</a:t>
            </a:r>
            <a:r>
              <a:rPr lang="en-US" altLang="zh-CN" sz="2000"/>
              <a:t>16</a:t>
            </a:r>
            <a:r>
              <a:rPr lang="zh-CN" altLang="en-US" sz="2000"/>
              <a:t>位</a:t>
            </a:r>
            <a:br>
              <a:rPr lang="zh-CN" altLang="en-US" sz="2000"/>
            </a:br>
            <a:br>
              <a:rPr lang="zh-CN" altLang="en-US" sz="2000"/>
            </a:br>
            <a:r>
              <a:rPr lang="zh-CN" altLang="en-US" sz="2000"/>
              <a:t>示例：</a:t>
            </a:r>
            <a:r>
              <a:rPr lang="en-US" sz="2000"/>
              <a:t>u16 a = </a:t>
            </a:r>
            <a:r>
              <a:rPr sz="2000"/>
              <a:t>(ADC_RES &lt;&lt; 8) | ADC_RESL</a:t>
            </a:r>
            <a:r>
              <a:rPr lang="en-US" sz="2000"/>
              <a:t>;</a:t>
            </a:r>
            <a:endParaRPr lang="en-US" sz="2000"/>
          </a:p>
          <a:p>
            <a:pPr marL="457200" indent="-457200">
              <a:buFont typeface="+mj-lt"/>
              <a:buAutoNum type="arabicPeriod"/>
            </a:pPr>
            <a:endParaRPr sz="2000"/>
          </a:p>
          <a:p>
            <a:pPr marL="457200" indent="-457200">
              <a:buFont typeface="+mj-lt"/>
              <a:buAutoNum type="arabicPeriod"/>
            </a:pPr>
            <a:r>
              <a:rPr lang="en-US" altLang="zh-CN" sz="2000">
                <a:sym typeface="+mn-ea"/>
              </a:rPr>
              <a:t>STC</a:t>
            </a:r>
            <a:r>
              <a:rPr lang="zh-CN" altLang="en-US" sz="2000">
                <a:sym typeface="+mn-ea"/>
              </a:rPr>
              <a:t>单片机，扩展RAM区特殊功能寄存器的访问</a:t>
            </a:r>
            <a:endParaRPr lang="zh-CN" altLang="en-US" sz="2000">
              <a:sym typeface="+mn-ea"/>
            </a:endParaRPr>
          </a:p>
          <a:p>
            <a:pPr marL="457200" indent="-457200">
              <a:buFont typeface="+mj-lt"/>
              <a:buAutoNum type="arabicPeriod"/>
            </a:pPr>
            <a:endParaRPr lang="zh-CN" altLang="en-US" sz="2000"/>
          </a:p>
          <a:p>
            <a:pPr marL="457200" indent="-457200">
              <a:buFont typeface="+mj-lt"/>
              <a:buAutoNum type="arabicPeriod"/>
            </a:pPr>
            <a:r>
              <a:rPr lang="en-US" sz="2000">
                <a:sym typeface="+mn-ea"/>
              </a:rPr>
              <a:t>Arm</a:t>
            </a:r>
            <a:r>
              <a:rPr lang="zh-CN" altLang="en-US" sz="2000">
                <a:sym typeface="+mn-ea"/>
              </a:rPr>
              <a:t>内核，寄存器的</a:t>
            </a:r>
            <a:r>
              <a:rPr lang="zh-CN" altLang="en-US" sz="2000">
                <a:sym typeface="+mn-ea"/>
              </a:rPr>
              <a:t>自运算</a:t>
            </a:r>
            <a:endParaRPr lang="zh-CN" altLang="en-US" sz="2000">
              <a:sym typeface="+mn-ea"/>
            </a:endParaRPr>
          </a:p>
          <a:p>
            <a:pPr marL="457200" indent="-457200">
              <a:buFont typeface="+mj-lt"/>
              <a:buAutoNum type="arabicPeriod"/>
            </a:pPr>
            <a:endParaRPr lang="zh-CN" altLang="en-US" sz="2000"/>
          </a:p>
        </p:txBody>
      </p:sp>
    </p:spTree>
    <p:custDataLst>
      <p:tags r:id="rId1"/>
    </p:custData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-49" y="1536700"/>
            <a:ext cx="12192098" cy="5003800"/>
          </a:xfrm>
          <a:prstGeom prst="rect">
            <a:avLst/>
          </a:prstGeom>
          <a:solidFill>
            <a:srgbClr val="4472C4">
              <a:lumMod val="50000"/>
              <a:alpha val="80000"/>
            </a:srgbClr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285750" indent="-285750" algn="ctr">
              <a:buFont typeface="Wingdings" panose="05000000000000000000" charset="0"/>
              <a:buChar char="l"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1528445" y="392430"/>
            <a:ext cx="9634855" cy="78803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>
                <a:solidFill>
                  <a:srgbClr val="0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defRPr>
            </a:lvl1pPr>
          </a:lstStyle>
          <a:p>
            <a:pPr marL="857250" indent="-85725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j-ea"/>
              <a:buAutoNum type="ea1JpnChsDbPeriod" startAt="4"/>
            </a:pPr>
            <a:r>
              <a:rPr lang="zh-CN" altLang="en-US" sz="3600" spc="30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</a:rPr>
              <a:t>可重入函数与线程</a:t>
            </a:r>
            <a:r>
              <a:rPr lang="zh-CN" altLang="en-US" sz="3600" spc="30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</a:rPr>
              <a:t>安全</a:t>
            </a:r>
            <a:endParaRPr lang="zh-CN" altLang="en-US" sz="3600" spc="30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1050925" y="1922145"/>
            <a:ext cx="10100945" cy="4233545"/>
          </a:xfrm>
          <a:prstGeom prst="rect">
            <a:avLst/>
          </a:prstGeom>
          <a:noFill/>
        </p:spPr>
        <p:txBody>
          <a:bodyPr vert="horz" lIns="90000" tIns="46800" rIns="90000" bIns="46800" rtlCol="0" anchor="t" anchorCtr="0">
            <a:noAutofit/>
          </a:bodyPr>
          <a:lstStyle>
            <a:lvl1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微软雅黑" panose="020B0503020204020204" charset="-122"/>
              <a:buAutoNum type="ea1JpnChsDbPeriod"/>
              <a:defRPr sz="1100" u="none" strike="noStrike" cap="none" spc="150" normalizeH="0" baseline="0">
                <a:solidFill>
                  <a:srgbClr val="000000">
                    <a:lumMod val="95000"/>
                    <a:lumOff val="5000"/>
                  </a:srgb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858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285750" lvl="0" indent="-28575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函数的重入</a:t>
            </a:r>
            <a:b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一个函数，从准备调用（准备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传入第一个参数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）开始，直到运行结束返回的整个过程中，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被再次调用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，即发生重入。具体可分为</a:t>
            </a: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并发调用重入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、</a:t>
            </a: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递归调用重入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，两种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情况。</a:t>
            </a:r>
            <a:endParaRPr lang="zh-CN" altLang="en-US" sz="16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可重入函数</a:t>
            </a:r>
            <a:b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未被设计用来访问特定的全局公共资源，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并且所有形参和局部变量均分配在寄存器或可重入栈中。</a:t>
            </a:r>
            <a:endParaRPr lang="zh-CN" altLang="en-US" sz="16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不可重入函数</a:t>
            </a:r>
            <a:b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被设计用来访问特定的全局公共资源，或者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部分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形参或局部变量未分配在寄存器或可重入栈中，而是直接分配在内存中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。</a:t>
            </a:r>
            <a:endParaRPr lang="zh-CN" altLang="en-US" sz="16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1050925" y="527563"/>
            <a:ext cx="191135" cy="634365"/>
          </a:xfrm>
          <a:prstGeom prst="rect">
            <a:avLst/>
          </a:prstGeom>
          <a:solidFill>
            <a:srgbClr val="5B9BD5">
              <a:lumMod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任意多边形: 形状 7"/>
          <p:cNvSpPr/>
          <p:nvPr>
            <p:custDataLst>
              <p:tags r:id="rId5"/>
            </p:custDataLst>
          </p:nvPr>
        </p:nvSpPr>
        <p:spPr>
          <a:xfrm rot="10800000">
            <a:off x="11688445" y="6003925"/>
            <a:ext cx="285115" cy="347980"/>
          </a:xfrm>
          <a:custGeom>
            <a:avLst/>
            <a:gdLst>
              <a:gd name="connsiteX0" fmla="*/ 58302 w 200540"/>
              <a:gd name="connsiteY0" fmla="*/ 0 h 245089"/>
              <a:gd name="connsiteX1" fmla="*/ 200540 w 200540"/>
              <a:gd name="connsiteY1" fmla="*/ 0 h 245089"/>
              <a:gd name="connsiteX2" fmla="*/ 97518 w 200540"/>
              <a:gd name="connsiteY2" fmla="*/ 245089 h 245089"/>
              <a:gd name="connsiteX3" fmla="*/ 0 w 200540"/>
              <a:gd name="connsiteY3" fmla="*/ 245089 h 245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540" h="245089">
                <a:moveTo>
                  <a:pt x="58302" y="0"/>
                </a:moveTo>
                <a:lnTo>
                  <a:pt x="200540" y="0"/>
                </a:lnTo>
                <a:lnTo>
                  <a:pt x="97518" y="245089"/>
                </a:lnTo>
                <a:lnTo>
                  <a:pt x="0" y="245089"/>
                </a:lnTo>
                <a:close/>
              </a:path>
            </a:pathLst>
          </a:custGeom>
          <a:solidFill>
            <a:srgbClr val="FFFFFF">
              <a:lumMod val="9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任意多边形: 形状 8"/>
          <p:cNvSpPr/>
          <p:nvPr>
            <p:custDataLst>
              <p:tags r:id="rId6"/>
            </p:custDataLst>
          </p:nvPr>
        </p:nvSpPr>
        <p:spPr>
          <a:xfrm rot="10800000">
            <a:off x="11370310" y="6003925"/>
            <a:ext cx="285115" cy="347980"/>
          </a:xfrm>
          <a:custGeom>
            <a:avLst/>
            <a:gdLst>
              <a:gd name="connsiteX0" fmla="*/ 58302 w 200540"/>
              <a:gd name="connsiteY0" fmla="*/ 0 h 245089"/>
              <a:gd name="connsiteX1" fmla="*/ 200540 w 200540"/>
              <a:gd name="connsiteY1" fmla="*/ 0 h 245089"/>
              <a:gd name="connsiteX2" fmla="*/ 97518 w 200540"/>
              <a:gd name="connsiteY2" fmla="*/ 245089 h 245089"/>
              <a:gd name="connsiteX3" fmla="*/ 0 w 200540"/>
              <a:gd name="connsiteY3" fmla="*/ 245089 h 245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540" h="245089">
                <a:moveTo>
                  <a:pt x="58302" y="0"/>
                </a:moveTo>
                <a:lnTo>
                  <a:pt x="200540" y="0"/>
                </a:lnTo>
                <a:lnTo>
                  <a:pt x="97518" y="245089"/>
                </a:lnTo>
                <a:lnTo>
                  <a:pt x="0" y="245089"/>
                </a:lnTo>
                <a:close/>
              </a:path>
            </a:pathLst>
          </a:custGeom>
          <a:solidFill>
            <a:srgbClr val="FFFFFF">
              <a:lumMod val="9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SLIDE_BK_DARK_LIGHT" val="1"/>
  <p:tag name="KSO_WM_UNIT_SUBTYPE" val="h"/>
  <p:tag name="KSO_WM_UNIT_TYPE" val="i"/>
  <p:tag name="KSO_WM_UNIT_INDEX" val="1"/>
  <p:tag name="KSO_WM_UNIT_BK_DARK_LIGHT" val="1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1"/>
</p:tagLst>
</file>

<file path=ppt/tags/tag102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1"/>
</p:tagLst>
</file>

<file path=ppt/tags/tag103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1"/>
</p:tagLst>
</file>

<file path=ppt/tags/tag104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1"/>
</p:tagLst>
</file>

<file path=ppt/tags/tag105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1"/>
</p:tagLst>
</file>

<file path=ppt/tags/tag106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1"/>
</p:tagLst>
</file>

<file path=ppt/tags/tag107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1"/>
</p:tagLst>
</file>

<file path=ppt/tags/tag108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SLIDE_BK_DARK_LIGHT" val="1"/>
  <p:tag name="KSO_WM_UNIT_SUBTYPE" val="h"/>
  <p:tag name="KSO_WM_UNIT_TYPE" val="i"/>
  <p:tag name="KSO_WM_UNIT_INDEX" val="1"/>
  <p:tag name="KSO_WM_UNIT_BK_DARK_LIGHT" val="1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1"/>
</p:tagLst>
</file>

<file path=ppt/tags/tag111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1"/>
</p:tagLst>
</file>

<file path=ppt/tags/tag112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1"/>
</p:tagLst>
</file>

<file path=ppt/tags/tag113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1"/>
</p:tagLst>
</file>

<file path=ppt/tags/tag114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1"/>
</p:tagLst>
</file>

<file path=ppt/tags/tag115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1"/>
</p:tagLst>
</file>

<file path=ppt/tags/tag116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SLIDE_BK_DARK_LIGHT" val="1"/>
  <p:tag name="KSO_WM_UNIT_SUBTYPE" val="h"/>
  <p:tag name="KSO_WM_UNIT_TYPE" val="i"/>
  <p:tag name="KSO_WM_UNIT_INDEX" val="1"/>
  <p:tag name="KSO_WM_UNIT_BK_DARK_LIGHT" val="1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1"/>
</p:tagLst>
</file>

<file path=ppt/tags/tag118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1"/>
</p:tagLst>
</file>

<file path=ppt/tags/tag119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1"/>
</p:tagLst>
</file>

<file path=ppt/tags/tag121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1"/>
</p:tagLst>
</file>

<file path=ppt/tags/tag122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1"/>
</p:tagLst>
</file>

<file path=ppt/tags/tag123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1"/>
</p:tagLst>
</file>

<file path=ppt/tags/tag124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SLIDE_BK_DARK_LIGHT" val="1"/>
  <p:tag name="KSO_WM_UNIT_SUBTYPE" val="h"/>
  <p:tag name="KSO_WM_UNIT_TYPE" val="i"/>
  <p:tag name="KSO_WM_UNIT_INDEX" val="1"/>
  <p:tag name="KSO_WM_UNIT_BK_DARK_LIGHT" val="1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126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1"/>
</p:tagLst>
</file>

<file path=ppt/tags/tag127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1"/>
</p:tagLst>
</file>

<file path=ppt/tags/tag128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1"/>
</p:tagLst>
</file>

<file path=ppt/tags/tag129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1"/>
</p:tagLst>
</file>

<file path=ppt/tags/tag131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1"/>
</p:tagLst>
</file>

<file path=ppt/tags/tag132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1"/>
</p:tagLst>
</file>

<file path=ppt/tags/tag133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1"/>
</p:tagLst>
</file>

<file path=ppt/tags/tag134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K_DARK_LIGHT" val="1"/>
  <p:tag name="KSO_WM_UNIT_SUBTYPE" val="h"/>
  <p:tag name="KSO_WM_UNIT_TYPE" val="i"/>
  <p:tag name="KSO_WM_UNIT_INDEX" val="1"/>
  <p:tag name="KSO_WM_UNIT_BK_DARK_LIGHT" val="1"/>
</p:tagLst>
</file>

<file path=ppt/tags/tag135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138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141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1"/>
</p:tagLst>
</file>

<file path=ppt/tags/tag142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1"/>
</p:tagLst>
</file>

<file path=ppt/tags/tag143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1"/>
</p:tagLst>
</file>

<file path=ppt/tags/tag144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1"/>
</p:tagLst>
</file>

<file path=ppt/tags/tag145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1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BEAUTIFY_FLAG" val="#wm#"/>
  <p:tag name="KSO_WM_TEMPLATE_CATEGORY" val="custom"/>
  <p:tag name="KSO_WM_TEMPLATE_INDEX" val="20181822"/>
</p:tagLst>
</file>

<file path=ppt/tags/tag149.xml><?xml version="1.0" encoding="utf-8"?>
<p:tagLst xmlns:p="http://schemas.openxmlformats.org/presentationml/2006/main"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BEAUTIFY_FLAG" val="#wm#"/>
  <p:tag name="KSO_WM_TEMPLATE_CATEGORY" val="custom"/>
  <p:tag name="KSO_WM_TEMPLATE_INDEX" val="2018182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20181078_1"/>
  <p:tag name="KSO_WM_TEMPLATE_CATEGORY" val="custom"/>
  <p:tag name="KSO_WM_TEMPLATE_INDEX" val="20181822"/>
  <p:tag name="KSO_WM_TEMPLATE_SUBCATEGORY" val="0"/>
  <p:tag name="KSO_WM_TEMPLATE_THUMBS_INDEX" val="1、8、11、15、21、24、25、28、33、34"/>
  <p:tag name="KSO_WM_TEMPLATE_MASTER_TYPE" val="1"/>
</p:tagLst>
</file>

<file path=ppt/tags/tag154.xml><?xml version="1.0" encoding="utf-8"?>
<p:tagLst xmlns:p="http://schemas.openxmlformats.org/presentationml/2006/main">
  <p:tag name="KSO_WM_TAG_VERSION" val="1.0"/>
  <p:tag name="KSO_WM_TEMPLATE_CATEGORY" val="custom"/>
  <p:tag name="KSO_WM_TEMPLATE_INDEX" val="20182960"/>
</p:tagLst>
</file>

<file path=ppt/tags/tag155.xml><?xml version="1.0" encoding="utf-8"?>
<p:tagLst xmlns:p="http://schemas.openxmlformats.org/presentationml/2006/main">
  <p:tag name="KSO_WM_TAG_VERSION" val="1.0"/>
  <p:tag name="KSO_WM_TEMPLATE_CATEGORY" val="custom"/>
  <p:tag name="KSO_WM_TEMPLATE_INDEX" val="20182960"/>
</p:tagLst>
</file>

<file path=ppt/tags/tag156.xml><?xml version="1.0" encoding="utf-8"?>
<p:tagLst xmlns:p="http://schemas.openxmlformats.org/presentationml/2006/main">
  <p:tag name="KSO_WM_TEMPLATE_CATEGORY" val="custom"/>
  <p:tag name="KSO_WM_TEMPLATE_INDEX" val="20182960"/>
  <p:tag name="KSO_WM_TAG_VERSION" val="1.0"/>
  <p:tag name="KSO_WM_BEAUTIFY_FLAG" val="#wm#"/>
  <p:tag name="KSO_WM_TEMPLATE_THUMBS_INDEX" val="1、9、12、16、19、22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3667_1*i*1"/>
  <p:tag name="KSO_WM_TEMPLATE_CATEGORY" val="diagram"/>
  <p:tag name="KSO_WM_TEMPLATE_INDEX" val="20203667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3667_1*i*2"/>
  <p:tag name="KSO_WM_TEMPLATE_CATEGORY" val="diagram"/>
  <p:tag name="KSO_WM_TEMPLATE_INDEX" val="20203667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3667_1*i*3"/>
  <p:tag name="KSO_WM_TEMPLATE_CATEGORY" val="diagram"/>
  <p:tag name="KSO_WM_TEMPLATE_INDEX" val="20203667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ISCONTENTS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3667_1*a*1"/>
  <p:tag name="KSO_WM_TEMPLATE_CATEGORY" val="diagram"/>
  <p:tag name="KSO_WM_TEMPLATE_INDEX" val="20203667"/>
  <p:tag name="KSO_WM_UNIT_LAYERLEVEL" val="1"/>
  <p:tag name="KSO_WM_TAG_VERSION" val="1.0"/>
  <p:tag name="KSO_WM_BEAUTIFY_FLAG" val="#wm#"/>
  <p:tag name="KSO_WM_UNIT_PRESET_TEXT" val="单击此处添加大标题内容"/>
</p:tagLst>
</file>

<file path=ppt/tags/tag161.xml><?xml version="1.0" encoding="utf-8"?>
<p:tagLst xmlns:p="http://schemas.openxmlformats.org/presentationml/2006/main">
  <p:tag name="KSO_WM_UNIT_NOCLEAR" val="0"/>
  <p:tag name="KSO_WM_UNIT_VALUE" val="114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3667_1*f*1"/>
  <p:tag name="KSO_WM_TEMPLATE_CATEGORY" val="diagram"/>
  <p:tag name="KSO_WM_TEMPLATE_INDEX" val="20203667"/>
  <p:tag name="KSO_WM_UNIT_LAYERLEVEL" val="1"/>
  <p:tag name="KSO_WM_TAG_VERSION" val="1.0"/>
  <p:tag name="KSO_WM_BEAUTIFY_FLAG" val="#wm#"/>
  <p:tag name="KSO_WM_UNIT_PRESET_TEXT" val="点击此处添加正文，文字是您思想的提炼，为了演示发布的良好效果，请言简意赅的阐述您的观点。&#13;您的正文已经经简明扼要，字字珠玑，但信息却千丝万缕、错综复杂，需要用更多的文字来表述；但请您尽可能提炼思想的精髓，否则容易造成观者的阅读压力，适得其反。&#13;正如我们都希望改变世界，希望给别人带去光明，但更多时候我们只需要播下一颗种子，自然有微风吹拂，雨露滋养。恰如其分的表达观点，往往事半功倍。&#13;当您的正文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&#13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</p:tagLst>
</file>

<file path=ppt/tags/tag162.xml><?xml version="1.0" encoding="utf-8"?>
<p:tagLst xmlns:p="http://schemas.openxmlformats.org/presentationml/2006/main">
  <p:tag name="KSO_WM_SLIDE_ID" val="diagram20203667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59*540"/>
  <p:tag name="KSO_WM_SLIDE_POSITION" val="0*0"/>
  <p:tag name="KSO_WM_TAG_VERSION" val="1.0"/>
  <p:tag name="KSO_WM_BEAUTIFY_FLAG" val="#wm#"/>
  <p:tag name="KSO_WM_TEMPLATE_CATEGORY" val="diagram"/>
  <p:tag name="KSO_WM_TEMPLATE_INDEX" val="20203667"/>
  <p:tag name="KSO_WM_SLIDE_LAYOUT" val="a_f"/>
  <p:tag name="KSO_WM_SLIDE_LAYOUT_CNT" val="1_1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5110_1*i*2"/>
  <p:tag name="KSO_WM_TEMPLATE_CATEGORY" val="diagram"/>
  <p:tag name="KSO_WM_TEMPLATE_INDEX" val="20205110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5110_1*i*5"/>
  <p:tag name="KSO_WM_TEMPLATE_CATEGORY" val="diagram"/>
  <p:tag name="KSO_WM_TEMPLATE_INDEX" val="20205110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5110_1*i*6"/>
  <p:tag name="KSO_WM_TEMPLATE_CATEGORY" val="diagram"/>
  <p:tag name="KSO_WM_TEMPLATE_INDEX" val="20205110"/>
  <p:tag name="KSO_WM_UNIT_LAYERLEVEL" val="1"/>
  <p:tag name="KSO_WM_TAG_VERSION" val="1.0"/>
  <p:tag name="KSO_WM_BEAUTIFY_FLAG" val="#wm#"/>
</p:tagLst>
</file>

<file path=ppt/tags/tag166.xml><?xml version="1.0" encoding="utf-8"?>
<p:tagLst xmlns:p="http://schemas.openxmlformats.org/presentationml/2006/main">
  <p:tag name="KSO_WM_UNIT_TEXT_PART_ID_V2" val="a-3-1"/>
  <p:tag name="KSO_WM_UNIT_ISCONTENTSTITLE" val="0"/>
  <p:tag name="KSO_WM_UNIT_PRESET_TEXT" val="单击此处可添加大标题内容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5110_1*a*1"/>
  <p:tag name="KSO_WM_TEMPLATE_CATEGORY" val="diagram"/>
  <p:tag name="KSO_WM_TEMPLATE_INDEX" val="20205110"/>
  <p:tag name="KSO_WM_UNIT_LAYERLEVEL" val="1"/>
  <p:tag name="KSO_WM_TAG_VERSION" val="1.0"/>
  <p:tag name="KSO_WM_BEAUTIFY_FLAG" val="#wm#"/>
  <p:tag name="KSO_WM_UNIT_ISNUMDGMTITLE" val="0"/>
</p:tagLst>
</file>

<file path=ppt/tags/tag167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diagram20205110_1*f*2"/>
  <p:tag name="KSO_WM_TEMPLATE_CATEGORY" val="diagram"/>
  <p:tag name="KSO_WM_TEMPLATE_INDEX" val="20205110"/>
  <p:tag name="KSO_WM_UNIT_LAYERLEVEL" val="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，以便观者可以准确理解您所传达的信息。&#13;您的正文已经简明扼要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"/>
</p:tagLst>
</file>

<file path=ppt/tags/tag168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5110_1*f*1"/>
  <p:tag name="KSO_WM_TEMPLATE_CATEGORY" val="diagram"/>
  <p:tag name="KSO_WM_TEMPLATE_INDEX" val="20205110"/>
  <p:tag name="KSO_WM_UNIT_LAYERLEVEL" val="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，以便观者可以准确理解您所传达的信息。&#13;您的正文已经简明扼要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5110_1*i*4"/>
  <p:tag name="KSO_WM_TEMPLATE_CATEGORY" val="diagram"/>
  <p:tag name="KSO_WM_TEMPLATE_INDEX" val="20205110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5110_1*i*5"/>
  <p:tag name="KSO_WM_TEMPLATE_CATEGORY" val="diagram"/>
  <p:tag name="KSO_WM_TEMPLATE_INDEX" val="20205110"/>
  <p:tag name="KSO_WM_UNIT_LAYERLEVEL" val="1"/>
  <p:tag name="KSO_WM_TAG_VERSION" val="1.0"/>
  <p:tag name="KSO_WM_BEAUTIFY_FLAG" val="#wm#"/>
</p:tagLst>
</file>

<file path=ppt/tags/tag171.xml><?xml version="1.0" encoding="utf-8"?>
<p:tagLst xmlns:p="http://schemas.openxmlformats.org/presentationml/2006/main">
  <p:tag name="KSO_WM_SLIDE_ID" val="diagram20205110_1"/>
  <p:tag name="KSO_WM_TEMPLATE_SUBCATEGORY" val="0"/>
  <p:tag name="KSO_WM_TEMPLATE_MASTER_TYPE" val="0"/>
  <p:tag name="KSO_WM_TEMPLATE_COLOR_TYPE" val="1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5110"/>
  <p:tag name="KSO_WM_SLIDE_LAYOUT" val="a_f"/>
  <p:tag name="KSO_WM_SLIDE_LAYOUT_CNT" val="1_2"/>
  <p:tag name="KSO_WM_SLIDE_TYPE" val="text"/>
  <p:tag name="KSO_WM_SLIDE_SUBTYPE" val="pureTxt"/>
  <p:tag name="KSO_WM_SLIDE_SIZE" val="934*476"/>
  <p:tag name="KSO_WM_SLIDE_POSITION" val="0*30"/>
</p:tagLst>
</file>

<file path=ppt/tags/tag172.xml><?xml version="1.0" encoding="utf-8"?>
<p:tagLst xmlns:p="http://schemas.openxmlformats.org/presentationml/2006/main">
  <p:tag name="KSO_WM_TEMPLATE_CATEGORY" val="custom"/>
  <p:tag name="KSO_WM_TEMPLATE_INDEX" val="20181822"/>
  <p:tag name="KSO_WM_UNIT_TYPE" val="a"/>
  <p:tag name="KSO_WM_UNIT_INDEX" val="1"/>
  <p:tag name="KSO_WM_UNIT_LAYERLEVEL" val="1"/>
  <p:tag name="KSO_WM_UNIT_VALUE" val="9"/>
  <p:tag name="KSO_WM_UNIT_ISCONTENTSTITLE" val="0"/>
  <p:tag name="KSO_WM_UNIT_HIGHLIGHT" val="0"/>
  <p:tag name="KSO_WM_UNIT_COMPATIBLE" val="0"/>
  <p:tag name="KSO_WM_BEAUTIFY_FLAG" val="#wm#"/>
  <p:tag name="KSO_WM_TAG_VERSION" val="1.0"/>
  <p:tag name="KSO_WM_UNIT_PRESET_TEXT" val="请输入章节标题"/>
  <p:tag name="KSO_WM_UNIT_ID" val="custom20181822_11*a*1"/>
  <p:tag name="KSO_WM_UNIT_NOCLEAR" val="0"/>
  <p:tag name="KSO_WM_UNIT_DIAGRAM_ISNUMVISUAL" val="0"/>
  <p:tag name="KSO_WM_UNIT_DIAGRAM_ISREFERUNIT" val="0"/>
  <p:tag name="KSO_WM_UNIT_ISNUMDGMTITLE" val="0"/>
</p:tagLst>
</file>

<file path=ppt/tags/tag173.xml><?xml version="1.0" encoding="utf-8"?>
<p:tagLst xmlns:p="http://schemas.openxmlformats.org/presentationml/2006/main">
  <p:tag name="KSO_WM_TEMPLATE_CATEGORY" val="custom"/>
  <p:tag name="KSO_WM_TEMPLATE_INDEX" val="20181822"/>
  <p:tag name="KSO_WM_UNIT_TYPE" val="e"/>
  <p:tag name="KSO_WM_UNIT_INDEX" val="1"/>
  <p:tag name="KSO_WM_UNIT_LAYERLEVEL" val="1"/>
  <p:tag name="KSO_WM_UNIT_VALUE" val="5"/>
  <p:tag name="KSO_WM_UNIT_HIGHLIGHT" val="0"/>
  <p:tag name="KSO_WM_UNIT_COMPATIBLE" val="1"/>
  <p:tag name="KSO_WM_BEAUTIFY_FLAG" val="#wm#"/>
  <p:tag name="KSO_WM_TAG_VERSION" val="1.0"/>
  <p:tag name="KSO_WM_UNIT_PRESET_TEXT" val="PART 01"/>
  <p:tag name="KSO_WM_UNIT_ID" val="custom20181822_11*e*1"/>
  <p:tag name="KSO_WM_UNIT_NOCLEAR" val="0"/>
  <p:tag name="KSO_WM_UNIT_DIAGRAM_ISNUMVISUAL" val="0"/>
  <p:tag name="KSO_WM_UNIT_DIAGRAM_ISREFERUNIT" val="0"/>
</p:tagLst>
</file>

<file path=ppt/tags/tag174.xml><?xml version="1.0" encoding="utf-8"?>
<p:tagLst xmlns:p="http://schemas.openxmlformats.org/presentationml/2006/main">
  <p:tag name="KSO_WM_TAG_VERSION" val="1.0"/>
  <p:tag name="KSO_WM_SLIDE_ITEM_CNT" val="0"/>
  <p:tag name="KSO_WM_SLIDE_LAYOUT" val="a_e"/>
  <p:tag name="KSO_WM_SLIDE_LAYOUT_CNT" val="1_1"/>
  <p:tag name="KSO_WM_SLIDE_TYPE" val="sectionTitle"/>
  <p:tag name="KSO_WM_BEAUTIFY_FLAG" val="#wm#"/>
  <p:tag name="KSO_WM_COMBINE_RELATE_SLIDE_ID" val="background20181078_11"/>
  <p:tag name="KSO_WM_TEMPLATE_CATEGORY" val="custom"/>
  <p:tag name="KSO_WM_TEMPLATE_INDEX" val="20181822"/>
  <p:tag name="KSO_WM_SLIDE_ID" val="custom20181822_11"/>
  <p:tag name="KSO_WM_SLIDE_INDEX" val="11"/>
  <p:tag name="KSO_WM_TEMPLATE_SUBCATEGORY" val="0"/>
  <p:tag name="KSO_WM_SLIDE_SUBTYPE" val="pureTxt"/>
  <p:tag name="KSO_WM_TEMPLATE_MASTER_TYPE" val="1"/>
  <p:tag name="KSO_WM_TEMPLATE_COLOR_TYPE" val="0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diagram20201661_3*i*1"/>
  <p:tag name="KSO_WM_TEMPLATE_CATEGORY" val="diagram"/>
  <p:tag name="KSO_WM_TEMPLATE_INDEX" val="20201661"/>
  <p:tag name="KSO_WM_UNIT_LAYERLEVEL" val="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diagram20201661_3*i*2"/>
  <p:tag name="KSO_WM_TEMPLATE_CATEGORY" val="diagram"/>
  <p:tag name="KSO_WM_TEMPLATE_INDEX" val="20201661"/>
  <p:tag name="KSO_WM_UNIT_LAYERLEVEL" val="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3"/>
  <p:tag name="KSO_WM_UNIT_ID" val="diagram20201661_3*i*3"/>
  <p:tag name="KSO_WM_TEMPLATE_CATEGORY" val="diagram"/>
  <p:tag name="KSO_WM_TEMPLATE_INDEX" val="20201661"/>
  <p:tag name="KSO_WM_UNIT_LAYERLEVEL" val="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5"/>
  <p:tag name="KSO_WM_UNIT_TEXT_FILL_TYPE" val="1"/>
  <p:tag name="KSO_WM_UNIT_USESOURCEFORMAT_APPLY" val="1"/>
</p:tagLst>
</file>

<file path=ppt/tags/tag178.xml><?xml version="1.0" encoding="utf-8"?>
<p:tagLst xmlns:p="http://schemas.openxmlformats.org/presentationml/2006/main">
  <p:tag name="KSO_WM_UNIT_ISCONTENTSTITLE" val="1"/>
  <p:tag name="KSO_WM_UNIT_PRESET_TEXT" val="CONTENT"/>
  <p:tag name="KSO_WM_UNIT_NOCLEAR" val="0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01661_3*a*1"/>
  <p:tag name="KSO_WM_TEMPLATE_CATEGORY" val="diagram"/>
  <p:tag name="KSO_WM_TEMPLATE_INDEX" val="20201661"/>
  <p:tag name="KSO_WM_UNIT_LAYERLEVEL" val="1"/>
  <p:tag name="KSO_WM_TAG_VERSION" val="1.0"/>
  <p:tag name="KSO_WM_BEAUTIFY_FLAG" val="#wm#"/>
  <p:tag name="KSO_WM_UNIT_TEXT_FILL_FORE_SCHEMECOLOR_INDEX" val="15"/>
  <p:tag name="KSO_WM_UNIT_TEXT_FILL_TYPE" val="1"/>
  <p:tag name="KSO_WM_UNIT_USESOURCEFORMAT_APPLY" val="1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01661_3*l_h_i*1_1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PRESET_TEXT" val="单击此处添加文本具体内容"/>
  <p:tag name="KSO_WM_UNIT_NOCLEAR" val="0"/>
  <p:tag name="KSO_WM_UNIT_VALUE" val="3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01661_3*l_h_f*1_1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181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01661_3*l_h_a*1_1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01661_3*l_h_i*1_2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183.xml><?xml version="1.0" encoding="utf-8"?>
<p:tagLst xmlns:p="http://schemas.openxmlformats.org/presentationml/2006/main">
  <p:tag name="KSO_WM_UNIT_PRESET_TEXT" val="单击此处添加文本具体内容"/>
  <p:tag name="KSO_WM_UNIT_NOCLEAR" val="0"/>
  <p:tag name="KSO_WM_UNIT_VALUE" val="3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01661_3*l_h_f*1_2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184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01661_3*l_h_a*1_2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01661_3*l_h_i*1_3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186.xml><?xml version="1.0" encoding="utf-8"?>
<p:tagLst xmlns:p="http://schemas.openxmlformats.org/presentationml/2006/main">
  <p:tag name="KSO_WM_UNIT_PRESET_TEXT" val="单击此处添加文本具体内容"/>
  <p:tag name="KSO_WM_UNIT_NOCLEAR" val="0"/>
  <p:tag name="KSO_WM_UNIT_VALUE" val="3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01661_3*l_h_f*1_3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187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01661_3*l_h_a*1_3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01661_3*l_h_i*1_4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189.xml><?xml version="1.0" encoding="utf-8"?>
<p:tagLst xmlns:p="http://schemas.openxmlformats.org/presentationml/2006/main">
  <p:tag name="KSO_WM_UNIT_PRESET_TEXT" val="单击此处添加文本具体内容"/>
  <p:tag name="KSO_WM_UNIT_NOCLEAR" val="0"/>
  <p:tag name="KSO_WM_UNIT_VALUE" val="3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01661_3*l_h_f*1_4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01661_3*l_h_a*1_4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01661_3*l_i*1_1"/>
  <p:tag name="KSO_WM_TEMPLATE_CATEGORY" val="diagram"/>
  <p:tag name="KSO_WM_TEMPLATE_INDEX" val="20201661"/>
  <p:tag name="KSO_WM_UNIT_LAYERLEVEL" val="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201661_3*l_i*1_2"/>
  <p:tag name="KSO_WM_TEMPLATE_CATEGORY" val="diagram"/>
  <p:tag name="KSO_WM_TEMPLATE_INDEX" val="20201661"/>
  <p:tag name="KSO_WM_UNIT_LAYERLEVEL" val="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3"/>
  <p:tag name="KSO_WM_UNIT_ID" val="diagram20201661_3*l_i*1_3"/>
  <p:tag name="KSO_WM_TEMPLATE_CATEGORY" val="diagram"/>
  <p:tag name="KSO_WM_TEMPLATE_INDEX" val="20201661"/>
  <p:tag name="KSO_WM_UNIT_LAYERLEVEL" val="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194.xml><?xml version="1.0" encoding="utf-8"?>
<p:tagLst xmlns:p="http://schemas.openxmlformats.org/presentationml/2006/main">
  <p:tag name="KSO_WM_SLIDE_ID" val="diagram20201661_3"/>
  <p:tag name="KSO_WM_TEMPLATE_SUBCATEGORY" val="0"/>
  <p:tag name="KSO_WM_TEMPLATE_MASTER_TYPE" val="0"/>
  <p:tag name="KSO_WM_TEMPLATE_COLOR_TYPE" val="1"/>
  <p:tag name="KSO_WM_SLIDE_TYPE" val="contents"/>
  <p:tag name="KSO_WM_SLIDE_SUBTYPE" val="diag"/>
  <p:tag name="KSO_WM_SLIDE_ITEM_CNT" val="4"/>
  <p:tag name="KSO_WM_SLIDE_INDEX" val="3"/>
  <p:tag name="KSO_WM_DIAGRAM_GROUP_CODE" val="l1-1"/>
  <p:tag name="KSO_WM_SLIDE_DIAGTYPE" val="l"/>
  <p:tag name="KSO_WM_TAG_VERSION" val="1.0"/>
  <p:tag name="KSO_WM_BEAUTIFY_FLAG" val="#wm#"/>
  <p:tag name="KSO_WM_TEMPLATE_CATEGORY" val="diagram"/>
  <p:tag name="KSO_WM_TEMPLATE_INDEX" val="20201661"/>
  <p:tag name="KSO_WM_SLIDE_LAYOUT" val="a_l"/>
  <p:tag name="KSO_WM_SLIDE_LAYOUT_CNT" val="1_1"/>
</p:tagLst>
</file>

<file path=ppt/tags/tag195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0855_1*i*1"/>
  <p:tag name="KSO_WM_TEMPLATE_CATEGORY" val="diagram"/>
  <p:tag name="KSO_WM_TEMPLATE_INDEX" val="20200855"/>
  <p:tag name="KSO_WM_UNIT_LAYERLEVEL" val="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5_1*i*2"/>
  <p:tag name="KSO_WM_TEMPLATE_CATEGORY" val="diagram"/>
  <p:tag name="KSO_WM_TEMPLATE_INDEX" val="20200855"/>
  <p:tag name="KSO_WM_UNIT_LAYERLEVEL" val="1"/>
  <p:tag name="KSO_WM_TAG_VERSION" val="1.0"/>
  <p:tag name="KSO_WM_BEAUTIFY_FLAG" val="#wm#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0855_1*i*3"/>
  <p:tag name="KSO_WM_TEMPLATE_CATEGORY" val="diagram"/>
  <p:tag name="KSO_WM_TEMPLATE_INDEX" val="20200855"/>
  <p:tag name="KSO_WM_UNIT_LAYERLEVEL" val="1"/>
  <p:tag name="KSO_WM_TAG_VERSION" val="1.0"/>
  <p:tag name="KSO_WM_BEAUTIFY_FLAG" val="#wm#"/>
</p:tagLst>
</file>

<file path=ppt/tags/tag198.xml><?xml version="1.0" encoding="utf-8"?>
<p:tagLst xmlns:p="http://schemas.openxmlformats.org/presentationml/2006/main">
  <p:tag name="KSO_WM_UNIT_ISCONTENTSTITLE" val="0"/>
  <p:tag name="KSO_WM_UNIT_NOCLEAR" val="0"/>
  <p:tag name="KSO_WM_UNIT_VALUE" val="2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0855_1*a*1"/>
  <p:tag name="KSO_WM_TEMPLATE_CATEGORY" val="diagram"/>
  <p:tag name="KSO_WM_TEMPLATE_INDEX" val="20200855"/>
  <p:tag name="KSO_WM_UNIT_LAYERLEVEL" val="1"/>
  <p:tag name="KSO_WM_TAG_VERSION" val="1.0"/>
  <p:tag name="KSO_WM_BEAUTIFY_FLAG" val="#wm#"/>
  <p:tag name="KSO_WM_UNIT_PRESET_TEXT" val="添加标题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0855_1*i*5"/>
  <p:tag name="KSO_WM_TEMPLATE_CATEGORY" val="diagram"/>
  <p:tag name="KSO_WM_TEMPLATE_INDEX" val="20200855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0855_1*i*6"/>
  <p:tag name="KSO_WM_TEMPLATE_CATEGORY" val="diagram"/>
  <p:tag name="KSO_WM_TEMPLATE_INDEX" val="20200855"/>
  <p:tag name="KSO_WM_UNIT_LAYERLEVEL" val="1"/>
  <p:tag name="KSO_WM_TAG_VERSION" val="1.0"/>
  <p:tag name="KSO_WM_BEAUTIFY_FLAG" val="#wm#"/>
</p:tagLst>
</file>

<file path=ppt/tags/tag201.xml><?xml version="1.0" encoding="utf-8"?>
<p:tagLst xmlns:p="http://schemas.openxmlformats.org/presentationml/2006/main">
  <p:tag name="KSO_WM_UNIT_NOCLEAR" val="0"/>
  <p:tag name="KSO_WM_UNIT_VALUE" val="767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0855_1*f*1"/>
  <p:tag name="KSO_WM_TEMPLATE_CATEGORY" val="diagram"/>
  <p:tag name="KSO_WM_TEMPLATE_INDEX" val="20200855"/>
  <p:tag name="KSO_WM_UNIT_LAYERLEVEL" val="1"/>
  <p:tag name="KSO_WM_TAG_VERSION" val="1.0"/>
  <p:tag name="KSO_WM_BEAUTIFY_FLAG" val="#wm#"/>
  <p:tag name="KSO_WM_UNIT_PRESET_TEXT" val="点击此处添加正文，文字是您思想的提炼，为了演示发布的良好效果，请言简意赅的阐述您的观点。&#13;您的正文已经经简明扼要，字字珠玑，但信息却千丝万缕、错综复杂，需要用更多的文字来表述；但请您尽可能提炼思想的精髓，否则容易造成观者的阅读压力，适得其反。&#13;正如我们都希望改变世界，希望给别人带去光明，但更多时候我们只需要播下一颗种子，自然有微风吹拂，雨露滋养。恰如其分的表达观点，往往事半功倍。&#13;当您的正文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&#13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</p:tagLst>
</file>

<file path=ppt/tags/tag202.xml><?xml version="1.0" encoding="utf-8"?>
<p:tagLst xmlns:p="http://schemas.openxmlformats.org/presentationml/2006/main">
  <p:tag name="KSO_WM_SLIDE_ID" val="diagram20200855_1"/>
  <p:tag name="KSO_WM_TEMPLATE_SUBCATEGORY" val="0"/>
  <p:tag name="KSO_WM_TEMPLATE_MASTER_TYPE" val="0"/>
  <p:tag name="KSO_WM_TEMPLATE_COLOR_TYPE" val="0"/>
  <p:tag name="KSO_WM_SLIDE_TYPE" val="text"/>
  <p:tag name="KSO_WM_SLIDE_SUBTYPE" val="pureTxt"/>
  <p:tag name="KSO_WM_SLIDE_ITEM_CNT" val="0"/>
  <p:tag name="KSO_WM_SLIDE_INDEX" val="1"/>
  <p:tag name="KSO_WM_SLIDE_SIZE" val="960*540"/>
  <p:tag name="KSO_WM_SLIDE_POSITION" val="0*0"/>
  <p:tag name="KSO_WM_TAG_VERSION" val="1.0"/>
  <p:tag name="KSO_WM_BEAUTIFY_FLAG" val="#wm#"/>
  <p:tag name="KSO_WM_TEMPLATE_CATEGORY" val="diagram"/>
  <p:tag name="KSO_WM_TEMPLATE_INDEX" val="20200855"/>
  <p:tag name="KSO_WM_SLIDE_LAYOUT" val="a_f"/>
  <p:tag name="KSO_WM_SLIDE_LAYOUT_CNT" val="1_1"/>
</p:tagLst>
</file>

<file path=ppt/tags/tag20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UNIT_PRESET_TEXT" val="单击此处添加标题"/>
  <p:tag name="KSO_WM_TEMPLATE_INDEX" val="20231165"/>
  <p:tag name="KSO_WM_UNIT_ID" val="custom20231165_1*a*1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0196_1*i*1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0196_1*i*2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20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196_1*f*1"/>
  <p:tag name="KSO_WM_TEMPLATE_CATEGORY" val="custom"/>
  <p:tag name="KSO_WM_TEMPLATE_INDEX" val="20230196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添加文本具体内容，简明扼要地阐述您的观点。根据需要可酌情增减文字，以便观者准确地理解您传达的思想"/>
</p:tagLst>
</file>

<file path=ppt/tags/tag207.xml><?xml version="1.0" encoding="utf-8"?>
<p:tagLst xmlns:p="http://schemas.openxmlformats.org/presentationml/2006/main">
  <p:tag name="KSO_WM_BEAUTIFY_FLAG" val="#wm#"/>
  <p:tag name="KSO_WM_TEMPLATE_CATEGORY" val="custom"/>
  <p:tag name="KSO_WM_TEMPLATE_MASTER_TYPE" val="0"/>
  <p:tag name="KSO_WM_TEMPLATE_COLOR_TYPE" val="0"/>
  <p:tag name="KSO_WM_SLIDE_TYPE" val="text"/>
  <p:tag name="KSO_WM_SLIDE_SUBTYPE" val="picTxt"/>
  <p:tag name="KSO_WM_SLIDE_SIZE" val="960*539"/>
  <p:tag name="KSO_WM_SLIDE_POSITION" val="0*0"/>
  <p:tag name="KSO_WM_SLIDE_LAYOUT" val="a_f_β"/>
  <p:tag name="KSO_WM_SLIDE_LAYOUT_CNT" val="1_1_1"/>
  <p:tag name="KSO_WM_TEMPLATE_INDEX" val="20231165"/>
  <p:tag name="KSO_WM_TEMPLATE_SUBCATEGORY" val="0"/>
  <p:tag name="KSO_WM_SLIDE_INDEX" val="1"/>
  <p:tag name="KSO_WM_TAG_VERSION" val="3.0"/>
  <p:tag name="KSO_WM_SLIDE_ID" val="custom20231165_1"/>
  <p:tag name="KSO_WM_SLIDE_ITEM_CNT" val="1"/>
</p:tagLst>
</file>

<file path=ppt/tags/tag208.xml><?xml version="1.0" encoding="utf-8"?>
<p:tagLst xmlns:p="http://schemas.openxmlformats.org/presentationml/2006/main">
  <p:tag name="KSO_WM_UNIT_ISCONTENTS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198929_6*a*1"/>
  <p:tag name="KSO_WM_TEMPLATE_CATEGORY" val="diagram"/>
  <p:tag name="KSO_WM_TEMPLATE_INDEX" val="20198929"/>
  <p:tag name="KSO_WM_UNIT_LAYERLEVEL" val="1"/>
  <p:tag name="KSO_WM_TAG_VERSION" val="1.0"/>
  <p:tag name="KSO_WM_BEAUTIFY_FLAG" val="#wm#"/>
  <p:tag name="KSO_WM_UNIT_PRESET_TEXT" val="红米手机参数配置"/>
  <p:tag name="KSO_WM_UNIT_TEXT_FILL_FORE_SCHEMECOLOR_INDEX" val="13"/>
  <p:tag name="KSO_WM_UNIT_TEXT_FILL_TYPE" val="1"/>
  <p:tag name="KSO_WM_UNIT_USESOURCEFORMAT_APPLY" val="1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diagram20198929_6*i*1"/>
  <p:tag name="KSO_WM_TEMPLATE_CATEGORY" val="diagram"/>
  <p:tag name="KSO_WM_TEMPLATE_INDEX" val="20198929"/>
  <p:tag name="KSO_WM_UNIT_LAYERLEVEL" val="1"/>
  <p:tag name="KSO_WM_TAG_VERSION" val="1.0"/>
  <p:tag name="KSO_WM_BEAUTIFY_FLAG" val="#wm#"/>
  <p:tag name="KSO_WM_UNIT_FILL_FORE_SCHEMECOLOR_INDEX" val="14"/>
  <p:tag name="KSO_WM_UNIT_FILL_TYPE" val="1"/>
  <p:tag name="KSO_WM_UNIT_USESOURCEFORMAT_APPLY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b"/>
  <p:tag name="KSO_WM_UNIT_TYPE" val="l_h_i"/>
  <p:tag name="KSO_WM_UNIT_INDEX" val="1_2_1"/>
  <p:tag name="KSO_WM_UNIT_ID" val="diagram20198929_6*l_h_i*1_2_1"/>
  <p:tag name="KSO_WM_TEMPLATE_CATEGORY" val="diagram"/>
  <p:tag name="KSO_WM_TEMPLATE_INDEX" val="20198929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USESOURCEFORMAT_APPLY" val="1"/>
  <p:tag name="KSO_WM_DIAGRAM_VIRTUALLY_FRAME" val="{&quot;height&quot;:268.9807086614174,&quot;left&quot;:0,&quot;top&quot;:197.71464566929131,&quot;width&quot;:970}"/>
</p:tagLst>
</file>

<file path=ppt/tags/tag211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b"/>
  <p:tag name="KSO_WM_UNIT_TYPE" val="l_h_i"/>
  <p:tag name="KSO_WM_UNIT_INDEX" val="1_3_1"/>
  <p:tag name="KSO_WM_UNIT_ID" val="diagram20198929_6*l_h_i*1_3_1"/>
  <p:tag name="KSO_WM_TEMPLATE_CATEGORY" val="diagram"/>
  <p:tag name="KSO_WM_TEMPLATE_INDEX" val="20198929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USESOURCEFORMAT_APPLY" val="1"/>
  <p:tag name="KSO_WM_DIAGRAM_VIRTUALLY_FRAME" val="{&quot;height&quot;:268.9807086614174,&quot;left&quot;:0,&quot;top&quot;:197.71464566929131,&quot;width&quot;:970}"/>
</p:tagLst>
</file>

<file path=ppt/tags/tag212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b"/>
  <p:tag name="KSO_WM_UNIT_TYPE" val="l_h_i"/>
  <p:tag name="KSO_WM_UNIT_INDEX" val="1_1_1"/>
  <p:tag name="KSO_WM_UNIT_ID" val="diagram20198929_6*l_h_i*1_1_1"/>
  <p:tag name="KSO_WM_TEMPLATE_CATEGORY" val="diagram"/>
  <p:tag name="KSO_WM_TEMPLATE_INDEX" val="20198929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USESOURCEFORMAT_APPLY" val="1"/>
  <p:tag name="KSO_WM_DIAGRAM_VIRTUALLY_FRAME" val="{&quot;height&quot;:268.9807086614174,&quot;left&quot;:0,&quot;top&quot;:197.71464566929131,&quot;width&quot;:970}"/>
</p:tagLst>
</file>

<file path=ppt/tags/tag213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198929_6*l_i*1_1"/>
  <p:tag name="KSO_WM_TEMPLATE_CATEGORY" val="diagram"/>
  <p:tag name="KSO_WM_TEMPLATE_INDEX" val="20198929"/>
  <p:tag name="KSO_WM_UNIT_LAYERLEVEL" val="1_1"/>
  <p:tag name="KSO_WM_TAG_VERSION" val="1.0"/>
  <p:tag name="KSO_WM_BEAUTIFY_FLAG" val="#wm#"/>
  <p:tag name="KSO_WM_UNIT_FILL_FORE_SCHEMECOLOR_INDEX" val="14"/>
  <p:tag name="KSO_WM_UNIT_FILL_TYPE" val="1"/>
  <p:tag name="KSO_WM_UNIT_USESOURCEFORMAT_APPLY" val="1"/>
  <p:tag name="KSO_WM_DIAGRAM_VIRTUALLY_FRAME" val="{&quot;height&quot;:268.9807086614174,&quot;left&quot;:0,&quot;top&quot;:197.71464566929131,&quot;width&quot;:970}"/>
</p:tagLst>
</file>

<file path=ppt/tags/tag214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198929_6*l_i*1_2"/>
  <p:tag name="KSO_WM_TEMPLATE_CATEGORY" val="diagram"/>
  <p:tag name="KSO_WM_TEMPLATE_INDEX" val="20198929"/>
  <p:tag name="KSO_WM_UNIT_LAYERLEVEL" val="1_1"/>
  <p:tag name="KSO_WM_TAG_VERSION" val="1.0"/>
  <p:tag name="KSO_WM_BEAUTIFY_FLAG" val="#wm#"/>
  <p:tag name="KSO_WM_UNIT_FILL_FORE_SCHEMECOLOR_INDEX" val="14"/>
  <p:tag name="KSO_WM_UNIT_FILL_TYPE" val="1"/>
  <p:tag name="KSO_WM_UNIT_USESOURCEFORMAT_APPLY" val="1"/>
  <p:tag name="KSO_WM_DIAGRAM_VIRTUALLY_FRAME" val="{&quot;height&quot;:268.9807086614174,&quot;left&quot;:0,&quot;top&quot;:197.71464566929131,&quot;width&quot;:970}"/>
</p:tagLst>
</file>

<file path=ppt/tags/tag215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b"/>
  <p:tag name="KSO_WM_UNIT_TYPE" val="l_h_i"/>
  <p:tag name="KSO_WM_UNIT_INDEX" val="1_5_1"/>
  <p:tag name="KSO_WM_UNIT_ID" val="diagram20198929_6*l_h_i*1_5_1"/>
  <p:tag name="KSO_WM_TEMPLATE_CATEGORY" val="diagram"/>
  <p:tag name="KSO_WM_TEMPLATE_INDEX" val="20198929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USESOURCEFORMAT_APPLY" val="1"/>
  <p:tag name="KSO_WM_DIAGRAM_VIRTUALLY_FRAME" val="{&quot;height&quot;:268.9807086614174,&quot;left&quot;:0,&quot;top&quot;:197.71464566929131,&quot;width&quot;:970}"/>
</p:tagLst>
</file>

<file path=ppt/tags/tag216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b"/>
  <p:tag name="KSO_WM_UNIT_TYPE" val="l_h_i"/>
  <p:tag name="KSO_WM_UNIT_INDEX" val="1_6_1"/>
  <p:tag name="KSO_WM_UNIT_ID" val="diagram20198929_6*l_h_i*1_6_1"/>
  <p:tag name="KSO_WM_TEMPLATE_CATEGORY" val="diagram"/>
  <p:tag name="KSO_WM_TEMPLATE_INDEX" val="20198929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USESOURCEFORMAT_APPLY" val="1"/>
  <p:tag name="KSO_WM_DIAGRAM_VIRTUALLY_FRAME" val="{&quot;height&quot;:268.9807086614174,&quot;left&quot;:0,&quot;top&quot;:197.71464566929131,&quot;width&quot;:970}"/>
</p:tagLst>
</file>

<file path=ppt/tags/tag217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b"/>
  <p:tag name="KSO_WM_UNIT_TYPE" val="l_h_i"/>
  <p:tag name="KSO_WM_UNIT_INDEX" val="1_4_1"/>
  <p:tag name="KSO_WM_UNIT_ID" val="diagram20198929_6*l_h_i*1_4_1"/>
  <p:tag name="KSO_WM_TEMPLATE_CATEGORY" val="diagram"/>
  <p:tag name="KSO_WM_TEMPLATE_INDEX" val="20198929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USESOURCEFORMAT_APPLY" val="1"/>
  <p:tag name="KSO_WM_DIAGRAM_VIRTUALLY_FRAME" val="{&quot;height&quot;:268.9807086614174,&quot;left&quot;:0,&quot;top&quot;:197.71464566929131,&quot;width&quot;:970}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3"/>
  <p:tag name="KSO_WM_UNIT_ID" val="diagram20198929_6*i*3"/>
  <p:tag name="KSO_WM_TEMPLATE_CATEGORY" val="diagram"/>
  <p:tag name="KSO_WM_TEMPLATE_INDEX" val="20198929"/>
  <p:tag name="KSO_WM_UNIT_LAYERLEVEL" val="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4"/>
  <p:tag name="KSO_WM_UNIT_ID" val="diagram20198929_6*i*4"/>
  <p:tag name="KSO_WM_TEMPLATE_CATEGORY" val="diagram"/>
  <p:tag name="KSO_WM_TEMPLATE_INDEX" val="20198929"/>
  <p:tag name="KSO_WM_UNIT_LAYERLEVEL" val="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5"/>
  <p:tag name="KSO_WM_UNIT_ID" val="diagram20198929_6*i*5"/>
  <p:tag name="KSO_WM_TEMPLATE_CATEGORY" val="diagram"/>
  <p:tag name="KSO_WM_TEMPLATE_INDEX" val="20198929"/>
  <p:tag name="KSO_WM_UNIT_LAYERLEVEL" val="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</p:tagLst>
</file>

<file path=ppt/tags/tag221.xml><?xml version="1.0" encoding="utf-8"?>
<p:tagLst xmlns:p="http://schemas.openxmlformats.org/presentationml/2006/main">
  <p:tag name="KSO_WM_UNIT_DIAGRAM_MODELTYPE" val="stripeEnum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198929_6*l_h_f*1_1_1"/>
  <p:tag name="KSO_WM_TEMPLATE_CATEGORY" val="diagram"/>
  <p:tag name="KSO_WM_TEMPLATE_INDEX" val="20198929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4"/>
  <p:tag name="KSO_WM_UNIT_TEXT_FILL_TYPE" val="1"/>
  <p:tag name="KSO_WM_UNIT_USESOURCEFORMAT_APPLY" val="1"/>
  <p:tag name="KSO_WM_DIAGRAM_VIRTUALLY_FRAME" val="{&quot;height&quot;:268.9807086614174,&quot;left&quot;:0,&quot;top&quot;:197.71464566929131,&quot;width&quot;:970}"/>
</p:tagLst>
</file>

<file path=ppt/tags/tag222.xml><?xml version="1.0" encoding="utf-8"?>
<p:tagLst xmlns:p="http://schemas.openxmlformats.org/presentationml/2006/main">
  <p:tag name="KSO_WM_UNIT_DIAGRAM_MODELTYPE" val="stripeEnum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198929_6*l_h_f*1_2_1"/>
  <p:tag name="KSO_WM_TEMPLATE_CATEGORY" val="diagram"/>
  <p:tag name="KSO_WM_TEMPLATE_INDEX" val="20198929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4"/>
  <p:tag name="KSO_WM_UNIT_TEXT_FILL_TYPE" val="1"/>
  <p:tag name="KSO_WM_UNIT_USESOURCEFORMAT_APPLY" val="1"/>
  <p:tag name="KSO_WM_DIAGRAM_VIRTUALLY_FRAME" val="{&quot;height&quot;:268.9807086614174,&quot;left&quot;:0,&quot;top&quot;:197.71464566929131,&quot;width&quot;:970}"/>
</p:tagLst>
</file>

<file path=ppt/tags/tag223.xml><?xml version="1.0" encoding="utf-8"?>
<p:tagLst xmlns:p="http://schemas.openxmlformats.org/presentationml/2006/main">
  <p:tag name="KSO_WM_UNIT_DIAGRAM_MODELTYPE" val="stripeEnum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198929_6*l_h_f*1_3_1"/>
  <p:tag name="KSO_WM_TEMPLATE_CATEGORY" val="diagram"/>
  <p:tag name="KSO_WM_TEMPLATE_INDEX" val="20198929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4"/>
  <p:tag name="KSO_WM_UNIT_TEXT_FILL_TYPE" val="1"/>
  <p:tag name="KSO_WM_UNIT_USESOURCEFORMAT_APPLY" val="1"/>
  <p:tag name="KSO_WM_DIAGRAM_VIRTUALLY_FRAME" val="{&quot;height&quot;:268.9807086614174,&quot;left&quot;:0,&quot;top&quot;:197.71464566929131,&quot;width&quot;:970}"/>
</p:tagLst>
</file>

<file path=ppt/tags/tag224.xml><?xml version="1.0" encoding="utf-8"?>
<p:tagLst xmlns:p="http://schemas.openxmlformats.org/presentationml/2006/main">
  <p:tag name="KSO_WM_UNIT_DIAGRAM_MODELTYPE" val="stripeEnum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6_1"/>
  <p:tag name="KSO_WM_UNIT_ID" val="diagram20198929_6*l_h_f*1_6_1"/>
  <p:tag name="KSO_WM_TEMPLATE_CATEGORY" val="diagram"/>
  <p:tag name="KSO_WM_TEMPLATE_INDEX" val="20198929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4"/>
  <p:tag name="KSO_WM_UNIT_TEXT_FILL_TYPE" val="1"/>
  <p:tag name="KSO_WM_UNIT_USESOURCEFORMAT_APPLY" val="1"/>
  <p:tag name="KSO_WM_DIAGRAM_VIRTUALLY_FRAME" val="{&quot;height&quot;:268.9807086614174,&quot;left&quot;:0,&quot;top&quot;:197.71464566929131,&quot;width&quot;:970}"/>
</p:tagLst>
</file>

<file path=ppt/tags/tag225.xml><?xml version="1.0" encoding="utf-8"?>
<p:tagLst xmlns:p="http://schemas.openxmlformats.org/presentationml/2006/main">
  <p:tag name="KSO_WM_UNIT_DIAGRAM_MODELTYPE" val="stripeEnum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20198929_6*l_h_f*1_5_1"/>
  <p:tag name="KSO_WM_TEMPLATE_CATEGORY" val="diagram"/>
  <p:tag name="KSO_WM_TEMPLATE_INDEX" val="20198929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4"/>
  <p:tag name="KSO_WM_UNIT_TEXT_FILL_TYPE" val="1"/>
  <p:tag name="KSO_WM_UNIT_USESOURCEFORMAT_APPLY" val="1"/>
  <p:tag name="KSO_WM_DIAGRAM_VIRTUALLY_FRAME" val="{&quot;height&quot;:268.9807086614174,&quot;left&quot;:0,&quot;top&quot;:197.71464566929131,&quot;width&quot;:970}"/>
</p:tagLst>
</file>

<file path=ppt/tags/tag226.xml><?xml version="1.0" encoding="utf-8"?>
<p:tagLst xmlns:p="http://schemas.openxmlformats.org/presentationml/2006/main">
  <p:tag name="KSO_WM_UNIT_DIAGRAM_MODELTYPE" val="stripeEnum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198929_6*l_h_f*1_4_1"/>
  <p:tag name="KSO_WM_TEMPLATE_CATEGORY" val="diagram"/>
  <p:tag name="KSO_WM_TEMPLATE_INDEX" val="20198929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4"/>
  <p:tag name="KSO_WM_UNIT_TEXT_FILL_TYPE" val="1"/>
  <p:tag name="KSO_WM_UNIT_USESOURCEFORMAT_APPLY" val="1"/>
  <p:tag name="KSO_WM_DIAGRAM_VIRTUALLY_FRAME" val="{&quot;height&quot;:268.9807086614174,&quot;left&quot;:0,&quot;top&quot;:197.71464566929131,&quot;width&quot;:970}"/>
</p:tagLst>
</file>

<file path=ppt/tags/tag227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b"/>
  <p:tag name="KSO_WM_UNIT_TYPE" val="l_h_i"/>
  <p:tag name="KSO_WM_UNIT_INDEX" val="1_7_1"/>
  <p:tag name="KSO_WM_UNIT_ID" val="diagram20198929_6*l_h_i*1_7_1"/>
  <p:tag name="KSO_WM_TEMPLATE_CATEGORY" val="diagram"/>
  <p:tag name="KSO_WM_TEMPLATE_INDEX" val="20198929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USESOURCEFORMAT_APPLY" val="1"/>
  <p:tag name="KSO_WM_DIAGRAM_VIRTUALLY_FRAME" val="{&quot;height&quot;:268.9807086614174,&quot;left&quot;:0,&quot;top&quot;:197.71464566929131,&quot;width&quot;:970}"/>
</p:tagLst>
</file>

<file path=ppt/tags/tag228.xml><?xml version="1.0" encoding="utf-8"?>
<p:tagLst xmlns:p="http://schemas.openxmlformats.org/presentationml/2006/main">
  <p:tag name="KSO_WM_UNIT_DIAGRAM_MODELTYPE" val="stripeEnum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7_1"/>
  <p:tag name="KSO_WM_UNIT_ID" val="diagram20198929_6*l_h_f*1_7_1"/>
  <p:tag name="KSO_WM_TEMPLATE_CATEGORY" val="diagram"/>
  <p:tag name="KSO_WM_TEMPLATE_INDEX" val="20198929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4"/>
  <p:tag name="KSO_WM_UNIT_TEXT_FILL_TYPE" val="1"/>
  <p:tag name="KSO_WM_UNIT_USESOURCEFORMAT_APPLY" val="1"/>
  <p:tag name="KSO_WM_DIAGRAM_VIRTUALLY_FRAME" val="{&quot;height&quot;:268.9807086614174,&quot;left&quot;:0,&quot;top&quot;:197.71464566929131,&quot;width&quot;:970}"/>
</p:tagLst>
</file>

<file path=ppt/tags/tag229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198929_6*l_i*1_2"/>
  <p:tag name="KSO_WM_TEMPLATE_CATEGORY" val="diagram"/>
  <p:tag name="KSO_WM_TEMPLATE_INDEX" val="20198929"/>
  <p:tag name="KSO_WM_UNIT_LAYERLEVEL" val="1_1"/>
  <p:tag name="KSO_WM_TAG_VERSION" val="1.0"/>
  <p:tag name="KSO_WM_BEAUTIFY_FLAG" val="#wm#"/>
  <p:tag name="KSO_WM_UNIT_FILL_FORE_SCHEMECOLOR_INDEX" val="14"/>
  <p:tag name="KSO_WM_UNIT_FILL_TYPE" val="1"/>
  <p:tag name="KSO_WM_UNIT_USESOURCEFORMAT_APPLY" val="1"/>
  <p:tag name="KSO_WM_DIAGRAM_VIRTUALLY_FRAME" val="{&quot;height&quot;:268.9807086614174,&quot;left&quot;:0,&quot;top&quot;:197.71464566929131,&quot;width&quot;:970}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b"/>
  <p:tag name="KSO_WM_UNIT_TYPE" val="l_h_i"/>
  <p:tag name="KSO_WM_UNIT_INDEX" val="1_7_1"/>
  <p:tag name="KSO_WM_UNIT_ID" val="diagram20198929_6*l_h_i*1_7_1"/>
  <p:tag name="KSO_WM_TEMPLATE_CATEGORY" val="diagram"/>
  <p:tag name="KSO_WM_TEMPLATE_INDEX" val="20198929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USESOURCEFORMAT_APPLY" val="1"/>
  <p:tag name="KSO_WM_DIAGRAM_VIRTUALLY_FRAME" val="{&quot;height&quot;:268.9807086614174,&quot;left&quot;:0,&quot;top&quot;:197.71464566929131,&quot;width&quot;:970}"/>
</p:tagLst>
</file>

<file path=ppt/tags/tag231.xml><?xml version="1.0" encoding="utf-8"?>
<p:tagLst xmlns:p="http://schemas.openxmlformats.org/presentationml/2006/main">
  <p:tag name="KSO_WM_UNIT_DIAGRAM_MODELTYPE" val="stripeEnum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7_1"/>
  <p:tag name="KSO_WM_UNIT_ID" val="diagram20198929_6*l_h_f*1_7_1"/>
  <p:tag name="KSO_WM_TEMPLATE_CATEGORY" val="diagram"/>
  <p:tag name="KSO_WM_TEMPLATE_INDEX" val="20198929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4"/>
  <p:tag name="KSO_WM_UNIT_TEXT_FILL_TYPE" val="1"/>
  <p:tag name="KSO_WM_UNIT_USESOURCEFORMAT_APPLY" val="1"/>
  <p:tag name="KSO_WM_DIAGRAM_VIRTUALLY_FRAME" val="{&quot;height&quot;:268.9807086614174,&quot;left&quot;:0,&quot;top&quot;:197.71464566929131,&quot;width&quot;:970}"/>
</p:tagLst>
</file>

<file path=ppt/tags/tag232.xml><?xml version="1.0" encoding="utf-8"?>
<p:tagLst xmlns:p="http://schemas.openxmlformats.org/presentationml/2006/main">
  <p:tag name="KSO_WM_SLIDE_ID" val="diagram20198929_6"/>
  <p:tag name="KSO_WM_TEMPLATE_SUBCATEGORY" val="0"/>
  <p:tag name="KSO_WM_TEMPLATE_MASTER_TYPE" val="0"/>
  <p:tag name="KSO_WM_TEMPLATE_COLOR_TYPE" val="1"/>
  <p:tag name="KSO_WM_SLIDE_TYPE" val="text"/>
  <p:tag name="KSO_WM_SLIDE_SUBTYPE" val="diag"/>
  <p:tag name="KSO_WM_SLIDE_ITEM_CNT" val="7"/>
  <p:tag name="KSO_WM_SLIDE_INDEX" val="6"/>
  <p:tag name="KSO_WM_SLIDE_SIZE" val="960*258.981"/>
  <p:tag name="KSO_WM_SLIDE_POSITION" val="0*197.715"/>
  <p:tag name="KSO_WM_DIAGRAM_GROUP_CODE" val="l1-1"/>
  <p:tag name="KSO_WM_SLIDE_DIAGTYPE" val="l"/>
  <p:tag name="KSO_WM_TAG_VERSION" val="1.0"/>
  <p:tag name="KSO_WM_BEAUTIFY_FLAG" val="#wm#"/>
  <p:tag name="KSO_WM_TEMPLATE_CATEGORY" val="diagram"/>
  <p:tag name="KSO_WM_TEMPLATE_INDEX" val="20198929"/>
  <p:tag name="KSO_WM_SLIDE_LAYOUT" val="a_l"/>
  <p:tag name="KSO_WM_SLIDE_LAYOUT_CNT" val="1_1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5109_1*i*1"/>
  <p:tag name="KSO_WM_TEMPLATE_CATEGORY" val="diagram"/>
  <p:tag name="KSO_WM_TEMPLATE_INDEX" val="20205109"/>
  <p:tag name="KSO_WM_UNIT_LAYERLEVEL" val="1"/>
  <p:tag name="KSO_WM_TAG_VERSION" val="1.0"/>
  <p:tag name="KSO_WM_BEAUTIFY_FLAG" val="#wm#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5109_1*i*2"/>
  <p:tag name="KSO_WM_TEMPLATE_CATEGORY" val="diagram"/>
  <p:tag name="KSO_WM_TEMPLATE_INDEX" val="20205109"/>
  <p:tag name="KSO_WM_UNIT_LAYERLEVEL" val="1"/>
  <p:tag name="KSO_WM_TAG_VERSION" val="1.0"/>
  <p:tag name="KSO_WM_BEAUTIFY_FLAG" val="#wm#"/>
</p:tagLst>
</file>

<file path=ppt/tags/tag235.xml><?xml version="1.0" encoding="utf-8"?>
<p:tagLst xmlns:p="http://schemas.openxmlformats.org/presentationml/2006/main">
  <p:tag name="KSO_WM_UNIT_TEXT_PART_ID_V2" val="a-3-1"/>
  <p:tag name="KSO_WM_UNIT_ISCONTENTSTITLE" val="0"/>
  <p:tag name="KSO_WM_UNIT_PRESET_TEXT" val="单击此处可添加大标题内容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5109_1*a*1"/>
  <p:tag name="KSO_WM_TEMPLATE_CATEGORY" val="diagram"/>
  <p:tag name="KSO_WM_TEMPLATE_INDEX" val="20205109"/>
  <p:tag name="KSO_WM_UNIT_LAYERLEVEL" val="1"/>
  <p:tag name="KSO_WM_TAG_VERSION" val="1.0"/>
  <p:tag name="KSO_WM_BEAUTIFY_FLAG" val="#wm#"/>
  <p:tag name="KSO_WM_UNIT_ISNUMDGMTITLE" val="0"/>
</p:tagLst>
</file>

<file path=ppt/tags/tag236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diagram20205109_1*f*2"/>
  <p:tag name="KSO_WM_TEMPLATE_CATEGORY" val="diagram"/>
  <p:tag name="KSO_WM_TEMPLATE_INDEX" val="20205109"/>
  <p:tag name="KSO_WM_UNIT_LAYERLEVEL" val="1"/>
  <p:tag name="KSO_WM_TAG_VERSION" val="1.0"/>
  <p:tag name="KSO_WM_BEAUTIFY_FLAG" val="#wm#"/>
  <p:tag name="KSO_WM_UNIT_PRESET_TEXT" val="Click here to add the text,The text is an extract of your thoughts.In order to demonstrate the good effect of the release, please brief and elaborate your views."/>
</p:tagLst>
</file>

<file path=ppt/tags/tag237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5109_1*f*1"/>
  <p:tag name="KSO_WM_TEMPLATE_CATEGORY" val="diagram"/>
  <p:tag name="KSO_WM_TEMPLATE_INDEX" val="20205109"/>
  <p:tag name="KSO_WM_UNIT_LAYERLEVEL" val="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，以便观者可以准确理解您所传达的信息。&#13;您的正文已经简明扼要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5109_1*i*3"/>
  <p:tag name="KSO_WM_TEMPLATE_CATEGORY" val="diagram"/>
  <p:tag name="KSO_WM_TEMPLATE_INDEX" val="20205109"/>
  <p:tag name="KSO_WM_UNIT_LAYERLEVEL" val="1"/>
  <p:tag name="KSO_WM_TAG_VERSION" val="1.0"/>
  <p:tag name="KSO_WM_BEAUTIFY_FLAG" val="#wm#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5109_1*i*4"/>
  <p:tag name="KSO_WM_TEMPLATE_CATEGORY" val="diagram"/>
  <p:tag name="KSO_WM_TEMPLATE_INDEX" val="20205109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SLIDE_ID" val="diagram20205109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60*481"/>
  <p:tag name="KSO_WM_SLIDE_POSITION" val="0*30"/>
  <p:tag name="KSO_WM_TAG_VERSION" val="1.0"/>
  <p:tag name="KSO_WM_BEAUTIFY_FLAG" val="#wm#"/>
  <p:tag name="KSO_WM_TEMPLATE_CATEGORY" val="diagram"/>
  <p:tag name="KSO_WM_TEMPLATE_INDEX" val="20205109"/>
  <p:tag name="KSO_WM_SLIDE_LAYOUT" val="a_f"/>
  <p:tag name="KSO_WM_SLIDE_LAYOUT_CNT" val="1_2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4635_1*i*1"/>
  <p:tag name="KSO_WM_TEMPLATE_CATEGORY" val="diagram"/>
  <p:tag name="KSO_WM_TEMPLATE_INDEX" val="20204635"/>
  <p:tag name="KSO_WM_UNIT_LAYERLEVEL" val="1"/>
  <p:tag name="KSO_WM_TAG_VERSION" val="1.0"/>
  <p:tag name="KSO_WM_BEAUTIFY_FLAG" val="#wm#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4635_1*i*2"/>
  <p:tag name="KSO_WM_TEMPLATE_CATEGORY" val="diagram"/>
  <p:tag name="KSO_WM_TEMPLATE_INDEX" val="20204635"/>
  <p:tag name="KSO_WM_UNIT_LAYERLEVEL" val="1"/>
  <p:tag name="KSO_WM_TAG_VERSION" val="1.0"/>
  <p:tag name="KSO_WM_BEAUTIFY_FLAG" val="#wm#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4635_1*i*4"/>
  <p:tag name="KSO_WM_TEMPLATE_CATEGORY" val="diagram"/>
  <p:tag name="KSO_WM_TEMPLATE_INDEX" val="20204635"/>
  <p:tag name="KSO_WM_UNIT_LAYERLEVEL" val="1"/>
  <p:tag name="KSO_WM_TAG_VERSION" val="1.0"/>
  <p:tag name="KSO_WM_BEAUTIFY_FLAG" val="#wm#"/>
</p:tagLst>
</file>

<file path=ppt/tags/tag244.xml><?xml version="1.0" encoding="utf-8"?>
<p:tagLst xmlns:p="http://schemas.openxmlformats.org/presentationml/2006/main">
  <p:tag name="KSO_WM_UNIT_ISCONTENTSTITLE" val="0"/>
  <p:tag name="KSO_WM_UNIT_NOCLEAR" val="0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4635_1*a*1"/>
  <p:tag name="KSO_WM_TEMPLATE_CATEGORY" val="diagram"/>
  <p:tag name="KSO_WM_TEMPLATE_INDEX" val="20204635"/>
  <p:tag name="KSO_WM_UNIT_LAYERLEVEL" val="1"/>
  <p:tag name="KSO_WM_TAG_VERSION" val="1.0"/>
  <p:tag name="KSO_WM_BEAUTIFY_FLAG" val="#wm#"/>
  <p:tag name="KSO_WM_UNIT_PRESET_TEXT" val="单击此处&#13;添加标题"/>
  <p:tag name="KSO_WM_UNIT_ISNUMDGMTITLE" val="0"/>
</p:tagLst>
</file>

<file path=ppt/tags/tag245.xml><?xml version="1.0" encoding="utf-8"?>
<p:tagLst xmlns:p="http://schemas.openxmlformats.org/presentationml/2006/main">
  <p:tag name="KSO_WM_UNIT_NOCLEAR" val="0"/>
  <p:tag name="KSO_WM_UNIT_VALUE" val="38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4635_1*f*1"/>
  <p:tag name="KSO_WM_TEMPLATE_CATEGORY" val="diagram"/>
  <p:tag name="KSO_WM_TEMPLATE_INDEX" val="20204635"/>
  <p:tag name="KSO_WM_UNIT_LAYERLEVEL" val="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"/>
  <p:tag name="KSO_WM_UNIT_SUBTYPE" val="a"/>
</p:tagLst>
</file>

<file path=ppt/tags/tag246.xml><?xml version="1.0" encoding="utf-8"?>
<p:tagLst xmlns:p="http://schemas.openxmlformats.org/presentationml/2006/main">
  <p:tag name="KSO_WM_UNIT_NOCLEAR" val="0"/>
  <p:tag name="KSO_WM_UNIT_VALUE" val="38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diagram20204635_1*f*2"/>
  <p:tag name="KSO_WM_TEMPLATE_CATEGORY" val="diagram"/>
  <p:tag name="KSO_WM_TEMPLATE_INDEX" val="20204635"/>
  <p:tag name="KSO_WM_UNIT_LAYERLEVEL" val="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"/>
  <p:tag name="KSO_WM_UNIT_SUBTYPE" val="a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4635_1*i*3"/>
  <p:tag name="KSO_WM_TEMPLATE_CATEGORY" val="diagram"/>
  <p:tag name="KSO_WM_TEMPLATE_INDEX" val="20204635"/>
  <p:tag name="KSO_WM_UNIT_LAYERLEVEL" val="1"/>
  <p:tag name="KSO_WM_TAG_VERSION" val="1.0"/>
  <p:tag name="KSO_WM_BEAUTIFY_FLAG" val="#wm#"/>
</p:tagLst>
</file>

<file path=ppt/tags/tag248.xml><?xml version="1.0" encoding="utf-8"?>
<p:tagLst xmlns:p="http://schemas.openxmlformats.org/presentationml/2006/main">
  <p:tag name="KSO_WM_SLIDE_ID" val="diagram20204635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22*540"/>
  <p:tag name="KSO_WM_SLIDE_POSITION" val="0*0"/>
  <p:tag name="KSO_WM_TAG_VERSION" val="1.0"/>
  <p:tag name="KSO_WM_BEAUTIFY_FLAG" val="#wm#"/>
  <p:tag name="KSO_WM_TEMPLATE_CATEGORY" val="diagram"/>
  <p:tag name="KSO_WM_TEMPLATE_INDEX" val="20204635"/>
  <p:tag name="KSO_WM_SLIDE_LAYOUT" val="a_f"/>
  <p:tag name="KSO_WM_SLIDE_LAYOUT_CNT" val="1_2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diagram20201661_5*i*1"/>
  <p:tag name="KSO_WM_TEMPLATE_CATEGORY" val="diagram"/>
  <p:tag name="KSO_WM_TEMPLATE_INDEX" val="20201661"/>
  <p:tag name="KSO_WM_UNIT_LAYERLEVEL" val="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diagram20201661_5*i*2"/>
  <p:tag name="KSO_WM_TEMPLATE_CATEGORY" val="diagram"/>
  <p:tag name="KSO_WM_TEMPLATE_INDEX" val="20201661"/>
  <p:tag name="KSO_WM_UNIT_LAYERLEVEL" val="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3"/>
  <p:tag name="KSO_WM_UNIT_ID" val="diagram20201661_5*i*3"/>
  <p:tag name="KSO_WM_TEMPLATE_CATEGORY" val="diagram"/>
  <p:tag name="KSO_WM_TEMPLATE_INDEX" val="20201661"/>
  <p:tag name="KSO_WM_UNIT_LAYERLEVEL" val="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5"/>
  <p:tag name="KSO_WM_UNIT_TEXT_FILL_TYPE" val="1"/>
  <p:tag name="KSO_WM_UNIT_USESOURCEFORMAT_APPLY" val="1"/>
</p:tagLst>
</file>

<file path=ppt/tags/tag252.xml><?xml version="1.0" encoding="utf-8"?>
<p:tagLst xmlns:p="http://schemas.openxmlformats.org/presentationml/2006/main">
  <p:tag name="KSO_WM_UNIT_ISCONTENTSTITLE" val="1"/>
  <p:tag name="KSO_WM_UNIT_PRESET_TEXT" val="CONTENT"/>
  <p:tag name="KSO_WM_UNIT_NOCLEAR" val="0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01661_5*a*1"/>
  <p:tag name="KSO_WM_TEMPLATE_CATEGORY" val="diagram"/>
  <p:tag name="KSO_WM_TEMPLATE_INDEX" val="20201661"/>
  <p:tag name="KSO_WM_UNIT_LAYERLEVEL" val="1"/>
  <p:tag name="KSO_WM_TAG_VERSION" val="1.0"/>
  <p:tag name="KSO_WM_BEAUTIFY_FLAG" val="#wm#"/>
  <p:tag name="KSO_WM_UNIT_TEXT_FILL_FORE_SCHEMECOLOR_INDEX" val="15"/>
  <p:tag name="KSO_WM_UNIT_TEXT_FILL_TYPE" val="1"/>
  <p:tag name="KSO_WM_UNIT_USESOURCEFORMAT_APPLY" val="1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01661_5*l_h_i*1_1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400.9182677165355,&quot;left&quot;:492.13653543307083,&quot;top&quot;:89.11960629921259,&quot;width&quot;:415.61346456692917}"/>
</p:tagLst>
</file>

<file path=ppt/tags/tag254.xml><?xml version="1.0" encoding="utf-8"?>
<p:tagLst xmlns:p="http://schemas.openxmlformats.org/presentationml/2006/main">
  <p:tag name="KSO_WM_UNIT_PRESET_TEXT" val="单击此处添加文本具体内容"/>
  <p:tag name="KSO_WM_UNIT_NOCLEAR" val="0"/>
  <p:tag name="KSO_WM_UNIT_VALUE" val="3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01661_5*l_h_f*1_1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400.9182677165355,&quot;left&quot;:492.13653543307083,&quot;top&quot;:89.11960629921259,&quot;width&quot;:415.61346456692917}"/>
</p:tagLst>
</file>

<file path=ppt/tags/tag255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01661_5*l_h_a*1_1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400.9182677165355,&quot;left&quot;:492.13653543307083,&quot;top&quot;:89.11960629921259,&quot;width&quot;:415.61346456692917}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01661_5*l_h_i*1_2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400.9182677165355,&quot;left&quot;:492.13653543307083,&quot;top&quot;:89.11960629921259,&quot;width&quot;:415.61346456692917}"/>
</p:tagLst>
</file>

<file path=ppt/tags/tag257.xml><?xml version="1.0" encoding="utf-8"?>
<p:tagLst xmlns:p="http://schemas.openxmlformats.org/presentationml/2006/main">
  <p:tag name="KSO_WM_UNIT_PRESET_TEXT" val="单击此处添加文本具体内容"/>
  <p:tag name="KSO_WM_UNIT_NOCLEAR" val="0"/>
  <p:tag name="KSO_WM_UNIT_VALUE" val="3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01661_5*l_h_f*1_2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400.9182677165355,&quot;left&quot;:492.13653543307083,&quot;top&quot;:89.11960629921259,&quot;width&quot;:415.61346456692917}"/>
</p:tagLst>
</file>

<file path=ppt/tags/tag258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01661_5*l_h_a*1_2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400.9182677165355,&quot;left&quot;:492.13653543307083,&quot;top&quot;:89.11960629921259,&quot;width&quot;:415.61346456692917}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01661_5*l_h_i*1_3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400.9182677165355,&quot;left&quot;:492.13653543307083,&quot;top&quot;:89.11960629921259,&quot;width&quot;:415.61346456692917}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PRESET_TEXT" val="单击此处添加文本具体内容"/>
  <p:tag name="KSO_WM_UNIT_NOCLEAR" val="0"/>
  <p:tag name="KSO_WM_UNIT_VALUE" val="3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01661_5*l_h_f*1_3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400.9182677165355,&quot;left&quot;:492.13653543307083,&quot;top&quot;:89.11960629921259,&quot;width&quot;:415.61346456692917}"/>
</p:tagLst>
</file>

<file path=ppt/tags/tag261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01661_5*l_h_a*1_3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400.9182677165355,&quot;left&quot;:492.13653543307083,&quot;top&quot;:89.11960629921259,&quot;width&quot;:415.61346456692917}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01661_5*l_h_i*1_4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400.9182677165355,&quot;left&quot;:492.13653543307083,&quot;top&quot;:89.11960629921259,&quot;width&quot;:415.61346456692917}"/>
</p:tagLst>
</file>

<file path=ppt/tags/tag263.xml><?xml version="1.0" encoding="utf-8"?>
<p:tagLst xmlns:p="http://schemas.openxmlformats.org/presentationml/2006/main">
  <p:tag name="KSO_WM_UNIT_PRESET_TEXT" val="单击此处添加文本具体内容"/>
  <p:tag name="KSO_WM_UNIT_NOCLEAR" val="0"/>
  <p:tag name="KSO_WM_UNIT_VALUE" val="3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01661_5*l_h_f*1_4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400.9182677165355,&quot;left&quot;:492.13653543307083,&quot;top&quot;:89.11960629921259,&quot;width&quot;:415.61346456692917}"/>
</p:tagLst>
</file>

<file path=ppt/tags/tag264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01661_5*l_h_a*1_4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400.9182677165355,&quot;left&quot;:492.13653543307083,&quot;top&quot;:89.11960629921259,&quot;width&quot;:415.61346456692917}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20201661_5*l_h_i*1_5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400.9182677165355,&quot;left&quot;:492.13653543307083,&quot;top&quot;:89.11960629921259,&quot;width&quot;:415.61346456692917}"/>
</p:tagLst>
</file>

<file path=ppt/tags/tag266.xml><?xml version="1.0" encoding="utf-8"?>
<p:tagLst xmlns:p="http://schemas.openxmlformats.org/presentationml/2006/main">
  <p:tag name="KSO_WM_UNIT_PRESET_TEXT" val="单击此处添加文本具体内容"/>
  <p:tag name="KSO_WM_UNIT_NOCLEAR" val="0"/>
  <p:tag name="KSO_WM_UNIT_VALUE" val="3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20201661_5*l_h_f*1_5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400.9182677165355,&quot;left&quot;:492.13653543307083,&quot;top&quot;:89.11960629921259,&quot;width&quot;:415.61346456692917}"/>
</p:tagLst>
</file>

<file path=ppt/tags/tag267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5_1"/>
  <p:tag name="KSO_WM_UNIT_ID" val="diagram20201661_5*l_h_a*1_5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400.9182677165355,&quot;left&quot;:492.13653543307083,&quot;top&quot;:89.11960629921259,&quot;width&quot;:415.61346456692917}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"/>
  <p:tag name="KSO_WM_UNIT_ID" val="diagram20201661_5*l_h_i*1_6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400.9182677165355,&quot;left&quot;:492.13653543307083,&quot;top&quot;:89.11960629921259,&quot;width&quot;:415.61346456692917}"/>
</p:tagLst>
</file>

<file path=ppt/tags/tag269.xml><?xml version="1.0" encoding="utf-8"?>
<p:tagLst xmlns:p="http://schemas.openxmlformats.org/presentationml/2006/main">
  <p:tag name="KSO_WM_UNIT_PRESET_TEXT" val="单击此处添加文本具体内容"/>
  <p:tag name="KSO_WM_UNIT_NOCLEAR" val="0"/>
  <p:tag name="KSO_WM_UNIT_VALUE" val="3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6_1"/>
  <p:tag name="KSO_WM_UNIT_ID" val="diagram20201661_5*l_h_f*1_6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400.9182677165355,&quot;left&quot;:492.13653543307083,&quot;top&quot;:89.11960629921259,&quot;width&quot;:415.61346456692917}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6_1"/>
  <p:tag name="KSO_WM_UNIT_ID" val="diagram20201661_5*l_h_a*1_6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400.9182677165355,&quot;left&quot;:492.13653543307083,&quot;top&quot;:89.11960629921259,&quot;width&quot;:415.61346456692917}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01661_5*l_i*1_1"/>
  <p:tag name="KSO_WM_TEMPLATE_CATEGORY" val="diagram"/>
  <p:tag name="KSO_WM_TEMPLATE_INDEX" val="20201661"/>
  <p:tag name="KSO_WM_UNIT_LAYERLEVEL" val="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  <p:tag name="KSO_WM_DIAGRAM_VIRTUALLY_FRAME" val="{&quot;height&quot;:400.9182677165355,&quot;left&quot;:492.13653543307083,&quot;top&quot;:89.11960629921259,&quot;width&quot;:415.61346456692917}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201661_5*l_i*1_2"/>
  <p:tag name="KSO_WM_TEMPLATE_CATEGORY" val="diagram"/>
  <p:tag name="KSO_WM_TEMPLATE_INDEX" val="20201661"/>
  <p:tag name="KSO_WM_UNIT_LAYERLEVEL" val="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  <p:tag name="KSO_WM_DIAGRAM_VIRTUALLY_FRAME" val="{&quot;height&quot;:400.9182677165355,&quot;left&quot;:492.13653543307083,&quot;top&quot;:89.11960629921259,&quot;width&quot;:415.61346456692917}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3"/>
  <p:tag name="KSO_WM_UNIT_ID" val="diagram20201661_5*l_i*1_3"/>
  <p:tag name="KSO_WM_TEMPLATE_CATEGORY" val="diagram"/>
  <p:tag name="KSO_WM_TEMPLATE_INDEX" val="20201661"/>
  <p:tag name="KSO_WM_UNIT_LAYERLEVEL" val="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  <p:tag name="KSO_WM_DIAGRAM_VIRTUALLY_FRAME" val="{&quot;height&quot;:400.9182677165355,&quot;left&quot;:492.13653543307083,&quot;top&quot;:89.11960629921259,&quot;width&quot;:415.61346456692917}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4"/>
  <p:tag name="KSO_WM_UNIT_ID" val="diagram20201661_5*l_i*1_4"/>
  <p:tag name="KSO_WM_TEMPLATE_CATEGORY" val="diagram"/>
  <p:tag name="KSO_WM_TEMPLATE_INDEX" val="20201661"/>
  <p:tag name="KSO_WM_UNIT_LAYERLEVEL" val="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  <p:tag name="KSO_WM_DIAGRAM_VIRTUALLY_FRAME" val="{&quot;height&quot;:400.9182677165355,&quot;left&quot;:492.13653543307083,&quot;top&quot;:89.11960629921259,&quot;width&quot;:415.61346456692917}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5"/>
  <p:tag name="KSO_WM_UNIT_ID" val="diagram20201661_5*l_i*1_5"/>
  <p:tag name="KSO_WM_TEMPLATE_CATEGORY" val="diagram"/>
  <p:tag name="KSO_WM_TEMPLATE_INDEX" val="20201661"/>
  <p:tag name="KSO_WM_UNIT_LAYERLEVEL" val="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  <p:tag name="KSO_WM_DIAGRAM_VIRTUALLY_FRAME" val="{&quot;height&quot;:400.9182677165355,&quot;left&quot;:492.13653543307083,&quot;top&quot;:89.11960629921259,&quot;width&quot;:415.61346456692917}"/>
</p:tagLst>
</file>

<file path=ppt/tags/tag276.xml><?xml version="1.0" encoding="utf-8"?>
<p:tagLst xmlns:p="http://schemas.openxmlformats.org/presentationml/2006/main">
  <p:tag name="KSO_WM_SLIDE_ID" val="diagram20201661_5"/>
  <p:tag name="KSO_WM_TEMPLATE_SUBCATEGORY" val="0"/>
  <p:tag name="KSO_WM_TEMPLATE_MASTER_TYPE" val="0"/>
  <p:tag name="KSO_WM_TEMPLATE_COLOR_TYPE" val="1"/>
  <p:tag name="KSO_WM_SLIDE_TYPE" val="contents"/>
  <p:tag name="KSO_WM_SLIDE_SUBTYPE" val="diag"/>
  <p:tag name="KSO_WM_SLIDE_ITEM_CNT" val="6"/>
  <p:tag name="KSO_WM_SLIDE_INDEX" val="5"/>
  <p:tag name="KSO_WM_DIAGRAM_GROUP_CODE" val="l1-1"/>
  <p:tag name="KSO_WM_SLIDE_DIAGTYPE" val="l"/>
  <p:tag name="KSO_WM_TAG_VERSION" val="1.0"/>
  <p:tag name="KSO_WM_BEAUTIFY_FLAG" val="#wm#"/>
  <p:tag name="KSO_WM_TEMPLATE_CATEGORY" val="diagram"/>
  <p:tag name="KSO_WM_TEMPLATE_INDEX" val="20201661"/>
  <p:tag name="KSO_WM_SLIDE_LAYOUT" val="a_l"/>
  <p:tag name="KSO_WM_SLIDE_LAYOUT_CNT" val="1_1"/>
</p:tagLst>
</file>

<file path=ppt/tags/tag277.xml><?xml version="1.0" encoding="utf-8"?>
<p:tagLst xmlns:p="http://schemas.openxmlformats.org/presentationml/2006/main">
  <p:tag name="KSO_WM_UNIT_ISCONTENTSTITLE" val="0"/>
  <p:tag name="KSO_WM_UNIT_NOCLEAR" val="0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170306_1*a*1"/>
  <p:tag name="KSO_WM_TEMPLATE_CATEGORY" val="diagram"/>
  <p:tag name="KSO_WM_TEMPLATE_INDEX" val="20170306"/>
  <p:tag name="KSO_WM_UNIT_LAYERLEVEL" val="1"/>
  <p:tag name="KSO_WM_TAG_VERSION" val="1.0"/>
  <p:tag name="KSO_WM_BEAUTIFY_FLAG" val="#wm#"/>
  <p:tag name="KSO_WM_UNIT_PRESET_TEXT" val="单击此处添加标题"/>
  <p:tag name="KSO_WM_UNIT_TEXT_FILL_FORE_SCHEMECOLOR_INDEX" val="13"/>
  <p:tag name="KSO_WM_UNIT_TEXT_FILL_TYPE" val="1"/>
  <p:tag name="KSO_WM_UNIT_USESOURCEFORMAT_APPLY" val="1"/>
</p:tagLst>
</file>

<file path=ppt/tags/tag278.xml><?xml version="1.0" encoding="utf-8"?>
<p:tagLst xmlns:p="http://schemas.openxmlformats.org/presentationml/2006/main"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170306_1*l_h_f*1_1_1"/>
  <p:tag name="KSO_WM_TEMPLATE_CATEGORY" val="diagram"/>
  <p:tag name="KSO_WM_TEMPLATE_INDEX" val="20170306"/>
  <p:tag name="KSO_WM_UNIT_LAYERLEVEL" val="1_1_1"/>
  <p:tag name="KSO_WM_TAG_VERSION" val="1.0"/>
  <p:tag name="KSO_WM_BEAUTIFY_FLAG" val="#wm#"/>
  <p:tag name="KSO_WM_UNIT_PRESET_TEXT" val="单击此处添加文本具体内容，简明扼要的阐述您的观点。根据需要可酌情增减文字，以便观者准确的理解您传达的思想。"/>
  <p:tag name="KSO_WM_UNIT_TEXT_FILL_FORE_SCHEMECOLOR_INDEX" val="13"/>
  <p:tag name="KSO_WM_UNIT_TEXT_FILL_TYPE" val="1"/>
  <p:tag name="KSO_WM_UNIT_USESOURCEFORMAT_APPLY" val="1"/>
</p:tagLst>
</file>

<file path=ppt/tags/tag279.xml><?xml version="1.0" encoding="utf-8"?>
<p:tagLst xmlns:p="http://schemas.openxmlformats.org/presentationml/2006/main">
  <p:tag name="KSO_WM_UNIT_ISCONTENTSTITLE" val="0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170306_1*l_h_a*1_1_1"/>
  <p:tag name="KSO_WM_TEMPLATE_CATEGORY" val="diagram"/>
  <p:tag name="KSO_WM_TEMPLATE_INDEX" val="20170306"/>
  <p:tag name="KSO_WM_UNIT_LAYERLEVEL" val="1_1_1"/>
  <p:tag name="KSO_WM_TAG_VERSION" val="1.0"/>
  <p:tag name="KSO_WM_BEAUTIFY_FLAG" val="#wm#"/>
  <p:tag name="KSO_WM_UNIT_PRESET_TEXT" val="单击此处添加标题"/>
  <p:tag name="KSO_WM_UNIT_TEXT_FILL_FORE_SCHEMECOLOR_INDEX" val="13"/>
  <p:tag name="KSO_WM_UNIT_TEXT_FILL_TYPE" val="1"/>
  <p:tag name="KSO_WM_UNIT_USESOURCEFORMAT_APPLY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170306_1*l_h_i*1_1_1"/>
  <p:tag name="KSO_WM_TEMPLATE_CATEGORY" val="diagram"/>
  <p:tag name="KSO_WM_TEMPLATE_INDEX" val="20170306"/>
  <p:tag name="KSO_WM_UNIT_LAYERLEVEL" val="1_1_1"/>
  <p:tag name="KSO_WM_TAG_VERSION" val="1.0"/>
  <p:tag name="KSO_WM_BEAUTIFY_FLAG" val="#wm#"/>
  <p:tag name="KSO_WM_UNIT_TEXT_FILL_FORE_SCHEMECOLOR_INDEX" val="5"/>
  <p:tag name="KSO_WM_UNIT_TEXT_FILL_TYPE" val="1"/>
  <p:tag name="KSO_WM_UNIT_USESOURCEFORMAT_APPLY" val="1"/>
</p:tagLst>
</file>

<file path=ppt/tags/tag281.xml><?xml version="1.0" encoding="utf-8"?>
<p:tagLst xmlns:p="http://schemas.openxmlformats.org/presentationml/2006/main"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170306_1*l_h_f*1_2_1"/>
  <p:tag name="KSO_WM_TEMPLATE_CATEGORY" val="diagram"/>
  <p:tag name="KSO_WM_TEMPLATE_INDEX" val="20170306"/>
  <p:tag name="KSO_WM_UNIT_LAYERLEVEL" val="1_1_1"/>
  <p:tag name="KSO_WM_TAG_VERSION" val="1.0"/>
  <p:tag name="KSO_WM_BEAUTIFY_FLAG" val="#wm#"/>
  <p:tag name="KSO_WM_UNIT_PRESET_TEXT" val="单击此处添加文本具体内容，简明扼要的阐述您的观点。根据需要可酌情增减文字，以便观者准确的理解您传达的思想。"/>
  <p:tag name="KSO_WM_UNIT_TEXT_FILL_FORE_SCHEMECOLOR_INDEX" val="13"/>
  <p:tag name="KSO_WM_UNIT_TEXT_FILL_TYPE" val="1"/>
  <p:tag name="KSO_WM_UNIT_USESOURCEFORMAT_APPLY" val="1"/>
</p:tagLst>
</file>

<file path=ppt/tags/tag282.xml><?xml version="1.0" encoding="utf-8"?>
<p:tagLst xmlns:p="http://schemas.openxmlformats.org/presentationml/2006/main">
  <p:tag name="KSO_WM_UNIT_ISCONTENTSTITLE" val="0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170306_1*l_h_a*1_2_1"/>
  <p:tag name="KSO_WM_TEMPLATE_CATEGORY" val="diagram"/>
  <p:tag name="KSO_WM_TEMPLATE_INDEX" val="20170306"/>
  <p:tag name="KSO_WM_UNIT_LAYERLEVEL" val="1_1_1"/>
  <p:tag name="KSO_WM_TAG_VERSION" val="1.0"/>
  <p:tag name="KSO_WM_BEAUTIFY_FLAG" val="#wm#"/>
  <p:tag name="KSO_WM_UNIT_PRESET_TEXT" val="单击此处添加标题"/>
  <p:tag name="KSO_WM_UNIT_TEXT_FILL_FORE_SCHEMECOLOR_INDEX" val="13"/>
  <p:tag name="KSO_WM_UNIT_TEXT_FILL_TYPE" val="1"/>
  <p:tag name="KSO_WM_UNIT_USESOURCEFORMAT_APPLY" val="1"/>
</p:tagLst>
</file>

<file path=ppt/tags/tag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170306_1*l_h_i*1_2_1"/>
  <p:tag name="KSO_WM_TEMPLATE_CATEGORY" val="diagram"/>
  <p:tag name="KSO_WM_TEMPLATE_INDEX" val="20170306"/>
  <p:tag name="KSO_WM_UNIT_LAYERLEVEL" val="1_1_1"/>
  <p:tag name="KSO_WM_TAG_VERSION" val="1.0"/>
  <p:tag name="KSO_WM_BEAUTIFY_FLAG" val="#wm#"/>
  <p:tag name="KSO_WM_UNIT_TEXT_FILL_FORE_SCHEMECOLOR_INDEX" val="6"/>
  <p:tag name="KSO_WM_UNIT_TEXT_FILL_TYPE" val="1"/>
  <p:tag name="KSO_WM_UNIT_USESOURCEFORMAT_APPLY" val="1"/>
</p:tagLst>
</file>

<file path=ppt/tags/tag284.xml><?xml version="1.0" encoding="utf-8"?>
<p:tagLst xmlns:p="http://schemas.openxmlformats.org/presentationml/2006/main">
  <p:tag name="KSO_WM_SLIDE_ID" val="diagram20170306_1"/>
  <p:tag name="KSO_WM_TEMPLATE_SUBCATEGORY" val="0"/>
  <p:tag name="KSO_WM_TEMPLATE_MASTER_TYPE" val="0"/>
  <p:tag name="KSO_WM_TEMPLATE_COLOR_TYPE" val="1"/>
  <p:tag name="KSO_WM_SLIDE_TYPE" val="text"/>
  <p:tag name="KSO_WM_SLIDE_SUBTYPE" val="diag"/>
  <p:tag name="KSO_WM_SLIDE_ITEM_CNT" val="2"/>
  <p:tag name="KSO_WM_SLIDE_INDEX" val="1"/>
  <p:tag name="KSO_WM_SLIDE_SIZE" val="721.495*238.132"/>
  <p:tag name="KSO_WM_SLIDE_POSITION" val="119.253*220.868"/>
  <p:tag name="KSO_WM_DIAGRAM_GROUP_CODE" val="l1-1"/>
  <p:tag name="KSO_WM_SLIDE_DIAGTYPE" val="l"/>
  <p:tag name="KSO_WM_TAG_VERSION" val="1.0"/>
  <p:tag name="KSO_WM_BEAUTIFY_FLAG" val="#wm#"/>
  <p:tag name="KSO_WM_TEMPLATE_CATEGORY" val="diagram"/>
  <p:tag name="KSO_WM_TEMPLATE_INDEX" val="20170306"/>
  <p:tag name="KSO_WM_SLIDE_LAYOUT" val="a_l"/>
  <p:tag name="KSO_WM_SLIDE_LAYOUT_CNT" val="1_1"/>
</p:tagLst>
</file>

<file path=ppt/tags/tag285.xml><?xml version="1.0" encoding="utf-8"?>
<p:tagLst xmlns:p="http://schemas.openxmlformats.org/presentationml/2006/main"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121_1*l_h_a*1_1_1"/>
  <p:tag name="KSO_WM_TEMPLATE_CATEGORY" val="diagram"/>
  <p:tag name="KSO_WM_TEMPLATE_INDEX" val="20231121"/>
  <p:tag name="KSO_WM_UNIT_LAYERLEVEL" val="1_1_1"/>
  <p:tag name="KSO_WM_TAG_VERSION" val="3.0"/>
  <p:tag name="KSO_WM_BEAUTIFY_FLAG" val="#wm#"/>
  <p:tag name="KSO_WM_UNIT_PRESET_TEXT" val="添加&#10;标题"/>
  <p:tag name="KSO_WM_UNIT_FILL_FORE_SCHEMECOLOR_INDEX" val="5"/>
  <p:tag name="KSO_WM_DIAGRAM_MAX_ITEMCNT" val="3"/>
  <p:tag name="KSO_WM_DIAGRAM_MIN_ITEMCNT" val="3"/>
  <p:tag name="KSO_WM_DIAGRAM_VIRTUALLY_FRAME" val="{&quot;height&quot;:286.05,&quot;left&quot;:254.55,&quot;top&quot;:42.55,&quot;width&quot;:45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86.xml><?xml version="1.0" encoding="utf-8"?>
<p:tagLst xmlns:p="http://schemas.openxmlformats.org/presentationml/2006/main"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121_1*l_h_a*1_2_1"/>
  <p:tag name="KSO_WM_TEMPLATE_CATEGORY" val="diagram"/>
  <p:tag name="KSO_WM_TEMPLATE_INDEX" val="20231121"/>
  <p:tag name="KSO_WM_UNIT_LAYERLEVEL" val="1_1_1"/>
  <p:tag name="KSO_WM_TAG_VERSION" val="3.0"/>
  <p:tag name="KSO_WM_BEAUTIFY_FLAG" val="#wm#"/>
  <p:tag name="KSO_WM_UNIT_PRESET_TEXT" val="添加&#10;标题"/>
  <p:tag name="KSO_WM_UNIT_FILL_FORE_SCHEMECOLOR_INDEX" val="6"/>
  <p:tag name="KSO_WM_DIAGRAM_MAX_ITEMCNT" val="3"/>
  <p:tag name="KSO_WM_DIAGRAM_MIN_ITEMCNT" val="3"/>
  <p:tag name="KSO_WM_DIAGRAM_VIRTUALLY_FRAME" val="{&quot;height&quot;:286.05,&quot;left&quot;:254.55,&quot;top&quot;:42.55,&quot;width&quot;:451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87.xml><?xml version="1.0" encoding="utf-8"?>
<p:tagLst xmlns:p="http://schemas.openxmlformats.org/presentationml/2006/main"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1121_1*l_h_a*1_3_1"/>
  <p:tag name="KSO_WM_TEMPLATE_CATEGORY" val="diagram"/>
  <p:tag name="KSO_WM_TEMPLATE_INDEX" val="20231121"/>
  <p:tag name="KSO_WM_UNIT_LAYERLEVEL" val="1_1_1"/>
  <p:tag name="KSO_WM_TAG_VERSION" val="3.0"/>
  <p:tag name="KSO_WM_BEAUTIFY_FLAG" val="#wm#"/>
  <p:tag name="KSO_WM_UNIT_PRESET_TEXT" val="添加&#10;标题"/>
  <p:tag name="KSO_WM_UNIT_FILL_FORE_SCHEMECOLOR_INDEX" val="7"/>
  <p:tag name="KSO_WM_DIAGRAM_MAX_ITEMCNT" val="3"/>
  <p:tag name="KSO_WM_DIAGRAM_MIN_ITEMCNT" val="3"/>
  <p:tag name="KSO_WM_DIAGRAM_VIRTUALLY_FRAME" val="{&quot;height&quot;:286.05,&quot;left&quot;:254.55,&quot;top&quot;:42.55,&quot;width&quot;:451}"/>
  <p:tag name="KSO_WM_DIAGRAM_COLOR_MATCH_VALUE" val="{&quot;shape&quot;:{&quot;fill&quot;:{&quot;solid&quot;:{&quot;brightness&quot;:0,&quot;colorType&quot;:1,&quot;foreColorIndex&quot;:7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88.xml><?xml version="1.0" encoding="utf-8"?>
<p:tagLst xmlns:p="http://schemas.openxmlformats.org/presentationml/2006/main"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121_1*l_h_a*1_2_1"/>
  <p:tag name="KSO_WM_TEMPLATE_CATEGORY" val="diagram"/>
  <p:tag name="KSO_WM_TEMPLATE_INDEX" val="20231121"/>
  <p:tag name="KSO_WM_UNIT_LAYERLEVEL" val="1_1_1"/>
  <p:tag name="KSO_WM_TAG_VERSION" val="3.0"/>
  <p:tag name="KSO_WM_BEAUTIFY_FLAG" val=""/>
  <p:tag name="KSO_WM_UNIT_PRESET_TEXT" val="添加&#10;标题"/>
  <p:tag name="KSO_WM_UNIT_FILL_FORE_SCHEMECOLOR_INDEX" val="6"/>
  <p:tag name="KSO_WM_DIAGRAM_MAX_ITEMCNT" val="3"/>
  <p:tag name="KSO_WM_DIAGRAM_MIN_ITEMCNT" val="3"/>
  <p:tag name="KSO_WM_DIAGRAM_VIRTUALLY_FRAME" val="{&quot;height&quot;:117.0999984741211,&quot;width&quot;:451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89.xml><?xml version="1.0" encoding="utf-8"?>
<p:tagLst xmlns:p="http://schemas.openxmlformats.org/presentationml/2006/main"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121_1*l_h_a*1_2_1"/>
  <p:tag name="KSO_WM_TEMPLATE_CATEGORY" val="diagram"/>
  <p:tag name="KSO_WM_TEMPLATE_INDEX" val="20231121"/>
  <p:tag name="KSO_WM_UNIT_LAYERLEVEL" val="1_1_1"/>
  <p:tag name="KSO_WM_TAG_VERSION" val="3.0"/>
  <p:tag name="KSO_WM_BEAUTIFY_FLAG" val=""/>
  <p:tag name="KSO_WM_UNIT_PRESET_TEXT" val="添加&#10;标题"/>
  <p:tag name="KSO_WM_UNIT_FILL_FORE_SCHEMECOLOR_INDEX" val="6"/>
  <p:tag name="KSO_WM_DIAGRAM_MAX_ITEMCNT" val="3"/>
  <p:tag name="KSO_WM_DIAGRAM_MIN_ITEMCNT" val="3"/>
  <p:tag name="KSO_WM_DIAGRAM_VIRTUALLY_FRAME" val="{&quot;height&quot;:117.0999984741211,&quot;width&quot;:451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121_1*l_h_a*1_2_1"/>
  <p:tag name="KSO_WM_TEMPLATE_CATEGORY" val="diagram"/>
  <p:tag name="KSO_WM_TEMPLATE_INDEX" val="20231121"/>
  <p:tag name="KSO_WM_UNIT_LAYERLEVEL" val="1_1_1"/>
  <p:tag name="KSO_WM_TAG_VERSION" val="3.0"/>
  <p:tag name="KSO_WM_BEAUTIFY_FLAG" val=""/>
  <p:tag name="KSO_WM_UNIT_PRESET_TEXT" val="添加&#10;标题"/>
  <p:tag name="KSO_WM_UNIT_FILL_FORE_SCHEMECOLOR_INDEX" val="6"/>
  <p:tag name="KSO_WM_DIAGRAM_MAX_ITEMCNT" val="3"/>
  <p:tag name="KSO_WM_DIAGRAM_MIN_ITEMCNT" val="3"/>
  <p:tag name="KSO_WM_DIAGRAM_VIRTUALLY_FRAME" val="{&quot;height&quot;:117.0999984741211,&quot;width&quot;:451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91.xml><?xml version="1.0" encoding="utf-8"?>
<p:tagLst xmlns:p="http://schemas.openxmlformats.org/presentationml/2006/main">
  <p:tag name="KSO_WM_BEAUTIFY_FLAG" val=""/>
</p:tagLst>
</file>

<file path=ppt/tags/tag292.xml><?xml version="1.0" encoding="utf-8"?>
<p:tagLst xmlns:p="http://schemas.openxmlformats.org/presentationml/2006/main">
  <p:tag name="KSO_WM_BEAUTIFY_FLAG" val=""/>
</p:tagLst>
</file>

<file path=ppt/tags/tag293.xml><?xml version="1.0" encoding="utf-8"?>
<p:tagLst xmlns:p="http://schemas.openxmlformats.org/presentationml/2006/main"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121_1*l_h_a*1_2_1"/>
  <p:tag name="KSO_WM_TEMPLATE_CATEGORY" val="diagram"/>
  <p:tag name="KSO_WM_TEMPLATE_INDEX" val="20231121"/>
  <p:tag name="KSO_WM_UNIT_LAYERLEVEL" val="1_1_1"/>
  <p:tag name="KSO_WM_TAG_VERSION" val="3.0"/>
  <p:tag name="KSO_WM_BEAUTIFY_FLAG" val=""/>
  <p:tag name="KSO_WM_UNIT_PRESET_TEXT" val="添加&#10;标题"/>
  <p:tag name="KSO_WM_UNIT_FILL_FORE_SCHEMECOLOR_INDEX" val="6"/>
  <p:tag name="KSO_WM_DIAGRAM_MAX_ITEMCNT" val="3"/>
  <p:tag name="KSO_WM_DIAGRAM_MIN_ITEMCNT" val="3"/>
  <p:tag name="KSO_WM_DIAGRAM_VIRTUALLY_FRAME" val="{&quot;height&quot;:117.0999984741211,&quot;width&quot;:451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5118_1*i*1"/>
  <p:tag name="KSO_WM_TEMPLATE_CATEGORY" val="diagram"/>
  <p:tag name="KSO_WM_TEMPLATE_INDEX" val="20205118"/>
  <p:tag name="KSO_WM_UNIT_LAYERLEVEL" val="1"/>
  <p:tag name="KSO_WM_TAG_VERSION" val="1.0"/>
  <p:tag name="KSO_WM_BEAUTIFY_FLAG" val="#wm#"/>
</p:tagLst>
</file>

<file path=ppt/tags/tag295.xml><?xml version="1.0" encoding="utf-8"?>
<p:tagLst xmlns:p="http://schemas.openxmlformats.org/presentationml/2006/main">
  <p:tag name="KSO_WM_UNIT_TEXT_PART_ID_V2" val="d-4-2"/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diagram20205118_1*b*1"/>
  <p:tag name="KSO_WM_TEMPLATE_CATEGORY" val="diagram"/>
  <p:tag name="KSO_WM_TEMPLATE_INDEX" val="20205118"/>
  <p:tag name="KSO_WM_UNIT_LAYERLEVEL" val="1"/>
  <p:tag name="KSO_WM_TAG_VERSION" val="1.0"/>
  <p:tag name="KSO_WM_BEAUTIFY_FLAG" val="#wm#"/>
  <p:tag name="KSO_WM_UNIT_PRESET_TEXT" val="Click to add a subtitle"/>
</p:tagLst>
</file>

<file path=ppt/tags/tag296.xml><?xml version="1.0" encoding="utf-8"?>
<p:tagLst xmlns:p="http://schemas.openxmlformats.org/presentationml/2006/main">
  <p:tag name="KSO_WM_UNIT_TEXT_PART_ID_V2" val="a-4-1"/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5118_1*a*1"/>
  <p:tag name="KSO_WM_TEMPLATE_CATEGORY" val="diagram"/>
  <p:tag name="KSO_WM_TEMPLATE_INDEX" val="20205118"/>
  <p:tag name="KSO_WM_UNIT_LAYERLEVEL" val="1"/>
  <p:tag name="KSO_WM_TAG_VERSION" val="1.0"/>
  <p:tag name="KSO_WM_BEAUTIFY_FLAG" val="#wm#"/>
  <p:tag name="KSO_WM_UNIT_PRESET_TEXT" val="单击此处&#13;添加大标题"/>
</p:tagLst>
</file>

<file path=ppt/tags/tag297.xml><?xml version="1.0" encoding="utf-8"?>
<p:tagLst xmlns:p="http://schemas.openxmlformats.org/presentationml/2006/main">
  <p:tag name="KSO_WM_UNIT_NOCLEAR" val="0"/>
  <p:tag name="KSO_WM_UNIT_VALUE" val="6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5118_1*f*1"/>
  <p:tag name="KSO_WM_TEMPLATE_CATEGORY" val="diagram"/>
  <p:tag name="KSO_WM_TEMPLATE_INDEX" val="20205118"/>
  <p:tag name="KSO_WM_UNIT_LAYERLEVEL" val="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，以便观者可以准确理解您所传达的信息。&#13;您的正文已经简明扼要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5118_1*i*2"/>
  <p:tag name="KSO_WM_TEMPLATE_CATEGORY" val="diagram"/>
  <p:tag name="KSO_WM_TEMPLATE_INDEX" val="20205118"/>
  <p:tag name="KSO_WM_UNIT_LAYERLEVEL" val="1"/>
  <p:tag name="KSO_WM_TAG_VERSION" val="1.0"/>
  <p:tag name="KSO_WM_BEAUTIFY_FLAG" val="#wm#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5118_1*i*3"/>
  <p:tag name="KSO_WM_TEMPLATE_CATEGORY" val="diagram"/>
  <p:tag name="KSO_WM_TEMPLATE_INDEX" val="20205118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5118_1*i*5"/>
  <p:tag name="KSO_WM_TEMPLATE_CATEGORY" val="diagram"/>
  <p:tag name="KSO_WM_TEMPLATE_INDEX" val="20205118"/>
  <p:tag name="KSO_WM_UNIT_LAYERLEVEL" val="1"/>
  <p:tag name="KSO_WM_TAG_VERSION" val="1.0"/>
  <p:tag name="KSO_WM_BEAUTIFY_FLAG" val="#wm#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5118_1*i*6"/>
  <p:tag name="KSO_WM_TEMPLATE_CATEGORY" val="diagram"/>
  <p:tag name="KSO_WM_TEMPLATE_INDEX" val="20205118"/>
  <p:tag name="KSO_WM_UNIT_LAYERLEVEL" val="1"/>
  <p:tag name="KSO_WM_TAG_VERSION" val="1.0"/>
  <p:tag name="KSO_WM_BEAUTIFY_FLAG" val="#wm#"/>
</p:tagLst>
</file>

<file path=ppt/tags/tag302.xml><?xml version="1.0" encoding="utf-8"?>
<p:tagLst xmlns:p="http://schemas.openxmlformats.org/presentationml/2006/main">
  <p:tag name="KSO_WM_SLIDE_ID" val="diagram20205118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59*540"/>
  <p:tag name="KSO_WM_SLIDE_POSITION" val="0*0"/>
  <p:tag name="KSO_WM_TAG_VERSION" val="1.0"/>
  <p:tag name="KSO_WM_BEAUTIFY_FLAG" val="#wm#"/>
  <p:tag name="KSO_WM_TEMPLATE_CATEGORY" val="diagram"/>
  <p:tag name="KSO_WM_TEMPLATE_INDEX" val="20205118"/>
  <p:tag name="KSO_WM_SLIDE_LAYOUT" val="a_b_f"/>
  <p:tag name="KSO_WM_SLIDE_LAYOUT_CNT" val="1_1_1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0196_1*i*2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0196_1*i*1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194718_1*i*1"/>
  <p:tag name="KSO_WM_TEMPLATE_CATEGORY" val="diagram"/>
  <p:tag name="KSO_WM_TEMPLATE_INDEX" val="20194718"/>
  <p:tag name="KSO_WM_UNIT_LAYERLEVEL" val="1"/>
  <p:tag name="KSO_WM_TAG_VERSION" val="1.0"/>
  <p:tag name="KSO_WM_BEAUTIFY_FLAG" val="#wm#"/>
</p:tagLst>
</file>

<file path=ppt/tags/tag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194718_1*i*2"/>
  <p:tag name="KSO_WM_TEMPLATE_CATEGORY" val="diagram"/>
  <p:tag name="KSO_WM_TEMPLATE_INDEX" val="20194718"/>
  <p:tag name="KSO_WM_UNIT_LAYERLEVEL" val="1"/>
  <p:tag name="KSO_WM_TAG_VERSION" val="1.0"/>
  <p:tag name="KSO_WM_BEAUTIFY_FLAG" val="#wm#"/>
</p:tagLst>
</file>

<file path=ppt/tags/tag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194718_1*i*3"/>
  <p:tag name="KSO_WM_TEMPLATE_CATEGORY" val="diagram"/>
  <p:tag name="KSO_WM_TEMPLATE_INDEX" val="20194718"/>
  <p:tag name="KSO_WM_UNIT_LAYERLEVEL" val="1"/>
  <p:tag name="KSO_WM_TAG_VERSION" val="1.0"/>
  <p:tag name="KSO_WM_BEAUTIFY_FLAG" val="#wm#"/>
</p:tagLst>
</file>

<file path=ppt/tags/tag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194718_1*i*4"/>
  <p:tag name="KSO_WM_TEMPLATE_CATEGORY" val="diagram"/>
  <p:tag name="KSO_WM_TEMPLATE_INDEX" val="20194718"/>
  <p:tag name="KSO_WM_UNIT_LAYERLEVEL" val="1"/>
  <p:tag name="KSO_WM_TAG_VERSION" val="1.0"/>
  <p:tag name="KSO_WM_BEAUTIFY_FLAG" val="#wm#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194718_1*i*5"/>
  <p:tag name="KSO_WM_TEMPLATE_CATEGORY" val="diagram"/>
  <p:tag name="KSO_WM_TEMPLATE_INDEX" val="20194718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194718_1*i*6"/>
  <p:tag name="KSO_WM_TEMPLATE_CATEGORY" val="diagram"/>
  <p:tag name="KSO_WM_TEMPLATE_INDEX" val="20194718"/>
  <p:tag name="KSO_WM_UNIT_LAYERLEVEL" val="1"/>
  <p:tag name="KSO_WM_TAG_VERSION" val="1.0"/>
  <p:tag name="KSO_WM_BEAUTIFY_FLAG" val="#wm#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194718_1*i*7"/>
  <p:tag name="KSO_WM_TEMPLATE_CATEGORY" val="diagram"/>
  <p:tag name="KSO_WM_TEMPLATE_INDEX" val="20194718"/>
  <p:tag name="KSO_WM_UNIT_LAYERLEVEL" val="1"/>
  <p:tag name="KSO_WM_TAG_VERSION" val="1.0"/>
  <p:tag name="KSO_WM_BEAUTIFY_FLAG" val="#wm#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194718_1*i*9"/>
  <p:tag name="KSO_WM_TEMPLATE_CATEGORY" val="diagram"/>
  <p:tag name="KSO_WM_TEMPLATE_INDEX" val="20194718"/>
  <p:tag name="KSO_WM_UNIT_LAYERLEVEL" val="1"/>
  <p:tag name="KSO_WM_TAG_VERSION" val="1.0"/>
  <p:tag name="KSO_WM_BEAUTIFY_FLAG" val="#wm#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194718_1*i*10"/>
  <p:tag name="KSO_WM_TEMPLATE_CATEGORY" val="diagram"/>
  <p:tag name="KSO_WM_TEMPLATE_INDEX" val="20194718"/>
  <p:tag name="KSO_WM_UNIT_LAYERLEVEL" val="1"/>
  <p:tag name="KSO_WM_TAG_VERSION" val="1.0"/>
  <p:tag name="KSO_WM_BEAUTIFY_FLAG" val="#wm#"/>
</p:tagLst>
</file>

<file path=ppt/tags/tag314.xml><?xml version="1.0" encoding="utf-8"?>
<p:tagLst xmlns:p="http://schemas.openxmlformats.org/presentationml/2006/main">
  <p:tag name="KSO_WM_UNIT_PRESET_TEXT" val="单击此处添加小标题：&#13;点击此处添加正文，文字是您思想的提炼，请言简意赅的阐述您的观点。根据需要您可以酌情增减文字，以便观者可以准确的理解您所传达的完整信息，您的正文已经字字珠玑，但信息却错综复杂，需要用更多的文字来表述。&#13;但请您尽可能提炼思想的精髓。&#13;否则容易造成观者的阅读压力，适得其反。&#13;恰如其分的表达观点，往往事半功倍。&#13;否则容易造成观者的阅读压力，适得其反。"/>
  <p:tag name="KSO_WM_UNIT_TEXT_PART_ID" val="2-d"/>
  <p:tag name="KSO_WM_UNIT_TEXT_PART_SIZE" val="254.64*434.5"/>
  <p:tag name="KSO_WM_UNIT_VALUE" val="2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194718_1*f*1"/>
  <p:tag name="KSO_WM_TEMPLATE_CATEGORY" val="diagram"/>
  <p:tag name="KSO_WM_TEMPLATE_INDEX" val="20194718"/>
  <p:tag name="KSO_WM_UNIT_LAYERLEVEL" val="1"/>
  <p:tag name="KSO_WM_TAG_VERSION" val="1.0"/>
  <p:tag name="KSO_WM_BEAUTIFY_FLAG" val="#wm#"/>
  <p:tag name="KSO_WM_UNIT_NOCLEAR" val="1"/>
  <p:tag name="KSO_WM_UNIT_TEXT_PART_ID_V2" val="d-2-1"/>
</p:tagLst>
</file>

<file path=ppt/tags/tag315.xml><?xml version="1.0" encoding="utf-8"?>
<p:tagLst xmlns:p="http://schemas.openxmlformats.org/presentationml/2006/main">
  <p:tag name="KSO_WM_UNIT_TEXT_PART_ID_V2" val="a-3-1"/>
  <p:tag name="KSO_WM_UNIT_ISCONTENTSTITLE" val="0"/>
  <p:tag name="KSO_WM_UNIT_PRESET_TEXT" val="单击此处添加标题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194718_1*a*1"/>
  <p:tag name="KSO_WM_TEMPLATE_CATEGORY" val="diagram"/>
  <p:tag name="KSO_WM_TEMPLATE_INDEX" val="20194718"/>
  <p:tag name="KSO_WM_UNIT_LAYERLEVEL" val="1"/>
  <p:tag name="KSO_WM_TAG_VERSION" val="1.0"/>
  <p:tag name="KSO_WM_BEAUTIFY_FLAG" val="#wm#"/>
</p:tagLst>
</file>

<file path=ppt/tags/tag316.xml><?xml version="1.0" encoding="utf-8"?>
<p:tagLst xmlns:p="http://schemas.openxmlformats.org/presentationml/2006/main">
  <p:tag name="KSO_WM_SLIDE_ID" val="diagram20194718_1"/>
  <p:tag name="KSO_WM_TEMPLATE_SUBCATEGORY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194718"/>
  <p:tag name="KSO_WM_SLIDE_LAYOUT" val="a_f"/>
  <p:tag name="KSO_WM_SLIDE_LAYOUT_CNT" val="1_1"/>
  <p:tag name="KSO_WM_SLIDE_TYPE" val="text"/>
  <p:tag name="KSO_WM_SLIDE_SUBTYPE" val="pureTxt"/>
  <p:tag name="KSO_WM_SLIDE_SIZE" val="960*539"/>
  <p:tag name="KSO_WM_SLIDE_POSITION" val="0*0"/>
  <p:tag name="KSO_WM_TEMPLATE_MASTER_TYPE" val="0"/>
  <p:tag name="KSO_WM_TEMPLATE_COLOR_TYPE" val="1"/>
</p:tagLst>
</file>

<file path=ppt/tags/tag317.xml><?xml version="1.0" encoding="utf-8"?>
<p:tagLst xmlns:p="http://schemas.openxmlformats.org/presentationml/2006/main">
  <p:tag name="KSO_WM_UNIT_COLOR_SCHEME_SHAPE_ID" val="135"/>
  <p:tag name="KSO_WM_UNIT_COLOR_SCHEME_PARENT_PAGE" val="0_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194730_1*i*1"/>
  <p:tag name="KSO_WM_TEMPLATE_CATEGORY" val="diagram"/>
  <p:tag name="KSO_WM_TEMPLATE_INDEX" val="20194730"/>
  <p:tag name="KSO_WM_UNIT_LAYERLEVEL" val="1"/>
  <p:tag name="KSO_WM_TAG_VERSION" val="1.0"/>
  <p:tag name="KSO_WM_BEAUTIFY_FLAG" val="#wm#"/>
</p:tagLst>
</file>

<file path=ppt/tags/tag318.xml><?xml version="1.0" encoding="utf-8"?>
<p:tagLst xmlns:p="http://schemas.openxmlformats.org/presentationml/2006/main">
  <p:tag name="KSO_WM_UNIT_COLOR_SCHEME_SHAPE_ID" val="61"/>
  <p:tag name="KSO_WM_UNIT_COLOR_SCHEME_PARENT_PAGE" val="0_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194730_1*i*2"/>
  <p:tag name="KSO_WM_TEMPLATE_CATEGORY" val="diagram"/>
  <p:tag name="KSO_WM_TEMPLATE_INDEX" val="20194730"/>
  <p:tag name="KSO_WM_UNIT_LAYERLEVEL" val="1"/>
  <p:tag name="KSO_WM_TAG_VERSION" val="1.0"/>
  <p:tag name="KSO_WM_BEAUTIFY_FLAG" val="#wm#"/>
</p:tagLst>
</file>

<file path=ppt/tags/tag319.xml><?xml version="1.0" encoding="utf-8"?>
<p:tagLst xmlns:p="http://schemas.openxmlformats.org/presentationml/2006/main">
  <p:tag name="KSO_WM_UNIT_COLOR_SCHEME_SHAPE_ID" val="125"/>
  <p:tag name="KSO_WM_UNIT_COLOR_SCHEME_PARENT_PAGE" val="0_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194730_1*i*3"/>
  <p:tag name="KSO_WM_TEMPLATE_CATEGORY" val="diagram"/>
  <p:tag name="KSO_WM_TEMPLATE_INDEX" val="20194730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COLOR_SCHEME_SHAPE_ID" val="129"/>
  <p:tag name="KSO_WM_UNIT_COLOR_SCHEME_PARENT_PAGE" val="0_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194730_1*i*4"/>
  <p:tag name="KSO_WM_TEMPLATE_CATEGORY" val="diagram"/>
  <p:tag name="KSO_WM_TEMPLATE_INDEX" val="20194730"/>
  <p:tag name="KSO_WM_UNIT_LAYERLEVEL" val="1"/>
  <p:tag name="KSO_WM_TAG_VERSION" val="1.0"/>
  <p:tag name="KSO_WM_BEAUTIFY_FLAG" val="#wm#"/>
</p:tagLst>
</file>

<file path=ppt/tags/tag321.xml><?xml version="1.0" encoding="utf-8"?>
<p:tagLst xmlns:p="http://schemas.openxmlformats.org/presentationml/2006/main">
  <p:tag name="KSO_WM_UNIT_COLOR_SCHEME_SHAPE_ID" val="131"/>
  <p:tag name="KSO_WM_UNIT_COLOR_SCHEME_PARENT_PAGE" val="0_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194730_1*i*5"/>
  <p:tag name="KSO_WM_TEMPLATE_CATEGORY" val="diagram"/>
  <p:tag name="KSO_WM_TEMPLATE_INDEX" val="20194730"/>
  <p:tag name="KSO_WM_UNIT_LAYERLEVEL" val="1"/>
  <p:tag name="KSO_WM_TAG_VERSION" val="1.0"/>
  <p:tag name="KSO_WM_BEAUTIFY_FLAG" val="#wm#"/>
</p:tagLst>
</file>

<file path=ppt/tags/tag322.xml><?xml version="1.0" encoding="utf-8"?>
<p:tagLst xmlns:p="http://schemas.openxmlformats.org/presentationml/2006/main">
  <p:tag name="KSO_WM_UNIT_COLOR_SCHEME_SHAPE_ID" val="122"/>
  <p:tag name="KSO_WM_UNIT_COLOR_SCHEME_PARENT_PAGE" val="0_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194730_1*i*6"/>
  <p:tag name="KSO_WM_TEMPLATE_CATEGORY" val="diagram"/>
  <p:tag name="KSO_WM_TEMPLATE_INDEX" val="20194730"/>
  <p:tag name="KSO_WM_UNIT_LAYERLEVEL" val="1"/>
  <p:tag name="KSO_WM_TAG_VERSION" val="1.0"/>
  <p:tag name="KSO_WM_BEAUTIFY_FLAG" val="#wm#"/>
</p:tagLst>
</file>

<file path=ppt/tags/tag323.xml><?xml version="1.0" encoding="utf-8"?>
<p:tagLst xmlns:p="http://schemas.openxmlformats.org/presentationml/2006/main">
  <p:tag name="KSO_WM_UNIT_LARGE_SHAPE" val="1"/>
  <p:tag name="KSO_WM_UNIT_COLOR_SCHEME_SHAPE_ID" val="8"/>
  <p:tag name="KSO_WM_UNIT_COLOR_SCHEME_PARENT_PAGE" val="0_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194730_1*i*7"/>
  <p:tag name="KSO_WM_TEMPLATE_CATEGORY" val="diagram"/>
  <p:tag name="KSO_WM_TEMPLATE_INDEX" val="20194730"/>
  <p:tag name="KSO_WM_UNIT_LAYERLEVEL" val="1"/>
  <p:tag name="KSO_WM_TAG_VERSION" val="1.0"/>
  <p:tag name="KSO_WM_BEAUTIFY_FLAG" val="#wm#"/>
</p:tagLst>
</file>

<file path=ppt/tags/tag324.xml><?xml version="1.0" encoding="utf-8"?>
<p:tagLst xmlns:p="http://schemas.openxmlformats.org/presentationml/2006/main">
  <p:tag name="KSO_WM_UNIT_TEXT_PART_ID_V2" val="d-2-2"/>
  <p:tag name="KSO_WM_UNIT_COLOR_SCHEME_SHAPE_ID" val="3"/>
  <p:tag name="KSO_WM_UNIT_COLOR_SCHEME_PARENT_PAGE" val="0_1"/>
  <p:tag name="KSO_WM_UNIT_PRESET_TEXT" val="单击此处可添加副标题:&#13;此处添加小标题,了最终演示发布发布的良好效&#13;点击此处添加正文，文字是您思想的提炼&#13;请尽量言简意赅的阐述您的观点&#13;为了最终演示发布的良好效果，请您尽量为&#13;了最终演示发布的良好效果，为了最&#13;单击此处可添加副标题:&#13;此处添加小标题,了最终演示发布发布的良好效&#13;点击此处添加正文，文字是您思想的提炼&#13;请尽量言简意赅的阐述您的观点&#13;为了最终演示发布的良好效果，请您尽量为&#13;了最终演示发布的良好效果，为了最"/>
  <p:tag name="KSO_WM_UNIT_NOCLEAR" val="1"/>
  <p:tag name="KSO_WM_UNIT_VALUE" val="312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194730_1*f*1"/>
  <p:tag name="KSO_WM_TEMPLATE_CATEGORY" val="diagram"/>
  <p:tag name="KSO_WM_TEMPLATE_INDEX" val="20194730"/>
  <p:tag name="KSO_WM_UNIT_LAYERLEVEL" val="1"/>
  <p:tag name="KSO_WM_TAG_VERSION" val="1.0"/>
  <p:tag name="KSO_WM_BEAUTIFY_FLAG" val="#wm#"/>
  <p:tag name="KSO_WM_UNIT_SUBTYPE" val="a"/>
</p:tagLst>
</file>

<file path=ppt/tags/tag325.xml><?xml version="1.0" encoding="utf-8"?>
<p:tagLst xmlns:p="http://schemas.openxmlformats.org/presentationml/2006/main">
  <p:tag name="KSO_WM_UNIT_TEXT_PART_ID_V2" val="a-1-2"/>
  <p:tag name="KSO_WM_UNIT_COLOR_SCHEME_SHAPE_ID" val="70"/>
  <p:tag name="KSO_WM_UNIT_COLOR_SCHEME_PARENT_PAGE" val="0_1"/>
  <p:tag name="KSO_WM_UNIT_ISCONTENTS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194730_1*a*1"/>
  <p:tag name="KSO_WM_TEMPLATE_CATEGORY" val="diagram"/>
  <p:tag name="KSO_WM_TEMPLATE_INDEX" val="20194730"/>
  <p:tag name="KSO_WM_UNIT_LAYERLEVEL" val="1"/>
  <p:tag name="KSO_WM_TAG_VERSION" val="1.0"/>
  <p:tag name="KSO_WM_BEAUTIFY_FLAG" val="#wm#"/>
  <p:tag name="KSO_WM_UNIT_PRESET_TEXT" val="单击此处&#13;添加大标题内容"/>
  <p:tag name="KSO_WM_UNIT_ISNUMDGMTITLE" val="0"/>
</p:tagLst>
</file>

<file path=ppt/tags/tag326.xml><?xml version="1.0" encoding="utf-8"?>
<p:tagLst xmlns:p="http://schemas.openxmlformats.org/presentationml/2006/main">
  <p:tag name="KSO_WM_SLIDE_COLORSCHEME_VERSION" val="3.2"/>
  <p:tag name="KSO_WM_SLIDE_ID" val="diagram20194730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59*539"/>
  <p:tag name="KSO_WM_SLIDE_POSITION" val="0*0"/>
  <p:tag name="KSO_WM_TAG_VERSION" val="1.0"/>
  <p:tag name="KSO_WM_BEAUTIFY_FLAG" val="#wm#"/>
  <p:tag name="KSO_WM_TEMPLATE_CATEGORY" val="diagram"/>
  <p:tag name="KSO_WM_TEMPLATE_INDEX" val="20194730"/>
  <p:tag name="KSO_WM_SLIDE_LAYOUT" val="a_f"/>
  <p:tag name="KSO_WM_SLIDE_LAYOUT_CNT" val="1_1"/>
</p:tagLst>
</file>

<file path=ppt/tags/tag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0196_1*i*2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0196_1*i*1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0196_1*i*2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0196_1*i*1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33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UNIT_PRESET_TEXT" val="单击此处添加标题"/>
  <p:tag name="KSO_WM_TEMPLATE_INDEX" val="20231165"/>
  <p:tag name="KSO_WM_UNIT_ID" val="custom20231165_1*a*1"/>
</p:tagLst>
</file>

<file path=ppt/tags/tag3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0196_1*i*1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0196_1*i*2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33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196_1*f*1"/>
  <p:tag name="KSO_WM_TEMPLATE_CATEGORY" val="custom"/>
  <p:tag name="KSO_WM_TEMPLATE_INDEX" val="20230196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添加文本具体内容，简明扼要地阐述您的观点。根据需要可酌情增减文字，以便观者准确地理解您传达的思想"/>
</p:tagLst>
</file>

<file path=ppt/tags/tag335.xml><?xml version="1.0" encoding="utf-8"?>
<p:tagLst xmlns:p="http://schemas.openxmlformats.org/presentationml/2006/main">
  <p:tag name="KSO_WM_BEAUTIFY_FLAG" val="#wm#"/>
  <p:tag name="KSO_WM_TEMPLATE_CATEGORY" val="custom"/>
  <p:tag name="KSO_WM_TEMPLATE_MASTER_TYPE" val="0"/>
  <p:tag name="KSO_WM_TEMPLATE_COLOR_TYPE" val="0"/>
  <p:tag name="KSO_WM_SLIDE_TYPE" val="text"/>
  <p:tag name="KSO_WM_SLIDE_SUBTYPE" val="picTxt"/>
  <p:tag name="KSO_WM_SLIDE_SIZE" val="960*539"/>
  <p:tag name="KSO_WM_SLIDE_POSITION" val="0*0"/>
  <p:tag name="KSO_WM_SLIDE_LAYOUT" val="a_f_β"/>
  <p:tag name="KSO_WM_SLIDE_LAYOUT_CNT" val="1_1_1"/>
  <p:tag name="KSO_WM_TEMPLATE_INDEX" val="20231165"/>
  <p:tag name="KSO_WM_TEMPLATE_SUBCATEGORY" val="0"/>
  <p:tag name="KSO_WM_SLIDE_INDEX" val="1"/>
  <p:tag name="KSO_WM_TAG_VERSION" val="3.0"/>
  <p:tag name="KSO_WM_SLIDE_ID" val="custom20231165_1"/>
  <p:tag name="KSO_WM_SLIDE_ITEM_CNT" val="1"/>
</p:tagLst>
</file>

<file path=ppt/tags/tag33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UNIT_PRESET_TEXT" val="单击此处添加标题"/>
  <p:tag name="KSO_WM_TEMPLATE_INDEX" val="20231165"/>
  <p:tag name="KSO_WM_UNIT_ID" val="custom20231165_1*a*1"/>
</p:tagLst>
</file>

<file path=ppt/tags/tag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0196_1*i*1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0196_1*i*2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33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196_1*f*1"/>
  <p:tag name="KSO_WM_TEMPLATE_CATEGORY" val="custom"/>
  <p:tag name="KSO_WM_TEMPLATE_INDEX" val="20230196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添加文本具体内容，简明扼要地阐述您的观点。根据需要可酌情增减文字，以便观者准确地理解您传达的思想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BEAUTIFY_FLAG" val="#wm#"/>
  <p:tag name="KSO_WM_TEMPLATE_CATEGORY" val="custom"/>
  <p:tag name="KSO_WM_TEMPLATE_MASTER_TYPE" val="0"/>
  <p:tag name="KSO_WM_TEMPLATE_COLOR_TYPE" val="0"/>
  <p:tag name="KSO_WM_SLIDE_TYPE" val="text"/>
  <p:tag name="KSO_WM_SLIDE_SUBTYPE" val="picTxt"/>
  <p:tag name="KSO_WM_SLIDE_SIZE" val="960*539"/>
  <p:tag name="KSO_WM_SLIDE_POSITION" val="0*0"/>
  <p:tag name="KSO_WM_SLIDE_LAYOUT" val="a_f_β"/>
  <p:tag name="KSO_WM_SLIDE_LAYOUT_CNT" val="1_1_1"/>
  <p:tag name="KSO_WM_TEMPLATE_INDEX" val="20231165"/>
  <p:tag name="KSO_WM_TEMPLATE_SUBCATEGORY" val="0"/>
  <p:tag name="KSO_WM_SLIDE_INDEX" val="1"/>
  <p:tag name="KSO_WM_TAG_VERSION" val="3.0"/>
  <p:tag name="KSO_WM_SLIDE_ID" val="custom20231165_1"/>
  <p:tag name="KSO_WM_SLIDE_ITEM_CNT" val="1"/>
</p:tagLst>
</file>

<file path=ppt/tags/tag341.xml><?xml version="1.0" encoding="utf-8"?>
<p:tagLst xmlns:p="http://schemas.openxmlformats.org/presentationml/2006/main">
  <p:tag name="TABLE_ENDDRAG_ORIGIN_RECT" val="828*333"/>
  <p:tag name="TABLE_ENDDRAG_RECT" val="66*143*828*333"/>
</p:tagLst>
</file>

<file path=ppt/tags/tag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0196_1*i*2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0196_1*i*1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3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105_7*l_h_i*1_1_2"/>
  <p:tag name="KSO_WM_TEMPLATE_CATEGORY" val="diagram"/>
  <p:tag name="KSO_WM_TEMPLATE_INDEX" val="20218105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2"/>
  <p:tag name="KSO_WM_UNIT_FILL_FORE_SCHEMECOLOR_INDEX" val="5"/>
  <p:tag name="KSO_WM_UNIT_FILL_TYPE" val="1"/>
  <p:tag name="KSO_WM_UNIT_SHADOW_SCHEMECOLOR_INDEX" val="13"/>
  <p:tag name="KSO_WM_UNIT_USESOURCEFORMAT_APPLY" val="1"/>
  <p:tag name="KSO_WM_DIAGRAM_VIRTUALLY_FRAME" val="{&quot;height&quot;:283.356062992126,&quot;left&quot;:135.21259842519686,&quot;top&quot;:203.31283464566928,&quot;width&quot;:732.0923622047243}"/>
</p:tagLst>
</file>

<file path=ppt/tags/tag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105_7*l_h_i*1_1_1"/>
  <p:tag name="KSO_WM_TEMPLATE_CATEGORY" val="diagram"/>
  <p:tag name="KSO_WM_TEMPLATE_INDEX" val="20218105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1"/>
  <p:tag name="KSO_WM_UNIT_TEXT_FILL_FORE_SCHEMECOLOR_INDEX" val="14"/>
  <p:tag name="KSO_WM_UNIT_TEXT_FILL_TYPE" val="1"/>
  <p:tag name="KSO_WM_UNIT_USESOURCEFORMAT_APPLY" val="1"/>
  <p:tag name="KSO_WM_DIAGRAM_VIRTUALLY_FRAME" val="{&quot;height&quot;:283.356062992126,&quot;left&quot;:135.21259842519686,&quot;top&quot;:203.31283464566928,&quot;width&quot;:732.0923622047243}"/>
</p:tagLst>
</file>

<file path=ppt/tags/tag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105_7*l_h_f*1_1_1"/>
  <p:tag name="KSO_WM_TEMPLATE_CATEGORY" val="diagram"/>
  <p:tag name="KSO_WM_TEMPLATE_INDEX" val="20218105"/>
  <p:tag name="KSO_WM_UNIT_LAYERLEVEL" val="1_1_1"/>
  <p:tag name="KSO_WM_TAG_VERSION" val="1.0"/>
  <p:tag name="KSO_WM_BEAUTIFY_FLAG" val="#wm#"/>
  <p:tag name="KSO_WM_UNIT_NOCLEAR" val="0"/>
  <p:tag name="KSO_WM_DIAGRAM_GROUP_CODE" val="l1-1"/>
  <p:tag name="KSO_WM_UNIT_TYPE" val="l_h_f"/>
  <p:tag name="KSO_WM_UNIT_INDEX" val="1_1_1"/>
  <p:tag name="KSO_WM_UNIT_PRESET_TEXT" val="单击此处添加文本具体内容"/>
  <p:tag name="KSO_WM_UNIT_VALUE" val="12"/>
  <p:tag name="KSO_WM_UNIT_SUBTYPE" val="a"/>
  <p:tag name="KSO_WM_UNIT_TEXT_FILL_FORE_SCHEMECOLOR_INDEX" val="13"/>
  <p:tag name="KSO_WM_UNIT_TEXT_FILL_TYPE" val="1"/>
  <p:tag name="KSO_WM_UNIT_USESOURCEFORMAT_APPLY" val="1"/>
  <p:tag name="KSO_WM_DIAGRAM_VIRTUALLY_FRAME" val="{&quot;height&quot;:283.356062992126,&quot;left&quot;:135.21259842519686,&quot;top&quot;:203.31283464566928,&quot;width&quot;:732.0923622047243}"/>
</p:tagLst>
</file>

<file path=ppt/tags/tag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105_7*l_h_i*1_3_2"/>
  <p:tag name="KSO_WM_TEMPLATE_CATEGORY" val="diagram"/>
  <p:tag name="KSO_WM_TEMPLATE_INDEX" val="20218105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3_2"/>
  <p:tag name="KSO_WM_UNIT_FILL_FORE_SCHEMECOLOR_INDEX" val="5"/>
  <p:tag name="KSO_WM_UNIT_FILL_TYPE" val="1"/>
  <p:tag name="KSO_WM_UNIT_SHADOW_SCHEMECOLOR_INDEX" val="13"/>
  <p:tag name="KSO_WM_UNIT_TEXT_FILL_FORE_SCHEMECOLOR_INDEX" val="14"/>
  <p:tag name="KSO_WM_UNIT_TEXT_FILL_TYPE" val="1"/>
  <p:tag name="KSO_WM_UNIT_USESOURCEFORMAT_APPLY" val="1"/>
  <p:tag name="KSO_WM_DIAGRAM_VIRTUALLY_FRAME" val="{&quot;height&quot;:283.356062992126,&quot;left&quot;:135.21259842519686,&quot;top&quot;:203.31283464566928,&quot;width&quot;:732.0923622047243}"/>
</p:tagLst>
</file>

<file path=ppt/tags/tag3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105_7*l_h_i*1_3_1"/>
  <p:tag name="KSO_WM_TEMPLATE_CATEGORY" val="diagram"/>
  <p:tag name="KSO_WM_TEMPLATE_INDEX" val="20218105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3_1"/>
  <p:tag name="KSO_WM_UNIT_TEXT_FILL_FORE_SCHEMECOLOR_INDEX" val="14"/>
  <p:tag name="KSO_WM_UNIT_TEXT_FILL_TYPE" val="1"/>
  <p:tag name="KSO_WM_UNIT_USESOURCEFORMAT_APPLY" val="1"/>
  <p:tag name="KSO_WM_DIAGRAM_VIRTUALLY_FRAME" val="{&quot;height&quot;:283.356062992126,&quot;left&quot;:135.21259842519686,&quot;top&quot;:203.31283464566928,&quot;width&quot;:732.0923622047243}"/>
</p:tagLst>
</file>

<file path=ppt/tags/tag3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105_7*l_h_f*1_3_1"/>
  <p:tag name="KSO_WM_TEMPLATE_CATEGORY" val="diagram"/>
  <p:tag name="KSO_WM_TEMPLATE_INDEX" val="20218105"/>
  <p:tag name="KSO_WM_UNIT_LAYERLEVEL" val="1_1_1"/>
  <p:tag name="KSO_WM_TAG_VERSION" val="1.0"/>
  <p:tag name="KSO_WM_BEAUTIFY_FLAG" val="#wm#"/>
  <p:tag name="KSO_WM_UNIT_NOCLEAR" val="0"/>
  <p:tag name="KSO_WM_DIAGRAM_GROUP_CODE" val="l1-1"/>
  <p:tag name="KSO_WM_UNIT_TYPE" val="l_h_f"/>
  <p:tag name="KSO_WM_UNIT_INDEX" val="1_3_1"/>
  <p:tag name="KSO_WM_UNIT_PRESET_TEXT" val="单击此处添加文本具体内容"/>
  <p:tag name="KSO_WM_UNIT_VALUE" val="12"/>
  <p:tag name="KSO_WM_UNIT_SUBTYPE" val="a"/>
  <p:tag name="KSO_WM_UNIT_TEXT_FILL_FORE_SCHEMECOLOR_INDEX" val="13"/>
  <p:tag name="KSO_WM_UNIT_TEXT_FILL_TYPE" val="1"/>
  <p:tag name="KSO_WM_UNIT_USESOURCEFORMAT_APPLY" val="1"/>
  <p:tag name="KSO_WM_DIAGRAM_VIRTUALLY_FRAME" val="{&quot;height&quot;:283.356062992126,&quot;left&quot;:135.21259842519686,&quot;top&quot;:203.31283464566928,&quot;width&quot;:732.0923622047243}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105_7*l_h_i*1_2_2"/>
  <p:tag name="KSO_WM_TEMPLATE_CATEGORY" val="diagram"/>
  <p:tag name="KSO_WM_TEMPLATE_INDEX" val="20218105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2_2"/>
  <p:tag name="KSO_WM_UNIT_FILL_FORE_SCHEMECOLOR_INDEX" val="5"/>
  <p:tag name="KSO_WM_UNIT_FILL_TYPE" val="1"/>
  <p:tag name="KSO_WM_UNIT_SHADOW_SCHEMECOLOR_INDEX" val="13"/>
  <p:tag name="KSO_WM_UNIT_TEXT_FILL_FORE_SCHEMECOLOR_INDEX" val="14"/>
  <p:tag name="KSO_WM_UNIT_TEXT_FILL_TYPE" val="1"/>
  <p:tag name="KSO_WM_UNIT_USESOURCEFORMAT_APPLY" val="1"/>
  <p:tag name="KSO_WM_DIAGRAM_VIRTUALLY_FRAME" val="{&quot;height&quot;:283.356062992126,&quot;left&quot;:135.21259842519686,&quot;top&quot;:203.31283464566928,&quot;width&quot;:732.0923622047243}"/>
</p:tagLst>
</file>

<file path=ppt/tags/tag3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105_7*l_h_i*1_2_1"/>
  <p:tag name="KSO_WM_TEMPLATE_CATEGORY" val="diagram"/>
  <p:tag name="KSO_WM_TEMPLATE_INDEX" val="20218105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2_1"/>
  <p:tag name="KSO_WM_UNIT_TEXT_FILL_FORE_SCHEMECOLOR_INDEX" val="14"/>
  <p:tag name="KSO_WM_UNIT_TEXT_FILL_TYPE" val="1"/>
  <p:tag name="KSO_WM_UNIT_USESOURCEFORMAT_APPLY" val="1"/>
  <p:tag name="KSO_WM_DIAGRAM_VIRTUALLY_FRAME" val="{&quot;height&quot;:283.356062992126,&quot;left&quot;:135.21259842519686,&quot;top&quot;:203.31283464566928,&quot;width&quot;:732.0923622047243}"/>
</p:tagLst>
</file>

<file path=ppt/tags/tag3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105_7*l_h_f*1_2_1"/>
  <p:tag name="KSO_WM_TEMPLATE_CATEGORY" val="diagram"/>
  <p:tag name="KSO_WM_TEMPLATE_INDEX" val="20218105"/>
  <p:tag name="KSO_WM_UNIT_LAYERLEVEL" val="1_1_1"/>
  <p:tag name="KSO_WM_TAG_VERSION" val="1.0"/>
  <p:tag name="KSO_WM_BEAUTIFY_FLAG" val="#wm#"/>
  <p:tag name="KSO_WM_UNIT_NOCLEAR" val="0"/>
  <p:tag name="KSO_WM_DIAGRAM_GROUP_CODE" val="l1-1"/>
  <p:tag name="KSO_WM_UNIT_TYPE" val="l_h_f"/>
  <p:tag name="KSO_WM_UNIT_INDEX" val="1_2_1"/>
  <p:tag name="KSO_WM_UNIT_PRESET_TEXT" val="单击此处添加文本具体内容"/>
  <p:tag name="KSO_WM_UNIT_VALUE" val="12"/>
  <p:tag name="KSO_WM_UNIT_SUBTYPE" val="a"/>
  <p:tag name="KSO_WM_UNIT_TEXT_FILL_FORE_SCHEMECOLOR_INDEX" val="13"/>
  <p:tag name="KSO_WM_UNIT_TEXT_FILL_TYPE" val="1"/>
  <p:tag name="KSO_WM_UNIT_USESOURCEFORMAT_APPLY" val="1"/>
  <p:tag name="KSO_WM_DIAGRAM_VIRTUALLY_FRAME" val="{&quot;height&quot;:283.356062992126,&quot;left&quot;:135.21259842519686,&quot;top&quot;:203.31283464566928,&quot;width&quot;:732.0923622047243}"/>
</p:tagLst>
</file>

<file path=ppt/tags/tag3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105_7*l_h_i*1_4_2"/>
  <p:tag name="KSO_WM_TEMPLATE_CATEGORY" val="diagram"/>
  <p:tag name="KSO_WM_TEMPLATE_INDEX" val="20218105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4_2"/>
  <p:tag name="KSO_WM_UNIT_FILL_FORE_SCHEMECOLOR_INDEX" val="5"/>
  <p:tag name="KSO_WM_UNIT_FILL_TYPE" val="1"/>
  <p:tag name="KSO_WM_UNIT_SHADOW_SCHEMECOLOR_INDEX" val="13"/>
  <p:tag name="KSO_WM_UNIT_TEXT_FILL_FORE_SCHEMECOLOR_INDEX" val="14"/>
  <p:tag name="KSO_WM_UNIT_TEXT_FILL_TYPE" val="1"/>
  <p:tag name="KSO_WM_UNIT_USESOURCEFORMAT_APPLY" val="1"/>
  <p:tag name="KSO_WM_DIAGRAM_VIRTUALLY_FRAME" val="{&quot;height&quot;:283.356062992126,&quot;left&quot;:135.21259842519686,&quot;top&quot;:203.31283464566928,&quot;width&quot;:732.0923622047243}"/>
</p:tagLst>
</file>

<file path=ppt/tags/tag3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105_7*l_h_i*1_4_1"/>
  <p:tag name="KSO_WM_TEMPLATE_CATEGORY" val="diagram"/>
  <p:tag name="KSO_WM_TEMPLATE_INDEX" val="20218105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4_1"/>
  <p:tag name="KSO_WM_UNIT_TEXT_FILL_FORE_SCHEMECOLOR_INDEX" val="14"/>
  <p:tag name="KSO_WM_UNIT_TEXT_FILL_TYPE" val="1"/>
  <p:tag name="KSO_WM_UNIT_USESOURCEFORMAT_APPLY" val="1"/>
  <p:tag name="KSO_WM_DIAGRAM_VIRTUALLY_FRAME" val="{&quot;height&quot;:283.356062992126,&quot;left&quot;:135.21259842519686,&quot;top&quot;:203.31283464566928,&quot;width&quot;:732.0923622047243}"/>
</p:tagLst>
</file>

<file path=ppt/tags/tag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105_7*l_h_f*1_4_1"/>
  <p:tag name="KSO_WM_TEMPLATE_CATEGORY" val="diagram"/>
  <p:tag name="KSO_WM_TEMPLATE_INDEX" val="20218105"/>
  <p:tag name="KSO_WM_UNIT_LAYERLEVEL" val="1_1_1"/>
  <p:tag name="KSO_WM_TAG_VERSION" val="1.0"/>
  <p:tag name="KSO_WM_BEAUTIFY_FLAG" val="#wm#"/>
  <p:tag name="KSO_WM_UNIT_NOCLEAR" val="0"/>
  <p:tag name="KSO_WM_DIAGRAM_GROUP_CODE" val="l1-1"/>
  <p:tag name="KSO_WM_UNIT_TYPE" val="l_h_f"/>
  <p:tag name="KSO_WM_UNIT_INDEX" val="1_4_1"/>
  <p:tag name="KSO_WM_UNIT_PRESET_TEXT" val="单击此处添加文本具体内容"/>
  <p:tag name="KSO_WM_UNIT_VALUE" val="12"/>
  <p:tag name="KSO_WM_UNIT_SUBTYPE" val="a"/>
  <p:tag name="KSO_WM_UNIT_TEXT_FILL_FORE_SCHEMECOLOR_INDEX" val="13"/>
  <p:tag name="KSO_WM_UNIT_TEXT_FILL_TYPE" val="1"/>
  <p:tag name="KSO_WM_UNIT_USESOURCEFORMAT_APPLY" val="1"/>
  <p:tag name="KSO_WM_DIAGRAM_VIRTUALLY_FRAME" val="{&quot;height&quot;:283.356062992126,&quot;left&quot;:135.21259842519686,&quot;top&quot;:203.31283464566928,&quot;width&quot;:732.0923622047243}"/>
</p:tagLst>
</file>

<file path=ppt/tags/tag3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105_7*l_h_i*1_5_2"/>
  <p:tag name="KSO_WM_TEMPLATE_CATEGORY" val="diagram"/>
  <p:tag name="KSO_WM_TEMPLATE_INDEX" val="20218105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5_2"/>
  <p:tag name="KSO_WM_UNIT_FILL_FORE_SCHEMECOLOR_INDEX" val="5"/>
  <p:tag name="KSO_WM_UNIT_FILL_TYPE" val="1"/>
  <p:tag name="KSO_WM_UNIT_SHADOW_SCHEMECOLOR_INDEX" val="13"/>
  <p:tag name="KSO_WM_UNIT_TEXT_FILL_FORE_SCHEMECOLOR_INDEX" val="14"/>
  <p:tag name="KSO_WM_UNIT_TEXT_FILL_TYPE" val="1"/>
  <p:tag name="KSO_WM_UNIT_USESOURCEFORMAT_APPLY" val="1"/>
  <p:tag name="KSO_WM_DIAGRAM_VIRTUALLY_FRAME" val="{&quot;height&quot;:283.356062992126,&quot;left&quot;:135.21259842519686,&quot;top&quot;:203.31283464566928,&quot;width&quot;:732.0923622047243}"/>
</p:tagLst>
</file>

<file path=ppt/tags/tag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105_7*l_h_i*1_5_1"/>
  <p:tag name="KSO_WM_TEMPLATE_CATEGORY" val="diagram"/>
  <p:tag name="KSO_WM_TEMPLATE_INDEX" val="20218105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5_1"/>
  <p:tag name="KSO_WM_UNIT_TEXT_FILL_FORE_SCHEMECOLOR_INDEX" val="14"/>
  <p:tag name="KSO_WM_UNIT_TEXT_FILL_TYPE" val="1"/>
  <p:tag name="KSO_WM_UNIT_USESOURCEFORMAT_APPLY" val="1"/>
  <p:tag name="KSO_WM_DIAGRAM_VIRTUALLY_FRAME" val="{&quot;height&quot;:283.356062992126,&quot;left&quot;:135.21259842519686,&quot;top&quot;:203.31283464566928,&quot;width&quot;:732.0923622047243}"/>
</p:tagLst>
</file>

<file path=ppt/tags/tag3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105_7*l_h_f*1_5_1"/>
  <p:tag name="KSO_WM_TEMPLATE_CATEGORY" val="diagram"/>
  <p:tag name="KSO_WM_TEMPLATE_INDEX" val="20218105"/>
  <p:tag name="KSO_WM_UNIT_LAYERLEVEL" val="1_1_1"/>
  <p:tag name="KSO_WM_TAG_VERSION" val="1.0"/>
  <p:tag name="KSO_WM_BEAUTIFY_FLAG" val="#wm#"/>
  <p:tag name="KSO_WM_UNIT_NOCLEAR" val="0"/>
  <p:tag name="KSO_WM_DIAGRAM_GROUP_CODE" val="l1-1"/>
  <p:tag name="KSO_WM_UNIT_TYPE" val="l_h_f"/>
  <p:tag name="KSO_WM_UNIT_INDEX" val="1_5_1"/>
  <p:tag name="KSO_WM_UNIT_PRESET_TEXT" val="单击此处添加文本具体内容"/>
  <p:tag name="KSO_WM_UNIT_VALUE" val="12"/>
  <p:tag name="KSO_WM_UNIT_SUBTYPE" val="a"/>
  <p:tag name="KSO_WM_UNIT_TEXT_FILL_FORE_SCHEMECOLOR_INDEX" val="13"/>
  <p:tag name="KSO_WM_UNIT_TEXT_FILL_TYPE" val="1"/>
  <p:tag name="KSO_WM_UNIT_USESOURCEFORMAT_APPLY" val="1"/>
  <p:tag name="KSO_WM_DIAGRAM_VIRTUALLY_FRAME" val="{&quot;height&quot;:283.356062992126,&quot;left&quot;:135.21259842519686,&quot;top&quot;:203.31283464566928,&quot;width&quot;:732.0923622047243}"/>
</p:tagLst>
</file>

<file path=ppt/tags/tag3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105_7*l_h_i*1_6_2"/>
  <p:tag name="KSO_WM_TEMPLATE_CATEGORY" val="diagram"/>
  <p:tag name="KSO_WM_TEMPLATE_INDEX" val="20218105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6_2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283.356062992126,&quot;left&quot;:135.21259842519686,&quot;top&quot;:203.31283464566928,&quot;width&quot;:732.0923622047243}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105_7*l_h_i*1_6_1"/>
  <p:tag name="KSO_WM_TEMPLATE_CATEGORY" val="diagram"/>
  <p:tag name="KSO_WM_TEMPLATE_INDEX" val="20218105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6_1"/>
  <p:tag name="KSO_WM_UNIT_TEXT_FILL_FORE_SCHEMECOLOR_INDEX" val="14"/>
  <p:tag name="KSO_WM_UNIT_TEXT_FILL_TYPE" val="1"/>
  <p:tag name="KSO_WM_UNIT_USESOURCEFORMAT_APPLY" val="1"/>
  <p:tag name="KSO_WM_DIAGRAM_VIRTUALLY_FRAME" val="{&quot;height&quot;:283.356062992126,&quot;left&quot;:135.21259842519686,&quot;top&quot;:203.31283464566928,&quot;width&quot;:732.0923622047243}"/>
</p:tagLst>
</file>

<file path=ppt/tags/tag3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105_7*l_h_f*1_6_1"/>
  <p:tag name="KSO_WM_TEMPLATE_CATEGORY" val="diagram"/>
  <p:tag name="KSO_WM_TEMPLATE_INDEX" val="20218105"/>
  <p:tag name="KSO_WM_UNIT_LAYERLEVEL" val="1_1_1"/>
  <p:tag name="KSO_WM_TAG_VERSION" val="1.0"/>
  <p:tag name="KSO_WM_BEAUTIFY_FLAG" val="#wm#"/>
  <p:tag name="KSO_WM_UNIT_NOCLEAR" val="0"/>
  <p:tag name="KSO_WM_DIAGRAM_GROUP_CODE" val="l1-1"/>
  <p:tag name="KSO_WM_UNIT_TYPE" val="l_h_f"/>
  <p:tag name="KSO_WM_UNIT_INDEX" val="1_6_1"/>
  <p:tag name="KSO_WM_UNIT_PRESET_TEXT" val="单击此处添加文本具体内容"/>
  <p:tag name="KSO_WM_UNIT_VALUE" val="12"/>
  <p:tag name="KSO_WM_UNIT_SUBTYPE" val="a"/>
  <p:tag name="KSO_WM_UNIT_TEXT_FILL_FORE_SCHEMECOLOR_INDEX" val="13"/>
  <p:tag name="KSO_WM_UNIT_TEXT_FILL_TYPE" val="1"/>
  <p:tag name="KSO_WM_UNIT_USESOURCEFORMAT_APPLY" val="1"/>
  <p:tag name="KSO_WM_DIAGRAM_VIRTUALLY_FRAME" val="{&quot;height&quot;:283.356062992126,&quot;left&quot;:135.21259842519686,&quot;top&quot;:203.31283464566928,&quot;width&quot;:732.0923622047243}"/>
</p:tagLst>
</file>

<file path=ppt/tags/tag3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105_7*a*1"/>
  <p:tag name="KSO_WM_TEMPLATE_CATEGORY" val="diagram"/>
  <p:tag name="KSO_WM_TEMPLATE_INDEX" val="20218105"/>
  <p:tag name="KSO_WM_UNIT_LAYERLEVEL" val="1"/>
  <p:tag name="KSO_WM_TAG_VERSION" val="1.0"/>
  <p:tag name="KSO_WM_BEAUTIFY_FLAG" val="#wm#"/>
  <p:tag name="KSO_WM_UNIT_ISCONTENTSTITLE" val="1"/>
  <p:tag name="KSO_WM_UNIT_NOCLEAR" val="0"/>
  <p:tag name="KSO_WM_UNIT_VALUE" val="4"/>
  <p:tag name="KSO_WM_DIAGRAM_GROUP_CODE" val="l1-1"/>
  <p:tag name="KSO_WM_UNIT_TYPE" val="a"/>
  <p:tag name="KSO_WM_UNIT_INDEX" val="1"/>
  <p:tag name="KSO_WM_UNIT_PRESET_TEXT" val="目录大纲"/>
  <p:tag name="KSO_WM_UNIT_ISNUMDGMTITLE" val="0"/>
  <p:tag name="KSO_WM_UNIT_TEXT_FILL_FORE_SCHEMECOLOR_INDEX" val="5"/>
  <p:tag name="KSO_WM_UNIT_TEXT_FILL_TYPE" val="1"/>
  <p:tag name="KSO_WM_UNIT_USESOURCEFORMAT_APPLY" val="1"/>
</p:tagLst>
</file>

<file path=ppt/tags/tag3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105_7*l_h_i*1_7_2"/>
  <p:tag name="KSO_WM_TEMPLATE_CATEGORY" val="diagram"/>
  <p:tag name="KSO_WM_TEMPLATE_INDEX" val="20218105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7_2"/>
  <p:tag name="KSO_WM_UNIT_FILL_FORE_SCHEMECOLOR_INDEX" val="5"/>
  <p:tag name="KSO_WM_UNIT_FILL_TYPE" val="1"/>
  <p:tag name="KSO_WM_UNIT_SHADOW_SCHEMECOLOR_INDEX" val="13"/>
  <p:tag name="KSO_WM_UNIT_TEXT_FILL_FORE_SCHEMECOLOR_INDEX" val="14"/>
  <p:tag name="KSO_WM_UNIT_TEXT_FILL_TYPE" val="1"/>
  <p:tag name="KSO_WM_UNIT_USESOURCEFORMAT_APPLY" val="1"/>
  <p:tag name="KSO_WM_DIAGRAM_VIRTUALLY_FRAME" val="{&quot;height&quot;:283.356062992126,&quot;left&quot;:135.21259842519686,&quot;top&quot;:203.31283464566928,&quot;width&quot;:732.0923622047243}"/>
</p:tagLst>
</file>

<file path=ppt/tags/tag3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105_7*l_h_i*1_7_1"/>
  <p:tag name="KSO_WM_TEMPLATE_CATEGORY" val="diagram"/>
  <p:tag name="KSO_WM_TEMPLATE_INDEX" val="20218105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7_1"/>
  <p:tag name="KSO_WM_UNIT_TEXT_FILL_FORE_SCHEMECOLOR_INDEX" val="14"/>
  <p:tag name="KSO_WM_UNIT_TEXT_FILL_TYPE" val="1"/>
  <p:tag name="KSO_WM_UNIT_USESOURCEFORMAT_APPLY" val="1"/>
  <p:tag name="KSO_WM_DIAGRAM_VIRTUALLY_FRAME" val="{&quot;height&quot;:283.356062992126,&quot;left&quot;:135.21259842519686,&quot;top&quot;:203.31283464566928,&quot;width&quot;:732.0923622047243}"/>
</p:tagLst>
</file>

<file path=ppt/tags/tag3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105_7*l_h_f*1_7_1"/>
  <p:tag name="KSO_WM_TEMPLATE_CATEGORY" val="diagram"/>
  <p:tag name="KSO_WM_TEMPLATE_INDEX" val="20218105"/>
  <p:tag name="KSO_WM_UNIT_LAYERLEVEL" val="1_1_1"/>
  <p:tag name="KSO_WM_TAG_VERSION" val="1.0"/>
  <p:tag name="KSO_WM_BEAUTIFY_FLAG" val="#wm#"/>
  <p:tag name="KSO_WM_UNIT_NOCLEAR" val="0"/>
  <p:tag name="KSO_WM_DIAGRAM_GROUP_CODE" val="l1-1"/>
  <p:tag name="KSO_WM_UNIT_TYPE" val="l_h_f"/>
  <p:tag name="KSO_WM_UNIT_INDEX" val="1_7_1"/>
  <p:tag name="KSO_WM_UNIT_PRESET_TEXT" val="单击此处添加文本具体内容"/>
  <p:tag name="KSO_WM_UNIT_VALUE" val="12"/>
  <p:tag name="KSO_WM_UNIT_SUBTYPE" val="a"/>
  <p:tag name="KSO_WM_UNIT_TEXT_FILL_FORE_SCHEMECOLOR_INDEX" val="13"/>
  <p:tag name="KSO_WM_UNIT_TEXT_FILL_TYPE" val="1"/>
  <p:tag name="KSO_WM_UNIT_USESOURCEFORMAT_APPLY" val="1"/>
  <p:tag name="KSO_WM_DIAGRAM_VIRTUALLY_FRAME" val="{&quot;height&quot;:283.356062992126,&quot;left&quot;:135.21259842519686,&quot;top&quot;:203.31283464566928,&quot;width&quot;:732.0923622047243}"/>
</p:tagLst>
</file>

<file path=ppt/tags/tag3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105_7*l_h_i*1_8_2"/>
  <p:tag name="KSO_WM_TEMPLATE_CATEGORY" val="diagram"/>
  <p:tag name="KSO_WM_TEMPLATE_INDEX" val="20218105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8_2"/>
  <p:tag name="KSO_WM_UNIT_FILL_FORE_SCHEMECOLOR_INDEX" val="5"/>
  <p:tag name="KSO_WM_UNIT_FILL_TYPE" val="1"/>
  <p:tag name="KSO_WM_UNIT_SHADOW_SCHEMECOLOR_INDEX" val="13"/>
  <p:tag name="KSO_WM_UNIT_TEXT_FILL_FORE_SCHEMECOLOR_INDEX" val="14"/>
  <p:tag name="KSO_WM_UNIT_TEXT_FILL_TYPE" val="1"/>
  <p:tag name="KSO_WM_UNIT_USESOURCEFORMAT_APPLY" val="1"/>
  <p:tag name="KSO_WM_DIAGRAM_VIRTUALLY_FRAME" val="{&quot;height&quot;:283.356062992126,&quot;left&quot;:135.21259842519686,&quot;top&quot;:203.31283464566928,&quot;width&quot;:732.0923622047243}"/>
</p:tagLst>
</file>

<file path=ppt/tags/tag3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105_7*l_h_i*1_8_1"/>
  <p:tag name="KSO_WM_TEMPLATE_CATEGORY" val="diagram"/>
  <p:tag name="KSO_WM_TEMPLATE_INDEX" val="20218105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8_1"/>
  <p:tag name="KSO_WM_UNIT_TEXT_FILL_FORE_SCHEMECOLOR_INDEX" val="14"/>
  <p:tag name="KSO_WM_UNIT_TEXT_FILL_TYPE" val="1"/>
  <p:tag name="KSO_WM_UNIT_USESOURCEFORMAT_APPLY" val="1"/>
  <p:tag name="KSO_WM_DIAGRAM_VIRTUALLY_FRAME" val="{&quot;height&quot;:283.356062992126,&quot;left&quot;:135.21259842519686,&quot;top&quot;:203.31283464566928,&quot;width&quot;:732.0923622047243}"/>
</p:tagLst>
</file>

<file path=ppt/tags/tag3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105_7*l_h_f*1_8_1"/>
  <p:tag name="KSO_WM_TEMPLATE_CATEGORY" val="diagram"/>
  <p:tag name="KSO_WM_TEMPLATE_INDEX" val="20218105"/>
  <p:tag name="KSO_WM_UNIT_LAYERLEVEL" val="1_1_1"/>
  <p:tag name="KSO_WM_TAG_VERSION" val="1.0"/>
  <p:tag name="KSO_WM_BEAUTIFY_FLAG" val="#wm#"/>
  <p:tag name="KSO_WM_UNIT_NOCLEAR" val="0"/>
  <p:tag name="KSO_WM_DIAGRAM_GROUP_CODE" val="l1-1"/>
  <p:tag name="KSO_WM_UNIT_TYPE" val="l_h_f"/>
  <p:tag name="KSO_WM_UNIT_INDEX" val="1_8_1"/>
  <p:tag name="KSO_WM_UNIT_PRESET_TEXT" val="单击此处添加文本具体内容"/>
  <p:tag name="KSO_WM_UNIT_VALUE" val="12"/>
  <p:tag name="KSO_WM_UNIT_SUBTYPE" val="a"/>
  <p:tag name="KSO_WM_UNIT_TEXT_FILL_FORE_SCHEMECOLOR_INDEX" val="13"/>
  <p:tag name="KSO_WM_UNIT_TEXT_FILL_TYPE" val="1"/>
  <p:tag name="KSO_WM_UNIT_USESOURCEFORMAT_APPLY" val="1"/>
  <p:tag name="KSO_WM_DIAGRAM_VIRTUALLY_FRAME" val="{&quot;height&quot;:283.356062992126,&quot;left&quot;:135.21259842519686,&quot;top&quot;:203.31283464566928,&quot;width&quot;:732.0923622047243}"/>
</p:tagLst>
</file>

<file path=ppt/tags/tag369.xml><?xml version="1.0" encoding="utf-8"?>
<p:tagLst xmlns:p="http://schemas.openxmlformats.org/presentationml/2006/main">
  <p:tag name="KSO_WM_SLIDE_ID" val="diagram20218105_7"/>
  <p:tag name="KSO_WM_TEMPLATE_SUBCATEGORY" val="0"/>
  <p:tag name="KSO_WM_TEMPLATE_MASTER_TYPE" val="0"/>
  <p:tag name="KSO_WM_TEMPLATE_COLOR_TYPE" val="1"/>
  <p:tag name="KSO_WM_SLIDE_ITEM_CNT" val="8"/>
  <p:tag name="KSO_WM_SLIDE_INDEX" val="7"/>
  <p:tag name="KSO_WM_TAG_VERSION" val="1.0"/>
  <p:tag name="KSO_WM_BEAUTIFY_FLAG" val="#wm#"/>
  <p:tag name="KSO_WM_TEMPLATE_CATEGORY" val="diagram"/>
  <p:tag name="KSO_WM_TEMPLATE_INDEX" val="20218105"/>
  <p:tag name="KSO_WM_SLIDE_TYPE" val="contents"/>
  <p:tag name="KSO_WM_SLIDE_SUBTYPE" val="diag"/>
  <p:tag name="KSO_WM_DIAGRAM_GROUP_CODE" val="l1-1"/>
  <p:tag name="KSO_WM_SLIDE_DIAGTYPE" val="l"/>
  <p:tag name="KSO_WM_SLIDE_LAYOUT" val="a_b_l"/>
  <p:tag name="KSO_WM_SLIDE_LAYOUT_CNT" val="1_1_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194644_1*i*4"/>
  <p:tag name="KSO_WM_TEMPLATE_CATEGORY" val="diagram"/>
  <p:tag name="KSO_WM_TEMPLATE_INDEX" val="20194644"/>
  <p:tag name="KSO_WM_UNIT_LAYERLEVEL" val="1"/>
  <p:tag name="KSO_WM_TAG_VERSION" val="1.0"/>
  <p:tag name="KSO_WM_BEAUTIFY_FLAG" val="#wm#"/>
  <p:tag name="KSO_WM_UNIT_COLOR_SCHEME_SHAPE_ID" val="9"/>
  <p:tag name="KSO_WM_UNIT_COLOR_SCHEME_PARENT_PAGE" val="0_1"/>
</p:tagLst>
</file>

<file path=ppt/tags/tag3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194644_1*i*5"/>
  <p:tag name="KSO_WM_TEMPLATE_CATEGORY" val="diagram"/>
  <p:tag name="KSO_WM_TEMPLATE_INDEX" val="20194644"/>
  <p:tag name="KSO_WM_UNIT_LAYERLEVEL" val="1"/>
  <p:tag name="KSO_WM_TAG_VERSION" val="1.0"/>
  <p:tag name="KSO_WM_BEAUTIFY_FLAG" val="#wm#"/>
  <p:tag name="KSO_WM_UNIT_COLOR_SCHEME_SHAPE_ID" val="17"/>
  <p:tag name="KSO_WM_UNIT_COLOR_SCHEME_PARENT_PAGE" val="0_1"/>
  <p:tag name="KSO_WM_UNIT_FOIL_COLOR" val="1"/>
</p:tagLst>
</file>

<file path=ppt/tags/tag3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194644_1*i*6"/>
  <p:tag name="KSO_WM_TEMPLATE_CATEGORY" val="diagram"/>
  <p:tag name="KSO_WM_TEMPLATE_INDEX" val="20194644"/>
  <p:tag name="KSO_WM_UNIT_LAYERLEVEL" val="1"/>
  <p:tag name="KSO_WM_TAG_VERSION" val="1.0"/>
  <p:tag name="KSO_WM_BEAUTIFY_FLAG" val="#wm#"/>
  <p:tag name="KSO_WM_UNIT_COLOR_SCHEME_SHAPE_ID" val="19"/>
  <p:tag name="KSO_WM_UNIT_COLOR_SCHEME_PARENT_PAGE" val="0_1"/>
  <p:tag name="KSO_WM_UNIT_FOIL_COLOR" val="1"/>
</p:tagLst>
</file>

<file path=ppt/tags/tag373.xml><?xml version="1.0" encoding="utf-8"?>
<p:tagLst xmlns:p="http://schemas.openxmlformats.org/presentationml/2006/main">
  <p:tag name="KSO_WM_UNIT_ISCONTENTSTITLE" val="0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194644_1*a*1"/>
  <p:tag name="KSO_WM_TEMPLATE_CATEGORY" val="diagram"/>
  <p:tag name="KSO_WM_TEMPLATE_INDEX" val="20194644"/>
  <p:tag name="KSO_WM_UNIT_LAYERLEVEL" val="1"/>
  <p:tag name="KSO_WM_TAG_VERSION" val="1.0"/>
  <p:tag name="KSO_WM_BEAUTIFY_FLAG" val="#wm#"/>
  <p:tag name="KSO_WM_UNIT_PRESET_TEXT" val="单击此处添加标题"/>
  <p:tag name="KSO_WM_UNIT_ISNUMDGMTITLE" val="0"/>
</p:tagLst>
</file>

<file path=ppt/tags/tag374.xml><?xml version="1.0" encoding="utf-8"?>
<p:tagLst xmlns:p="http://schemas.openxmlformats.org/presentationml/2006/main">
  <p:tag name="KSO_WM_UNIT_NOCLEAR" val="0"/>
  <p:tag name="KSO_WM_UNIT_VALUE" val="351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194644_1*f*1"/>
  <p:tag name="KSO_WM_TEMPLATE_CATEGORY" val="diagram"/>
  <p:tag name="KSO_WM_TEMPLATE_INDEX" val="20194644"/>
  <p:tag name="KSO_WM_UNIT_LAYERLEVEL" val="1"/>
  <p:tag name="KSO_WM_TAG_VERSION" val="1.0"/>
  <p:tag name="KSO_WM_BEAUTIFY_FLAG" val="#wm#"/>
  <p:tag name="KSO_WM_UNIT_PRESET_TEXT" val="点击此处添加正文，文字是您思想的提炼，为了最终呈现发布的良好效果，请言简意赅的阐述您的观点，并根据需要酌情增减文字。即便信息错综复杂，需要用更多的文字来表述，也请您尽可能提炼思想的精髓，恰如其分的表达观点，往往事半功倍。更多时候我们只需播下一颗种子，自然有微风吹拂，雨露滋养。为了最终演示发布的良好效果，请您尽量提炼思想的精髓，否则容易造成观者的阅读压力，适得其反。祝愿您演讲顺利。"/>
  <p:tag name="KSO_WM_UNIT_SUBTYPE" val="a"/>
</p:tagLst>
</file>

<file path=ppt/tags/tag3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194644_1*i*2"/>
  <p:tag name="KSO_WM_TEMPLATE_CATEGORY" val="diagram"/>
  <p:tag name="KSO_WM_TEMPLATE_INDEX" val="20194644"/>
  <p:tag name="KSO_WM_UNIT_LAYERLEVEL" val="1"/>
  <p:tag name="KSO_WM_TAG_VERSION" val="1.0"/>
  <p:tag name="KSO_WM_BEAUTIFY_FLAG" val="#wm#"/>
</p:tagLst>
</file>

<file path=ppt/tags/tag3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194644_1*i*3"/>
  <p:tag name="KSO_WM_TEMPLATE_CATEGORY" val="diagram"/>
  <p:tag name="KSO_WM_TEMPLATE_INDEX" val="20194644"/>
  <p:tag name="KSO_WM_UNIT_LAYERLEVEL" val="1"/>
  <p:tag name="KSO_WM_TAG_VERSION" val="1.0"/>
  <p:tag name="KSO_WM_BEAUTIFY_FLAG" val="#wm#"/>
</p:tagLst>
</file>

<file path=ppt/tags/tag377.xml><?xml version="1.0" encoding="utf-8"?>
<p:tagLst xmlns:p="http://schemas.openxmlformats.org/presentationml/2006/main">
  <p:tag name="KSO_WM_SLIDE_ID" val="diagram20194644_1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194644"/>
  <p:tag name="KSO_WM_SLIDE_LAYOUT" val="a_f"/>
  <p:tag name="KSO_WM_SLIDE_LAYOUT_CNT" val="1_1"/>
  <p:tag name="KSO_WM_SLIDE_TYPE" val="text"/>
  <p:tag name="KSO_WM_SLIDE_SUBTYPE" val="pureTxt"/>
  <p:tag name="KSO_WM_SLIDE_SIZE" val="882*476"/>
  <p:tag name="KSO_WM_SLIDE_POSITION" val="42*36"/>
  <p:tag name="KSO_WM_SLIDE_COLORSCHEME_VERSION" val="3.2"/>
  <p:tag name="KSO_WM_TEMPLATE_SUBCATEGORY" val="0"/>
  <p:tag name="KSO_WM_TEMPLATE_MASTER_TYPE" val="0"/>
  <p:tag name="KSO_WM_TEMPLATE_COLOR_TYPE" val="1"/>
</p:tagLst>
</file>

<file path=ppt/tags/tag3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3672_1*i*1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3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3672_1*i*2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3672_1*a*1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381.xml><?xml version="1.0" encoding="utf-8"?>
<p:tagLst xmlns:p="http://schemas.openxmlformats.org/presentationml/2006/main">
  <p:tag name="KSO_WM_UNIT_PRESET_TEXT" val="点击此处添加正文，文字是您思想的提炼，为了演示发布的良好效果，请言简意赅的阐述您的观点。&#13;您的正文已经经简明扼要，字字珠玑，但信息却千丝万缕、错综复杂，需要用更多的文字来表述；但请您尽可能提炼思想的精髓，否则容易造成观者的阅读压力，适得其反。&#13;正如我们都希望改变世界，希望给别人带去光明，但更多时候我们只需要播下一颗种子，自然有微风吹拂，雨露滋养。恰如其分的表达观点，往往事半功倍。&#13;当您的正文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&#13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。"/>
  <p:tag name="KSO_WM_UNIT_NOCLEAR" val="0"/>
  <p:tag name="KSO_WM_UNIT_VALUE" val="114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3672_1*f*1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3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3672_1*i*3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383.xml><?xml version="1.0" encoding="utf-8"?>
<p:tagLst xmlns:p="http://schemas.openxmlformats.org/presentationml/2006/main">
  <p:tag name="KSO_WM_SLIDE_ID" val="diagram20203672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60*512"/>
  <p:tag name="KSO_WM_SLIDE_POSITION" val="0*27"/>
  <p:tag name="KSO_WM_TAG_VERSION" val="1.0"/>
  <p:tag name="KSO_WM_BEAUTIFY_FLAG" val="#wm#"/>
  <p:tag name="KSO_WM_TEMPLATE_CATEGORY" val="diagram"/>
  <p:tag name="KSO_WM_TEMPLATE_INDEX" val="20203672"/>
  <p:tag name="KSO_WM_SLIDE_LAYOUT" val="a_f"/>
  <p:tag name="KSO_WM_SLIDE_LAYOUT_CNT" val="1_1"/>
</p:tagLst>
</file>

<file path=ppt/tags/tag3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3672_1*i*1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3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3672_1*i*2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386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3672_1*a*1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387.xml><?xml version="1.0" encoding="utf-8"?>
<p:tagLst xmlns:p="http://schemas.openxmlformats.org/presentationml/2006/main">
  <p:tag name="KSO_WM_UNIT_PRESET_TEXT" val="点击此处添加正文，文字是您思想的提炼，为了演示发布的良好效果，请言简意赅的阐述您的观点。&#13;您的正文已经经简明扼要，字字珠玑，但信息却千丝万缕、错综复杂，需要用更多的文字来表述；但请您尽可能提炼思想的精髓，否则容易造成观者的阅读压力，适得其反。&#13;正如我们都希望改变世界，希望给别人带去光明，但更多时候我们只需要播下一颗种子，自然有微风吹拂，雨露滋养。恰如其分的表达观点，往往事半功倍。&#13;当您的正文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&#13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。"/>
  <p:tag name="KSO_WM_UNIT_NOCLEAR" val="0"/>
  <p:tag name="KSO_WM_UNIT_VALUE" val="114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3672_1*f*1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3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3672_1*i*3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389.xml><?xml version="1.0" encoding="utf-8"?>
<p:tagLst xmlns:p="http://schemas.openxmlformats.org/presentationml/2006/main">
  <p:tag name="KSO_WM_SLIDE_ID" val="diagram20203672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60*512"/>
  <p:tag name="KSO_WM_SLIDE_POSITION" val="0*27"/>
  <p:tag name="KSO_WM_TAG_VERSION" val="1.0"/>
  <p:tag name="KSO_WM_BEAUTIFY_FLAG" val="#wm#"/>
  <p:tag name="KSO_WM_TEMPLATE_CATEGORY" val="diagram"/>
  <p:tag name="KSO_WM_TEMPLATE_INDEX" val="20203672"/>
  <p:tag name="KSO_WM_SLIDE_LAYOUT" val="a_f"/>
  <p:tag name="KSO_WM_SLIDE_LAYOUT_CNT" val="1_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diagram20201661_3*i*1"/>
  <p:tag name="KSO_WM_TEMPLATE_CATEGORY" val="diagram"/>
  <p:tag name="KSO_WM_TEMPLATE_INDEX" val="20201661"/>
  <p:tag name="KSO_WM_UNIT_LAYERLEVEL" val="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diagram20201661_3*i*2"/>
  <p:tag name="KSO_WM_TEMPLATE_CATEGORY" val="diagram"/>
  <p:tag name="KSO_WM_TEMPLATE_INDEX" val="20201661"/>
  <p:tag name="KSO_WM_UNIT_LAYERLEVEL" val="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3"/>
  <p:tag name="KSO_WM_UNIT_ID" val="diagram20201661_3*i*3"/>
  <p:tag name="KSO_WM_TEMPLATE_CATEGORY" val="diagram"/>
  <p:tag name="KSO_WM_TEMPLATE_INDEX" val="20201661"/>
  <p:tag name="KSO_WM_UNIT_LAYERLEVEL" val="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5"/>
  <p:tag name="KSO_WM_UNIT_TEXT_FILL_TYPE" val="1"/>
  <p:tag name="KSO_WM_UNIT_USESOURCEFORMAT_APPLY" val="1"/>
</p:tagLst>
</file>

<file path=ppt/tags/tag393.xml><?xml version="1.0" encoding="utf-8"?>
<p:tagLst xmlns:p="http://schemas.openxmlformats.org/presentationml/2006/main">
  <p:tag name="KSO_WM_UNIT_ISCONTENTSTITLE" val="1"/>
  <p:tag name="KSO_WM_UNIT_PRESET_TEXT" val="CONTENT"/>
  <p:tag name="KSO_WM_UNIT_NOCLEAR" val="0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01661_3*a*1"/>
  <p:tag name="KSO_WM_TEMPLATE_CATEGORY" val="diagram"/>
  <p:tag name="KSO_WM_TEMPLATE_INDEX" val="20201661"/>
  <p:tag name="KSO_WM_UNIT_LAYERLEVEL" val="1"/>
  <p:tag name="KSO_WM_TAG_VERSION" val="1.0"/>
  <p:tag name="KSO_WM_BEAUTIFY_FLAG" val="#wm#"/>
  <p:tag name="KSO_WM_UNIT_TEXT_FILL_FORE_SCHEMECOLOR_INDEX" val="15"/>
  <p:tag name="KSO_WM_UNIT_TEXT_FILL_TYPE" val="1"/>
  <p:tag name="KSO_WM_UNIT_USESOURCEFORMAT_APPLY" val="1"/>
</p:tagLst>
</file>

<file path=ppt/tags/tag3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01661_3*l_h_i*1_1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395.xml><?xml version="1.0" encoding="utf-8"?>
<p:tagLst xmlns:p="http://schemas.openxmlformats.org/presentationml/2006/main">
  <p:tag name="KSO_WM_UNIT_PRESET_TEXT" val="单击此处添加文本具体内容"/>
  <p:tag name="KSO_WM_UNIT_NOCLEAR" val="0"/>
  <p:tag name="KSO_WM_UNIT_VALUE" val="3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01661_3*l_h_f*1_1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396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01661_3*l_h_a*1_1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3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01661_3*l_h_i*1_2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398.xml><?xml version="1.0" encoding="utf-8"?>
<p:tagLst xmlns:p="http://schemas.openxmlformats.org/presentationml/2006/main">
  <p:tag name="KSO_WM_UNIT_PRESET_TEXT" val="单击此处添加文本具体内容"/>
  <p:tag name="KSO_WM_UNIT_NOCLEAR" val="0"/>
  <p:tag name="KSO_WM_UNIT_VALUE" val="3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01661_3*l_h_f*1_2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399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01661_3*l_h_a*1_2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01661_3*l_h_i*1_3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401.xml><?xml version="1.0" encoding="utf-8"?>
<p:tagLst xmlns:p="http://schemas.openxmlformats.org/presentationml/2006/main">
  <p:tag name="KSO_WM_UNIT_PRESET_TEXT" val="单击此处添加文本具体内容"/>
  <p:tag name="KSO_WM_UNIT_NOCLEAR" val="0"/>
  <p:tag name="KSO_WM_UNIT_VALUE" val="3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01661_3*l_h_f*1_3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402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01661_3*l_h_a*1_3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4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01661_3*l_h_i*1_4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404.xml><?xml version="1.0" encoding="utf-8"?>
<p:tagLst xmlns:p="http://schemas.openxmlformats.org/presentationml/2006/main">
  <p:tag name="KSO_WM_UNIT_PRESET_TEXT" val="单击此处添加文本具体内容"/>
  <p:tag name="KSO_WM_UNIT_NOCLEAR" val="0"/>
  <p:tag name="KSO_WM_UNIT_VALUE" val="3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01661_3*l_h_f*1_4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405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01661_3*l_h_a*1_4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4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01661_3*l_i*1_1"/>
  <p:tag name="KSO_WM_TEMPLATE_CATEGORY" val="diagram"/>
  <p:tag name="KSO_WM_TEMPLATE_INDEX" val="20201661"/>
  <p:tag name="KSO_WM_UNIT_LAYERLEVEL" val="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4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201661_3*l_i*1_2"/>
  <p:tag name="KSO_WM_TEMPLATE_CATEGORY" val="diagram"/>
  <p:tag name="KSO_WM_TEMPLATE_INDEX" val="20201661"/>
  <p:tag name="KSO_WM_UNIT_LAYERLEVEL" val="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4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3"/>
  <p:tag name="KSO_WM_UNIT_ID" val="diagram20201661_3*l_i*1_3"/>
  <p:tag name="KSO_WM_TEMPLATE_CATEGORY" val="diagram"/>
  <p:tag name="KSO_WM_TEMPLATE_INDEX" val="20201661"/>
  <p:tag name="KSO_WM_UNIT_LAYERLEVEL" val="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409.xml><?xml version="1.0" encoding="utf-8"?>
<p:tagLst xmlns:p="http://schemas.openxmlformats.org/presentationml/2006/main">
  <p:tag name="KSO_WM_SLIDE_ID" val="diagram20201661_3"/>
  <p:tag name="KSO_WM_TEMPLATE_SUBCATEGORY" val="0"/>
  <p:tag name="KSO_WM_TEMPLATE_MASTER_TYPE" val="0"/>
  <p:tag name="KSO_WM_TEMPLATE_COLOR_TYPE" val="1"/>
  <p:tag name="KSO_WM_SLIDE_TYPE" val="contents"/>
  <p:tag name="KSO_WM_SLIDE_SUBTYPE" val="diag"/>
  <p:tag name="KSO_WM_SLIDE_ITEM_CNT" val="4"/>
  <p:tag name="KSO_WM_SLIDE_INDEX" val="3"/>
  <p:tag name="KSO_WM_DIAGRAM_GROUP_CODE" val="l1-1"/>
  <p:tag name="KSO_WM_SLIDE_DIAGTYPE" val="l"/>
  <p:tag name="KSO_WM_TAG_VERSION" val="1.0"/>
  <p:tag name="KSO_WM_BEAUTIFY_FLAG" val="#wm#"/>
  <p:tag name="KSO_WM_TEMPLATE_CATEGORY" val="diagram"/>
  <p:tag name="KSO_WM_TEMPLATE_INDEX" val="20201661"/>
  <p:tag name="KSO_WM_SLIDE_LAYOUT" val="a_l"/>
  <p:tag name="KSO_WM_SLIDE_LAYOUT_CNT" val="1_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3672_1*i*1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4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3672_1*i*2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412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3672_1*a*1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413.xml><?xml version="1.0" encoding="utf-8"?>
<p:tagLst xmlns:p="http://schemas.openxmlformats.org/presentationml/2006/main">
  <p:tag name="KSO_WM_UNIT_PRESET_TEXT" val="点击此处添加正文，文字是您思想的提炼，为了演示发布的良好效果，请言简意赅的阐述您的观点。&#13;您的正文已经经简明扼要，字字珠玑，但信息却千丝万缕、错综复杂，需要用更多的文字来表述；但请您尽可能提炼思想的精髓，否则容易造成观者的阅读压力，适得其反。&#13;正如我们都希望改变世界，希望给别人带去光明，但更多时候我们只需要播下一颗种子，自然有微风吹拂，雨露滋养。恰如其分的表达观点，往往事半功倍。&#13;当您的正文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&#13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。"/>
  <p:tag name="KSO_WM_UNIT_NOCLEAR" val="0"/>
  <p:tag name="KSO_WM_UNIT_VALUE" val="114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3672_1*f*1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4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3672_1*i*3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415.xml><?xml version="1.0" encoding="utf-8"?>
<p:tagLst xmlns:p="http://schemas.openxmlformats.org/presentationml/2006/main">
  <p:tag name="KSO_WM_SLIDE_ID" val="diagram20203672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60*512"/>
  <p:tag name="KSO_WM_SLIDE_POSITION" val="0*27"/>
  <p:tag name="KSO_WM_TAG_VERSION" val="1.0"/>
  <p:tag name="KSO_WM_BEAUTIFY_FLAG" val="#wm#"/>
  <p:tag name="KSO_WM_TEMPLATE_CATEGORY" val="diagram"/>
  <p:tag name="KSO_WM_TEMPLATE_INDEX" val="20203672"/>
  <p:tag name="KSO_WM_SLIDE_LAYOUT" val="a_f"/>
  <p:tag name="KSO_WM_SLIDE_LAYOUT_CNT" val="1_1"/>
</p:tagLst>
</file>

<file path=ppt/tags/tag4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3672_1*i*1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4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3672_1*i*2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418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3672_1*a*1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419.xml><?xml version="1.0" encoding="utf-8"?>
<p:tagLst xmlns:p="http://schemas.openxmlformats.org/presentationml/2006/main">
  <p:tag name="KSO_WM_UNIT_PRESET_TEXT" val="点击此处添加正文，文字是您思想的提炼，为了演示发布的良好效果，请言简意赅的阐述您的观点。&#13;您的正文已经经简明扼要，字字珠玑，但信息却千丝万缕、错综复杂，需要用更多的文字来表述；但请您尽可能提炼思想的精髓，否则容易造成观者的阅读压力，适得其反。&#13;正如我们都希望改变世界，希望给别人带去光明，但更多时候我们只需要播下一颗种子，自然有微风吹拂，雨露滋养。恰如其分的表达观点，往往事半功倍。&#13;当您的正文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&#13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。"/>
  <p:tag name="KSO_WM_UNIT_NOCLEAR" val="0"/>
  <p:tag name="KSO_WM_UNIT_VALUE" val="114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3672_1*f*1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3672_1*i*3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421.xml><?xml version="1.0" encoding="utf-8"?>
<p:tagLst xmlns:p="http://schemas.openxmlformats.org/presentationml/2006/main">
  <p:tag name="KSO_WM_SLIDE_ID" val="diagram20203672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60*512"/>
  <p:tag name="KSO_WM_SLIDE_POSITION" val="0*27"/>
  <p:tag name="KSO_WM_TAG_VERSION" val="1.0"/>
  <p:tag name="KSO_WM_BEAUTIFY_FLAG" val="#wm#"/>
  <p:tag name="KSO_WM_TEMPLATE_CATEGORY" val="diagram"/>
  <p:tag name="KSO_WM_TEMPLATE_INDEX" val="20203672"/>
  <p:tag name="KSO_WM_SLIDE_LAYOUT" val="a_f"/>
  <p:tag name="KSO_WM_SLIDE_LAYOUT_CNT" val="1_1"/>
</p:tagLst>
</file>

<file path=ppt/tags/tag4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3672_1*i*1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4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3672_1*i*2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424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3672_1*a*1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425.xml><?xml version="1.0" encoding="utf-8"?>
<p:tagLst xmlns:p="http://schemas.openxmlformats.org/presentationml/2006/main">
  <p:tag name="KSO_WM_UNIT_PRESET_TEXT" val="点击此处添加正文，文字是您思想的提炼，为了演示发布的良好效果，请言简意赅的阐述您的观点。&#13;您的正文已经经简明扼要，字字珠玑，但信息却千丝万缕、错综复杂，需要用更多的文字来表述；但请您尽可能提炼思想的精髓，否则容易造成观者的阅读压力，适得其反。&#13;正如我们都希望改变世界，希望给别人带去光明，但更多时候我们只需要播下一颗种子，自然有微风吹拂，雨露滋养。恰如其分的表达观点，往往事半功倍。&#13;当您的正文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&#13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。"/>
  <p:tag name="KSO_WM_UNIT_NOCLEAR" val="0"/>
  <p:tag name="KSO_WM_UNIT_VALUE" val="114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3672_1*f*1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4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3672_1*i*3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427.xml><?xml version="1.0" encoding="utf-8"?>
<p:tagLst xmlns:p="http://schemas.openxmlformats.org/presentationml/2006/main">
  <p:tag name="KSO_WM_SLIDE_ID" val="diagram20203672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60*512"/>
  <p:tag name="KSO_WM_SLIDE_POSITION" val="0*27"/>
  <p:tag name="KSO_WM_TAG_VERSION" val="1.0"/>
  <p:tag name="KSO_WM_BEAUTIFY_FLAG" val="#wm#"/>
  <p:tag name="KSO_WM_TEMPLATE_CATEGORY" val="diagram"/>
  <p:tag name="KSO_WM_TEMPLATE_INDEX" val="20203672"/>
  <p:tag name="KSO_WM_SLIDE_LAYOUT" val="a_f"/>
  <p:tag name="KSO_WM_SLIDE_LAYOUT_CNT" val="1_1"/>
</p:tagLst>
</file>

<file path=ppt/tags/tag4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194644_1*i*4"/>
  <p:tag name="KSO_WM_TEMPLATE_CATEGORY" val="diagram"/>
  <p:tag name="KSO_WM_TEMPLATE_INDEX" val="20194644"/>
  <p:tag name="KSO_WM_UNIT_LAYERLEVEL" val="1"/>
  <p:tag name="KSO_WM_TAG_VERSION" val="1.0"/>
  <p:tag name="KSO_WM_BEAUTIFY_FLAG" val="#wm#"/>
  <p:tag name="KSO_WM_UNIT_COLOR_SCHEME_SHAPE_ID" val="9"/>
  <p:tag name="KSO_WM_UNIT_COLOR_SCHEME_PARENT_PAGE" val="0_1"/>
</p:tagLst>
</file>

<file path=ppt/tags/tag4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194644_1*i*5"/>
  <p:tag name="KSO_WM_TEMPLATE_CATEGORY" val="diagram"/>
  <p:tag name="KSO_WM_TEMPLATE_INDEX" val="20194644"/>
  <p:tag name="KSO_WM_UNIT_LAYERLEVEL" val="1"/>
  <p:tag name="KSO_WM_TAG_VERSION" val="1.0"/>
  <p:tag name="KSO_WM_BEAUTIFY_FLAG" val="#wm#"/>
  <p:tag name="KSO_WM_UNIT_COLOR_SCHEME_SHAPE_ID" val="17"/>
  <p:tag name="KSO_WM_UNIT_COLOR_SCHEME_PARENT_PAGE" val="0_1"/>
  <p:tag name="KSO_WM_UNIT_FOIL_COLOR" val="1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194644_1*i*6"/>
  <p:tag name="KSO_WM_TEMPLATE_CATEGORY" val="diagram"/>
  <p:tag name="KSO_WM_TEMPLATE_INDEX" val="20194644"/>
  <p:tag name="KSO_WM_UNIT_LAYERLEVEL" val="1"/>
  <p:tag name="KSO_WM_TAG_VERSION" val="1.0"/>
  <p:tag name="KSO_WM_BEAUTIFY_FLAG" val="#wm#"/>
  <p:tag name="KSO_WM_UNIT_COLOR_SCHEME_SHAPE_ID" val="19"/>
  <p:tag name="KSO_WM_UNIT_COLOR_SCHEME_PARENT_PAGE" val="0_1"/>
  <p:tag name="KSO_WM_UNIT_FOIL_COLOR" val="1"/>
</p:tagLst>
</file>

<file path=ppt/tags/tag431.xml><?xml version="1.0" encoding="utf-8"?>
<p:tagLst xmlns:p="http://schemas.openxmlformats.org/presentationml/2006/main">
  <p:tag name="KSO_WM_UNIT_ISCONTENTSTITLE" val="0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194644_1*a*1"/>
  <p:tag name="KSO_WM_TEMPLATE_CATEGORY" val="diagram"/>
  <p:tag name="KSO_WM_TEMPLATE_INDEX" val="20194644"/>
  <p:tag name="KSO_WM_UNIT_LAYERLEVEL" val="1"/>
  <p:tag name="KSO_WM_TAG_VERSION" val="1.0"/>
  <p:tag name="KSO_WM_BEAUTIFY_FLAG" val="#wm#"/>
  <p:tag name="KSO_WM_UNIT_PRESET_TEXT" val="单击此处添加标题"/>
  <p:tag name="KSO_WM_UNIT_ISNUMDGMTITLE" val="0"/>
</p:tagLst>
</file>

<file path=ppt/tags/tag432.xml><?xml version="1.0" encoding="utf-8"?>
<p:tagLst xmlns:p="http://schemas.openxmlformats.org/presentationml/2006/main">
  <p:tag name="KSO_WM_UNIT_NOCLEAR" val="0"/>
  <p:tag name="KSO_WM_UNIT_VALUE" val="351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194644_1*f*1"/>
  <p:tag name="KSO_WM_TEMPLATE_CATEGORY" val="diagram"/>
  <p:tag name="KSO_WM_TEMPLATE_INDEX" val="20194644"/>
  <p:tag name="KSO_WM_UNIT_LAYERLEVEL" val="1"/>
  <p:tag name="KSO_WM_TAG_VERSION" val="1.0"/>
  <p:tag name="KSO_WM_BEAUTIFY_FLAG" val="#wm#"/>
  <p:tag name="KSO_WM_UNIT_PRESET_TEXT" val="点击此处添加正文，文字是您思想的提炼，为了最终呈现发布的良好效果，请言简意赅的阐述您的观点，并根据需要酌情增减文字。即便信息错综复杂，需要用更多的文字来表述，也请您尽可能提炼思想的精髓，恰如其分的表达观点，往往事半功倍。更多时候我们只需播下一颗种子，自然有微风吹拂，雨露滋养。为了最终演示发布的良好效果，请您尽量提炼思想的精髓，否则容易造成观者的阅读压力，适得其反。祝愿您演讲顺利。"/>
  <p:tag name="KSO_WM_UNIT_SUBTYPE" val="a"/>
</p:tagLst>
</file>

<file path=ppt/tags/tag4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194644_1*i*2"/>
  <p:tag name="KSO_WM_TEMPLATE_CATEGORY" val="diagram"/>
  <p:tag name="KSO_WM_TEMPLATE_INDEX" val="20194644"/>
  <p:tag name="KSO_WM_UNIT_LAYERLEVEL" val="1"/>
  <p:tag name="KSO_WM_TAG_VERSION" val="1.0"/>
  <p:tag name="KSO_WM_BEAUTIFY_FLAG" val="#wm#"/>
</p:tagLst>
</file>

<file path=ppt/tags/tag4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194644_1*i*3"/>
  <p:tag name="KSO_WM_TEMPLATE_CATEGORY" val="diagram"/>
  <p:tag name="KSO_WM_TEMPLATE_INDEX" val="20194644"/>
  <p:tag name="KSO_WM_UNIT_LAYERLEVEL" val="1"/>
  <p:tag name="KSO_WM_TAG_VERSION" val="1.0"/>
  <p:tag name="KSO_WM_BEAUTIFY_FLAG" val="#wm#"/>
</p:tagLst>
</file>

<file path=ppt/tags/tag435.xml><?xml version="1.0" encoding="utf-8"?>
<p:tagLst xmlns:p="http://schemas.openxmlformats.org/presentationml/2006/main">
  <p:tag name="KSO_WM_SLIDE_ID" val="diagram20194644_1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194644"/>
  <p:tag name="KSO_WM_SLIDE_LAYOUT" val="a_f"/>
  <p:tag name="KSO_WM_SLIDE_LAYOUT_CNT" val="1_1"/>
  <p:tag name="KSO_WM_SLIDE_TYPE" val="text"/>
  <p:tag name="KSO_WM_SLIDE_SUBTYPE" val="pureTxt"/>
  <p:tag name="KSO_WM_SLIDE_SIZE" val="882*476"/>
  <p:tag name="KSO_WM_SLIDE_POSITION" val="42*36"/>
  <p:tag name="KSO_WM_SLIDE_COLORSCHEME_VERSION" val="3.2"/>
  <p:tag name="KSO_WM_TEMPLATE_SUBCATEGORY" val="0"/>
  <p:tag name="KSO_WM_TEMPLATE_MASTER_TYPE" val="0"/>
  <p:tag name="KSO_WM_TEMPLATE_COLOR_TYPE" val="1"/>
</p:tagLst>
</file>

<file path=ppt/tags/tag4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4027_1*i*9"/>
  <p:tag name="KSO_WM_TEMPLATE_CATEGORY" val="diagram"/>
  <p:tag name="KSO_WM_TEMPLATE_INDEX" val="20204027"/>
  <p:tag name="KSO_WM_UNIT_LAYERLEVEL" val="1"/>
  <p:tag name="KSO_WM_TAG_VERSION" val="1.0"/>
  <p:tag name="KSO_WM_BEAUTIFY_FLAG" val="#wm#"/>
</p:tagLst>
</file>

<file path=ppt/tags/tag437.xml><?xml version="1.0" encoding="utf-8"?>
<p:tagLst xmlns:p="http://schemas.openxmlformats.org/presentationml/2006/main">
  <p:tag name="KSO_WM_UNIT_ISCONTENTS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4027_1*a*1"/>
  <p:tag name="KSO_WM_TEMPLATE_CATEGORY" val="diagram"/>
  <p:tag name="KSO_WM_TEMPLATE_INDEX" val="20204027"/>
  <p:tag name="KSO_WM_UNIT_LAYERLEVEL" val="1"/>
  <p:tag name="KSO_WM_TAG_VERSION" val="1.0"/>
  <p:tag name="KSO_WM_BEAUTIFY_FLAG" val="#wm#"/>
  <p:tag name="KSO_WM_UNIT_PRESET_TEXT" val="Click add header"/>
  <p:tag name="KSO_WM_UNIT_ISNUMDGMTITLE" val="0"/>
</p:tagLst>
</file>

<file path=ppt/tags/tag438.xml><?xml version="1.0" encoding="utf-8"?>
<p:tagLst xmlns:p="http://schemas.openxmlformats.org/presentationml/2006/main">
  <p:tag name="KSO_WM_UNIT_NOCLEAR" val="0"/>
  <p:tag name="KSO_WM_UNIT_VALUE" val="75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4027_1*f*1"/>
  <p:tag name="KSO_WM_TEMPLATE_CATEGORY" val="diagram"/>
  <p:tag name="KSO_WM_TEMPLATE_INDEX" val="20204027"/>
  <p:tag name="KSO_WM_UNIT_LAYERLEVEL" val="1"/>
  <p:tag name="KSO_WM_TAG_VERSION" val="1.0"/>
  <p:tag name="KSO_WM_BEAUTIFY_FLAG" val="#wm#"/>
  <p:tag name="KSO_WM_UNIT_PRESET_TEXT" val="Click here to add the text,"/>
  <p:tag name="KSO_WM_UNIT_SUBTYPE" val="a"/>
</p:tagLst>
</file>

<file path=ppt/tags/tag4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4027_1*i*1"/>
  <p:tag name="KSO_WM_TEMPLATE_CATEGORY" val="diagram"/>
  <p:tag name="KSO_WM_TEMPLATE_INDEX" val="20204027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4027_1*i*2"/>
  <p:tag name="KSO_WM_TEMPLATE_CATEGORY" val="diagram"/>
  <p:tag name="KSO_WM_TEMPLATE_INDEX" val="20204027"/>
  <p:tag name="KSO_WM_UNIT_LAYERLEVEL" val="1"/>
  <p:tag name="KSO_WM_TAG_VERSION" val="1.0"/>
  <p:tag name="KSO_WM_BEAUTIFY_FLAG" val="#wm#"/>
</p:tagLst>
</file>

<file path=ppt/tags/tag4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4027_1*i*3"/>
  <p:tag name="KSO_WM_TEMPLATE_CATEGORY" val="diagram"/>
  <p:tag name="KSO_WM_TEMPLATE_INDEX" val="20204027"/>
  <p:tag name="KSO_WM_UNIT_LAYERLEVEL" val="1"/>
  <p:tag name="KSO_WM_TAG_VERSION" val="1.0"/>
  <p:tag name="KSO_WM_BEAUTIFY_FLAG" val="#wm#"/>
</p:tagLst>
</file>

<file path=ppt/tags/tag4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4027_1*i*4"/>
  <p:tag name="KSO_WM_TEMPLATE_CATEGORY" val="diagram"/>
  <p:tag name="KSO_WM_TEMPLATE_INDEX" val="20204027"/>
  <p:tag name="KSO_WM_UNIT_LAYERLEVEL" val="1"/>
  <p:tag name="KSO_WM_TAG_VERSION" val="1.0"/>
  <p:tag name="KSO_WM_BEAUTIFY_FLAG" val="#wm#"/>
</p:tagLst>
</file>

<file path=ppt/tags/tag4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4027_1*i*5"/>
  <p:tag name="KSO_WM_TEMPLATE_CATEGORY" val="diagram"/>
  <p:tag name="KSO_WM_TEMPLATE_INDEX" val="20204027"/>
  <p:tag name="KSO_WM_UNIT_LAYERLEVEL" val="1"/>
  <p:tag name="KSO_WM_TAG_VERSION" val="1.0"/>
  <p:tag name="KSO_WM_BEAUTIFY_FLAG" val="#wm#"/>
</p:tagLst>
</file>

<file path=ppt/tags/tag4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4027_1*i*6"/>
  <p:tag name="KSO_WM_TEMPLATE_CATEGORY" val="diagram"/>
  <p:tag name="KSO_WM_TEMPLATE_INDEX" val="20204027"/>
  <p:tag name="KSO_WM_UNIT_LAYERLEVEL" val="1"/>
  <p:tag name="KSO_WM_TAG_VERSION" val="1.0"/>
  <p:tag name="KSO_WM_BEAUTIFY_FLAG" val="#wm#"/>
</p:tagLst>
</file>

<file path=ppt/tags/tag4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4027_1*i*7"/>
  <p:tag name="KSO_WM_TEMPLATE_CATEGORY" val="diagram"/>
  <p:tag name="KSO_WM_TEMPLATE_INDEX" val="20204027"/>
  <p:tag name="KSO_WM_UNIT_LAYERLEVEL" val="1"/>
  <p:tag name="KSO_WM_TAG_VERSION" val="1.0"/>
  <p:tag name="KSO_WM_BEAUTIFY_FLAG" val="#wm#"/>
</p:tagLst>
</file>

<file path=ppt/tags/tag4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4027_1*i*8"/>
  <p:tag name="KSO_WM_TEMPLATE_CATEGORY" val="diagram"/>
  <p:tag name="KSO_WM_TEMPLATE_INDEX" val="20204027"/>
  <p:tag name="KSO_WM_UNIT_LAYERLEVEL" val="1"/>
  <p:tag name="KSO_WM_TAG_VERSION" val="1.0"/>
  <p:tag name="KSO_WM_BEAUTIFY_FLAG" val="#wm#"/>
</p:tagLst>
</file>

<file path=ppt/tags/tag447.xml><?xml version="1.0" encoding="utf-8"?>
<p:tagLst xmlns:p="http://schemas.openxmlformats.org/presentationml/2006/main">
  <p:tag name="KSO_WM_SLIDE_ID" val="diagram20204027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59*487"/>
  <p:tag name="KSO_WM_SLIDE_POSITION" val="0*18"/>
  <p:tag name="KSO_WM_TAG_VERSION" val="1.0"/>
  <p:tag name="KSO_WM_BEAUTIFY_FLAG" val="#wm#"/>
  <p:tag name="KSO_WM_TEMPLATE_CATEGORY" val="diagram"/>
  <p:tag name="KSO_WM_TEMPLATE_INDEX" val="20204027"/>
  <p:tag name="KSO_WM_SLIDE_LAYOUT" val="a_f"/>
  <p:tag name="KSO_WM_SLIDE_LAYOUT_CNT" val="1_1"/>
</p:tagLst>
</file>

<file path=ppt/tags/tag448.xml><?xml version="1.0" encoding="utf-8"?>
<p:tagLst xmlns:p="http://schemas.openxmlformats.org/presentationml/2006/main"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121_1*l_h_a*1_1_1"/>
  <p:tag name="KSO_WM_TEMPLATE_CATEGORY" val="diagram"/>
  <p:tag name="KSO_WM_TEMPLATE_INDEX" val="20231121"/>
  <p:tag name="KSO_WM_UNIT_LAYERLEVEL" val="1_1_1"/>
  <p:tag name="KSO_WM_TAG_VERSION" val="3.0"/>
  <p:tag name="KSO_WM_BEAUTIFY_FLAG" val="#wm#"/>
  <p:tag name="KSO_WM_UNIT_PRESET_TEXT" val="添加&#10;标题"/>
  <p:tag name="KSO_WM_UNIT_FILL_FORE_SCHEMECOLOR_INDEX" val="5"/>
  <p:tag name="KSO_WM_DIAGRAM_MAX_ITEMCNT" val="3"/>
  <p:tag name="KSO_WM_DIAGRAM_MIN_ITEMCNT" val="3"/>
  <p:tag name="KSO_WM_DIAGRAM_VIRTUALLY_FRAME" val="{&quot;height&quot;:464.85,&quot;left&quot;:87.65,&quot;top&quot;:42.55,&quot;width&quot;:786.3004028320313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49.xml><?xml version="1.0" encoding="utf-8"?>
<p:tagLst xmlns:p="http://schemas.openxmlformats.org/presentationml/2006/main"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121_1*l_h_a*1_1_1"/>
  <p:tag name="KSO_WM_TEMPLATE_CATEGORY" val="diagram"/>
  <p:tag name="KSO_WM_TEMPLATE_INDEX" val="20231121"/>
  <p:tag name="KSO_WM_UNIT_LAYERLEVEL" val="1_1_1"/>
  <p:tag name="KSO_WM_TAG_VERSION" val="3.0"/>
  <p:tag name="KSO_WM_BEAUTIFY_FLAG" val="#wm#"/>
  <p:tag name="KSO_WM_UNIT_PRESET_TEXT" val="添加&#10;标题"/>
  <p:tag name="KSO_WM_UNIT_FILL_FORE_SCHEMECOLOR_INDEX" val="5"/>
  <p:tag name="KSO_WM_DIAGRAM_MAX_ITEMCNT" val="3"/>
  <p:tag name="KSO_WM_DIAGRAM_MIN_ITEMCNT" val="3"/>
  <p:tag name="KSO_WM_DIAGRAM_VIRTUALLY_FRAME" val="{&quot;height&quot;:464.85,&quot;left&quot;:87.65,&quot;top&quot;:42.55,&quot;width&quot;:786.3004028320313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121_1*l_h_a*1_1_1"/>
  <p:tag name="KSO_WM_TEMPLATE_CATEGORY" val="diagram"/>
  <p:tag name="KSO_WM_TEMPLATE_INDEX" val="20231121"/>
  <p:tag name="KSO_WM_UNIT_LAYERLEVEL" val="1_1_1"/>
  <p:tag name="KSO_WM_TAG_VERSION" val="3.0"/>
  <p:tag name="KSO_WM_BEAUTIFY_FLAG" val="#wm#"/>
  <p:tag name="KSO_WM_UNIT_PRESET_TEXT" val="添加&#10;标题"/>
  <p:tag name="KSO_WM_UNIT_FILL_FORE_SCHEMECOLOR_INDEX" val="5"/>
  <p:tag name="KSO_WM_DIAGRAM_MAX_ITEMCNT" val="3"/>
  <p:tag name="KSO_WM_DIAGRAM_MIN_ITEMCNT" val="3"/>
  <p:tag name="KSO_WM_DIAGRAM_VIRTUALLY_FRAME" val="{&quot;height&quot;:464.85,&quot;left&quot;:87.65,&quot;top&quot;:42.55,&quot;width&quot;:786.3004028320313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51.xml><?xml version="1.0" encoding="utf-8"?>
<p:tagLst xmlns:p="http://schemas.openxmlformats.org/presentationml/2006/main"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121_1*l_h_a*1_1_1"/>
  <p:tag name="KSO_WM_TEMPLATE_CATEGORY" val="diagram"/>
  <p:tag name="KSO_WM_TEMPLATE_INDEX" val="20231121"/>
  <p:tag name="KSO_WM_UNIT_LAYERLEVEL" val="1_1_1"/>
  <p:tag name="KSO_WM_TAG_VERSION" val="3.0"/>
  <p:tag name="KSO_WM_BEAUTIFY_FLAG" val="#wm#"/>
  <p:tag name="KSO_WM_UNIT_PRESET_TEXT" val="添加&#10;标题"/>
  <p:tag name="KSO_WM_UNIT_FILL_FORE_SCHEMECOLOR_INDEX" val="5"/>
  <p:tag name="KSO_WM_DIAGRAM_MAX_ITEMCNT" val="3"/>
  <p:tag name="KSO_WM_DIAGRAM_MIN_ITEMCNT" val="3"/>
  <p:tag name="KSO_WM_DIAGRAM_VIRTUALLY_FRAME" val="{&quot;height&quot;:464.85,&quot;left&quot;:87.65,&quot;top&quot;:42.55,&quot;width&quot;:786.3004028320313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52.xml><?xml version="1.0" encoding="utf-8"?>
<p:tagLst xmlns:p="http://schemas.openxmlformats.org/presentationml/2006/main"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121_1*l_h_a*1_1_1"/>
  <p:tag name="KSO_WM_TEMPLATE_CATEGORY" val="diagram"/>
  <p:tag name="KSO_WM_TEMPLATE_INDEX" val="20231121"/>
  <p:tag name="KSO_WM_UNIT_LAYERLEVEL" val="1_1_1"/>
  <p:tag name="KSO_WM_TAG_VERSION" val="3.0"/>
  <p:tag name="KSO_WM_BEAUTIFY_FLAG" val="#wm#"/>
  <p:tag name="KSO_WM_UNIT_PRESET_TEXT" val="添加&#10;标题"/>
  <p:tag name="KSO_WM_UNIT_FILL_FORE_SCHEMECOLOR_INDEX" val="5"/>
  <p:tag name="KSO_WM_DIAGRAM_MAX_ITEMCNT" val="3"/>
  <p:tag name="KSO_WM_DIAGRAM_MIN_ITEMCNT" val="3"/>
  <p:tag name="KSO_WM_DIAGRAM_VIRTUALLY_FRAME" val="{&quot;height&quot;:464.85,&quot;left&quot;:87.65,&quot;top&quot;:42.55,&quot;width&quot;:786.3004028320313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53.xml><?xml version="1.0" encoding="utf-8"?>
<p:tagLst xmlns:p="http://schemas.openxmlformats.org/presentationml/2006/main"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121_1*l_h_a*1_1_1"/>
  <p:tag name="KSO_WM_TEMPLATE_CATEGORY" val="diagram"/>
  <p:tag name="KSO_WM_TEMPLATE_INDEX" val="20231121"/>
  <p:tag name="KSO_WM_UNIT_LAYERLEVEL" val="1_1_1"/>
  <p:tag name="KSO_WM_TAG_VERSION" val="3.0"/>
  <p:tag name="KSO_WM_BEAUTIFY_FLAG" val="#wm#"/>
  <p:tag name="KSO_WM_UNIT_PRESET_TEXT" val="添加&#10;标题"/>
  <p:tag name="KSO_WM_UNIT_FILL_FORE_SCHEMECOLOR_INDEX" val="5"/>
  <p:tag name="KSO_WM_DIAGRAM_MAX_ITEMCNT" val="3"/>
  <p:tag name="KSO_WM_DIAGRAM_MIN_ITEMCNT" val="3"/>
  <p:tag name="KSO_WM_DIAGRAM_VIRTUALLY_FRAME" val="{&quot;height&quot;:464.85,&quot;left&quot;:87.65,&quot;top&quot;:42.55,&quot;width&quot;:786.3004028320313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54.xml><?xml version="1.0" encoding="utf-8"?>
<p:tagLst xmlns:p="http://schemas.openxmlformats.org/presentationml/2006/main"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121_1*l_h_a*1_1_1"/>
  <p:tag name="KSO_WM_TEMPLATE_CATEGORY" val="diagram"/>
  <p:tag name="KSO_WM_TEMPLATE_INDEX" val="20231121"/>
  <p:tag name="KSO_WM_UNIT_LAYERLEVEL" val="1_1_1"/>
  <p:tag name="KSO_WM_TAG_VERSION" val="3.0"/>
  <p:tag name="KSO_WM_BEAUTIFY_FLAG" val="#wm#"/>
  <p:tag name="KSO_WM_UNIT_PRESET_TEXT" val="添加&#10;标题"/>
  <p:tag name="KSO_WM_UNIT_FILL_FORE_SCHEMECOLOR_INDEX" val="5"/>
  <p:tag name="KSO_WM_DIAGRAM_MAX_ITEMCNT" val="3"/>
  <p:tag name="KSO_WM_DIAGRAM_MIN_ITEMCNT" val="3"/>
  <p:tag name="KSO_WM_DIAGRAM_VIRTUALLY_FRAME" val="{&quot;height&quot;:464.85,&quot;left&quot;:87.65,&quot;top&quot;:42.55,&quot;width&quot;:786.3004028320313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55.xml><?xml version="1.0" encoding="utf-8"?>
<p:tagLst xmlns:p="http://schemas.openxmlformats.org/presentationml/2006/main"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121_1*l_h_a*1_1_1"/>
  <p:tag name="KSO_WM_TEMPLATE_CATEGORY" val="diagram"/>
  <p:tag name="KSO_WM_TEMPLATE_INDEX" val="20231121"/>
  <p:tag name="KSO_WM_UNIT_LAYERLEVEL" val="1_1_1"/>
  <p:tag name="KSO_WM_TAG_VERSION" val="3.0"/>
  <p:tag name="KSO_WM_BEAUTIFY_FLAG" val="#wm#"/>
  <p:tag name="KSO_WM_UNIT_PRESET_TEXT" val="添加&#10;标题"/>
  <p:tag name="KSO_WM_UNIT_FILL_FORE_SCHEMECOLOR_INDEX" val="5"/>
  <p:tag name="KSO_WM_DIAGRAM_MAX_ITEMCNT" val="3"/>
  <p:tag name="KSO_WM_DIAGRAM_MIN_ITEMCNT" val="3"/>
  <p:tag name="KSO_WM_DIAGRAM_VIRTUALLY_FRAME" val="{&quot;height&quot;:464.85,&quot;left&quot;:87.65,&quot;top&quot;:42.55,&quot;width&quot;:786.3004028320313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56.xml><?xml version="1.0" encoding="utf-8"?>
<p:tagLst xmlns:p="http://schemas.openxmlformats.org/presentationml/2006/main"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121_1*l_h_a*1_1_1"/>
  <p:tag name="KSO_WM_TEMPLATE_CATEGORY" val="diagram"/>
  <p:tag name="KSO_WM_TEMPLATE_INDEX" val="20231121"/>
  <p:tag name="KSO_WM_UNIT_LAYERLEVEL" val="1_1_1"/>
  <p:tag name="KSO_WM_TAG_VERSION" val="3.0"/>
  <p:tag name="KSO_WM_BEAUTIFY_FLAG" val="#wm#"/>
  <p:tag name="KSO_WM_UNIT_PRESET_TEXT" val="添加&#10;标题"/>
  <p:tag name="KSO_WM_UNIT_FILL_FORE_SCHEMECOLOR_INDEX" val="5"/>
  <p:tag name="KSO_WM_DIAGRAM_MAX_ITEMCNT" val="3"/>
  <p:tag name="KSO_WM_DIAGRAM_MIN_ITEMCNT" val="3"/>
  <p:tag name="KSO_WM_DIAGRAM_VIRTUALLY_FRAME" val="{&quot;height&quot;:464.85,&quot;left&quot;:87.65,&quot;top&quot;:42.55,&quot;width&quot;:786.3004028320313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57.xml><?xml version="1.0" encoding="utf-8"?>
<p:tagLst xmlns:p="http://schemas.openxmlformats.org/presentationml/2006/main"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121_1*l_h_a*1_1_1"/>
  <p:tag name="KSO_WM_TEMPLATE_CATEGORY" val="diagram"/>
  <p:tag name="KSO_WM_TEMPLATE_INDEX" val="20231121"/>
  <p:tag name="KSO_WM_UNIT_LAYERLEVEL" val="1_1_1"/>
  <p:tag name="KSO_WM_TAG_VERSION" val="3.0"/>
  <p:tag name="KSO_WM_BEAUTIFY_FLAG" val="#wm#"/>
  <p:tag name="KSO_WM_UNIT_PRESET_TEXT" val="添加&#10;标题"/>
  <p:tag name="KSO_WM_UNIT_FILL_FORE_SCHEMECOLOR_INDEX" val="5"/>
  <p:tag name="KSO_WM_DIAGRAM_MAX_ITEMCNT" val="3"/>
  <p:tag name="KSO_WM_DIAGRAM_MIN_ITEMCNT" val="3"/>
  <p:tag name="KSO_WM_DIAGRAM_VIRTUALLY_FRAME" val="{&quot;height&quot;:464.85,&quot;left&quot;:87.65,&quot;top&quot;:42.55,&quot;width&quot;:786.3004028320313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58.xml><?xml version="1.0" encoding="utf-8"?>
<p:tagLst xmlns:p="http://schemas.openxmlformats.org/presentationml/2006/main">
  <p:tag name="KSO_WM_BEAUTIFY_FLAG" val="#wm#"/>
  <p:tag name="KSO_WM_TEMPLATE_CATEGORY" val="diagram"/>
  <p:tag name="KSO_WM_TEMPLATE_INDEX" val="20205109"/>
</p:tagLst>
</file>

<file path=ppt/tags/tag4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5109_1*i*1"/>
  <p:tag name="KSO_WM_TEMPLATE_CATEGORY" val="diagram"/>
  <p:tag name="KSO_WM_TEMPLATE_INDEX" val="20205109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5109_1*i*2"/>
  <p:tag name="KSO_WM_TEMPLATE_CATEGORY" val="diagram"/>
  <p:tag name="KSO_WM_TEMPLATE_INDEX" val="20205109"/>
  <p:tag name="KSO_WM_UNIT_LAYERLEVEL" val="1"/>
  <p:tag name="KSO_WM_TAG_VERSION" val="1.0"/>
  <p:tag name="KSO_WM_BEAUTIFY_FLAG" val="#wm#"/>
</p:tagLst>
</file>

<file path=ppt/tags/tag461.xml><?xml version="1.0" encoding="utf-8"?>
<p:tagLst xmlns:p="http://schemas.openxmlformats.org/presentationml/2006/main">
  <p:tag name="KSO_WM_UNIT_TEXT_PART_ID_V2" val="a-3-1"/>
  <p:tag name="KSO_WM_UNIT_ISCONTENTSTITLE" val="0"/>
  <p:tag name="KSO_WM_UNIT_PRESET_TEXT" val="Click here to add the headline content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5109_1*a*1"/>
  <p:tag name="KSO_WM_TEMPLATE_CATEGORY" val="diagram"/>
  <p:tag name="KSO_WM_TEMPLATE_INDEX" val="20205109"/>
  <p:tag name="KSO_WM_UNIT_LAYERLEVEL" val="1"/>
  <p:tag name="KSO_WM_TAG_VERSION" val="1.0"/>
  <p:tag name="KSO_WM_BEAUTIFY_FLAG" val="#wm#"/>
  <p:tag name="KSO_WM_UNIT_ISNUMDGMTITLE" val="0"/>
</p:tagLst>
</file>

<file path=ppt/tags/tag462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diagram20205109_1*f*2"/>
  <p:tag name="KSO_WM_TEMPLATE_CATEGORY" val="diagram"/>
  <p:tag name="KSO_WM_TEMPLATE_INDEX" val="20205109"/>
  <p:tag name="KSO_WM_UNIT_LAYERLEVEL" val="1"/>
  <p:tag name="KSO_WM_TAG_VERSION" val="1.0"/>
  <p:tag name="KSO_WM_BEAUTIFY_FLAG" val="#wm#"/>
  <p:tag name="KSO_WM_UNIT_PRESET_TEXT" val="Click here to add the text,The text is an extract of your thoughts.In order to demonstrate the good effect of the release, please brief and elaborate your views."/>
</p:tagLst>
</file>

<file path=ppt/tags/tag463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5109_1*f*1"/>
  <p:tag name="KSO_WM_TEMPLATE_CATEGORY" val="diagram"/>
  <p:tag name="KSO_WM_TEMPLATE_INDEX" val="20205109"/>
  <p:tag name="KSO_WM_UNIT_LAYERLEVEL" val="1"/>
  <p:tag name="KSO_WM_TAG_VERSION" val="1.0"/>
  <p:tag name="KSO_WM_BEAUTIFY_FLAG" val="#wm#"/>
  <p:tag name="KSO_WM_UNIT_PRESET_TEXT" val="Click here to add the text,The text is an extract of your thoughts.In order to demonstrate the good effect of the release, please brief and elaborate your views."/>
</p:tagLst>
</file>

<file path=ppt/tags/tag4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5109_1*i*3"/>
  <p:tag name="KSO_WM_TEMPLATE_CATEGORY" val="diagram"/>
  <p:tag name="KSO_WM_TEMPLATE_INDEX" val="20205109"/>
  <p:tag name="KSO_WM_UNIT_LAYERLEVEL" val="1"/>
  <p:tag name="KSO_WM_TAG_VERSION" val="1.0"/>
  <p:tag name="KSO_WM_BEAUTIFY_FLAG" val="#wm#"/>
</p:tagLst>
</file>

<file path=ppt/tags/tag4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5109_1*i*4"/>
  <p:tag name="KSO_WM_TEMPLATE_CATEGORY" val="diagram"/>
  <p:tag name="KSO_WM_TEMPLATE_INDEX" val="20205109"/>
  <p:tag name="KSO_WM_UNIT_LAYERLEVEL" val="1"/>
  <p:tag name="KSO_WM_TAG_VERSION" val="1.0"/>
  <p:tag name="KSO_WM_BEAUTIFY_FLAG" val="#wm#"/>
</p:tagLst>
</file>

<file path=ppt/tags/tag466.xml><?xml version="1.0" encoding="utf-8"?>
<p:tagLst xmlns:p="http://schemas.openxmlformats.org/presentationml/2006/main">
  <p:tag name="KSO_WM_SLIDE_ID" val="diagram20205109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60*481"/>
  <p:tag name="KSO_WM_SLIDE_POSITION" val="0*30"/>
  <p:tag name="KSO_WM_TAG_VERSION" val="1.0"/>
  <p:tag name="KSO_WM_BEAUTIFY_FLAG" val="#wm#"/>
  <p:tag name="KSO_WM_TEMPLATE_CATEGORY" val="diagram"/>
  <p:tag name="KSO_WM_TEMPLATE_INDEX" val="20205109"/>
  <p:tag name="KSO_WM_SLIDE_LAYOUT" val="a_f"/>
  <p:tag name="KSO_WM_SLIDE_LAYOUT_CNT" val="1_2"/>
</p:tagLst>
</file>

<file path=ppt/tags/tag4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5109_1*i*1"/>
  <p:tag name="KSO_WM_TEMPLATE_CATEGORY" val="diagram"/>
  <p:tag name="KSO_WM_TEMPLATE_INDEX" val="20205109"/>
  <p:tag name="KSO_WM_UNIT_LAYERLEVEL" val="1"/>
  <p:tag name="KSO_WM_TAG_VERSION" val="1.0"/>
  <p:tag name="KSO_WM_BEAUTIFY_FLAG" val="#wm#"/>
</p:tagLst>
</file>

<file path=ppt/tags/tag4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5109_1*i*2"/>
  <p:tag name="KSO_WM_TEMPLATE_CATEGORY" val="diagram"/>
  <p:tag name="KSO_WM_TEMPLATE_INDEX" val="20205109"/>
  <p:tag name="KSO_WM_UNIT_LAYERLEVEL" val="1"/>
  <p:tag name="KSO_WM_TAG_VERSION" val="1.0"/>
  <p:tag name="KSO_WM_BEAUTIFY_FLAG" val="#wm#"/>
</p:tagLst>
</file>

<file path=ppt/tags/tag469.xml><?xml version="1.0" encoding="utf-8"?>
<p:tagLst xmlns:p="http://schemas.openxmlformats.org/presentationml/2006/main">
  <p:tag name="KSO_WM_UNIT_TEXT_PART_ID_V2" val="a-3-1"/>
  <p:tag name="KSO_WM_UNIT_ISCONTENTSTITLE" val="0"/>
  <p:tag name="KSO_WM_UNIT_PRESET_TEXT" val="Click here to add the headline content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5109_1*a*1"/>
  <p:tag name="KSO_WM_TEMPLATE_CATEGORY" val="diagram"/>
  <p:tag name="KSO_WM_TEMPLATE_INDEX" val="20205109"/>
  <p:tag name="KSO_WM_UNIT_LAYERLEVEL" val="1"/>
  <p:tag name="KSO_WM_TAG_VERSION" val="1.0"/>
  <p:tag name="KSO_WM_BEAUTIFY_FLAG" val="#wm#"/>
  <p:tag name="KSO_WM_UNIT_ISNUMDGMTITLE" val="0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diagram20205109_1*f*2"/>
  <p:tag name="KSO_WM_TEMPLATE_CATEGORY" val="diagram"/>
  <p:tag name="KSO_WM_TEMPLATE_INDEX" val="20205109"/>
  <p:tag name="KSO_WM_UNIT_LAYERLEVEL" val="1"/>
  <p:tag name="KSO_WM_TAG_VERSION" val="1.0"/>
  <p:tag name="KSO_WM_BEAUTIFY_FLAG" val="#wm#"/>
  <p:tag name="KSO_WM_UNIT_PRESET_TEXT" val="Click here to add the text,The text is an extract of your thoughts.In order to demonstrate the good effect of the release, please brief and elaborate your views."/>
</p:tagLst>
</file>

<file path=ppt/tags/tag471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5109_1*f*1"/>
  <p:tag name="KSO_WM_TEMPLATE_CATEGORY" val="diagram"/>
  <p:tag name="KSO_WM_TEMPLATE_INDEX" val="20205109"/>
  <p:tag name="KSO_WM_UNIT_LAYERLEVEL" val="1"/>
  <p:tag name="KSO_WM_TAG_VERSION" val="1.0"/>
  <p:tag name="KSO_WM_BEAUTIFY_FLAG" val="#wm#"/>
  <p:tag name="KSO_WM_UNIT_PRESET_TEXT" val="Click here to add the text,The text is an extract of your thoughts.In order to demonstrate the good effect of the release, please brief and elaborate your views."/>
</p:tagLst>
</file>

<file path=ppt/tags/tag4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5109_1*i*3"/>
  <p:tag name="KSO_WM_TEMPLATE_CATEGORY" val="diagram"/>
  <p:tag name="KSO_WM_TEMPLATE_INDEX" val="20205109"/>
  <p:tag name="KSO_WM_UNIT_LAYERLEVEL" val="1"/>
  <p:tag name="KSO_WM_TAG_VERSION" val="1.0"/>
  <p:tag name="KSO_WM_BEAUTIFY_FLAG" val="#wm#"/>
</p:tagLst>
</file>

<file path=ppt/tags/tag4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5109_1*i*4"/>
  <p:tag name="KSO_WM_TEMPLATE_CATEGORY" val="diagram"/>
  <p:tag name="KSO_WM_TEMPLATE_INDEX" val="20205109"/>
  <p:tag name="KSO_WM_UNIT_LAYERLEVEL" val="1"/>
  <p:tag name="KSO_WM_TAG_VERSION" val="1.0"/>
  <p:tag name="KSO_WM_BEAUTIFY_FLAG" val="#wm#"/>
</p:tagLst>
</file>

<file path=ppt/tags/tag474.xml><?xml version="1.0" encoding="utf-8"?>
<p:tagLst xmlns:p="http://schemas.openxmlformats.org/presentationml/2006/main">
  <p:tag name="KSO_WM_SLIDE_ID" val="diagram20205109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60*481"/>
  <p:tag name="KSO_WM_SLIDE_POSITION" val="0*30"/>
  <p:tag name="KSO_WM_TAG_VERSION" val="1.0"/>
  <p:tag name="KSO_WM_BEAUTIFY_FLAG" val="#wm#"/>
  <p:tag name="KSO_WM_TEMPLATE_CATEGORY" val="diagram"/>
  <p:tag name="KSO_WM_TEMPLATE_INDEX" val="20205109"/>
  <p:tag name="KSO_WM_SLIDE_LAYOUT" val="a_f"/>
  <p:tag name="KSO_WM_SLIDE_LAYOUT_CNT" val="1_2"/>
</p:tagLst>
</file>

<file path=ppt/tags/tag4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5137_1*i*1"/>
  <p:tag name="KSO_WM_TEMPLATE_CATEGORY" val="diagram"/>
  <p:tag name="KSO_WM_TEMPLATE_INDEX" val="20205137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4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5137_1*i*2"/>
  <p:tag name="KSO_WM_TEMPLATE_CATEGORY" val="diagram"/>
  <p:tag name="KSO_WM_TEMPLATE_INDEX" val="20205137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4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5137_1*f*3"/>
  <p:tag name="KSO_WM_TEMPLATE_CATEGORY" val="diagram"/>
  <p:tag name="KSO_WM_TEMPLATE_INDEX" val="20205137"/>
  <p:tag name="KSO_WM_UNIT_LAYERLEVEL" val="1"/>
  <p:tag name="KSO_WM_TAG_VERSION" val="1.0"/>
  <p:tag name="KSO_WM_BEAUTIFY_FLAG" val="#wm#"/>
  <p:tag name="KSO_WM_UNIT_NOCLEAR" val="0"/>
  <p:tag name="KSO_WM_UNIT_TYPE" val="f"/>
  <p:tag name="KSO_WM_UNIT_INDEX" val="3"/>
  <p:tag name="KSO_WM_UNIT_PRESET_TEXT" val="Click here to add the text,The text is an extract of your thoughts.In order to demonstrate the good effect of the release, please brief and elaborate your views."/>
</p:tagLst>
</file>

<file path=ppt/tags/tag478.xml><?xml version="1.0" encoding="utf-8"?>
<p:tagLst xmlns:p="http://schemas.openxmlformats.org/presentationml/2006/main">
  <p:tag name="KSO_WM_UNIT_TEXT_PART_ID_V2" val="a-3-1"/>
  <p:tag name="KSO_WM_UNIT_ISCONTENTSTITLE" val="0"/>
  <p:tag name="KSO_WM_UNIT_PRESET_TEXT" val="Click add header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5137_1*a*1"/>
  <p:tag name="KSO_WM_TEMPLATE_CATEGORY" val="diagram"/>
  <p:tag name="KSO_WM_TEMPLATE_INDEX" val="20205137"/>
  <p:tag name="KSO_WM_UNIT_LAYERLEVEL" val="1"/>
  <p:tag name="KSO_WM_TAG_VERSION" val="1.0"/>
  <p:tag name="KSO_WM_BEAUTIFY_FLAG" val="#wm#"/>
  <p:tag name="KSO_WM_UNIT_ISNUMDGMTITLE" val="0"/>
</p:tagLst>
</file>

<file path=ppt/tags/tag479.xml><?xml version="1.0" encoding="utf-8"?>
<p:tagLst xmlns:p="http://schemas.openxmlformats.org/presentationml/2006/main">
  <p:tag name="KSO_WM_SLIDE_ID" val="diagram20205137_1"/>
  <p:tag name="KSO_WM_TEMPLATE_SUBCATEGORY" val="0"/>
  <p:tag name="KSO_WM_TEMPLATE_MASTER_TYPE" val="0"/>
  <p:tag name="KSO_WM_TEMPLATE_COLOR_TYPE" val="1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5137"/>
  <p:tag name="KSO_WM_SLIDE_LAYOUT" val="a_f"/>
  <p:tag name="KSO_WM_SLIDE_LAYOUT_CNT" val="1_3"/>
  <p:tag name="KSO_WM_SLIDE_TYPE" val="text"/>
  <p:tag name="KSO_WM_SLIDE_SUBTYPE" val="pureTxt"/>
  <p:tag name="KSO_WM_SLIDE_SIZE" val="909*540"/>
  <p:tag name="KSO_WM_SLIDE_POSITION" val="0*0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194852_1*i*1"/>
  <p:tag name="KSO_WM_TEMPLATE_CATEGORY" val="diagram"/>
  <p:tag name="KSO_WM_TEMPLATE_INDEX" val="20194852"/>
  <p:tag name="KSO_WM_UNIT_LAYERLEVEL" val="1"/>
  <p:tag name="KSO_WM_TAG_VERSION" val="1.0"/>
  <p:tag name="KSO_WM_BEAUTIFY_FLAG" val="#wm#"/>
  <p:tag name="KSO_WM_UNIT_COLOR_SCHEME_SHAPE_ID" val="8"/>
  <p:tag name="KSO_WM_UNIT_COLOR_SCHEME_PARENT_PAGE" val="0_1"/>
</p:tagLst>
</file>

<file path=ppt/tags/tag4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194852_1*i*2"/>
  <p:tag name="KSO_WM_TEMPLATE_CATEGORY" val="diagram"/>
  <p:tag name="KSO_WM_TEMPLATE_INDEX" val="20194852"/>
  <p:tag name="KSO_WM_UNIT_LAYERLEVEL" val="1"/>
  <p:tag name="KSO_WM_TAG_VERSION" val="1.0"/>
  <p:tag name="KSO_WM_BEAUTIFY_FLAG" val="#wm#"/>
  <p:tag name="KSO_WM_UNIT_COLOR_SCHEME_SHAPE_ID" val="9"/>
  <p:tag name="KSO_WM_UNIT_COLOR_SCHEME_PARENT_PAGE" val="0_1"/>
</p:tagLst>
</file>

<file path=ppt/tags/tag4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194852_1*i*3"/>
  <p:tag name="KSO_WM_TEMPLATE_CATEGORY" val="diagram"/>
  <p:tag name="KSO_WM_TEMPLATE_INDEX" val="20194852"/>
  <p:tag name="KSO_WM_UNIT_LAYERLEVEL" val="1"/>
  <p:tag name="KSO_WM_TAG_VERSION" val="1.0"/>
  <p:tag name="KSO_WM_BEAUTIFY_FLAG" val="#wm#"/>
  <p:tag name="KSO_WM_UNIT_COLOR_SCHEME_SHAPE_ID" val="10"/>
  <p:tag name="KSO_WM_UNIT_COLOR_SCHEME_PARENT_PAGE" val="0_1"/>
</p:tagLst>
</file>

<file path=ppt/tags/tag4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194852_1*i*4"/>
  <p:tag name="KSO_WM_TEMPLATE_CATEGORY" val="diagram"/>
  <p:tag name="KSO_WM_TEMPLATE_INDEX" val="20194852"/>
  <p:tag name="KSO_WM_UNIT_LAYERLEVEL" val="1"/>
  <p:tag name="KSO_WM_TAG_VERSION" val="1.0"/>
  <p:tag name="KSO_WM_BEAUTIFY_FLAG" val="#wm#"/>
  <p:tag name="KSO_WM_UNIT_COLOR_SCHEME_SHAPE_ID" val="15"/>
  <p:tag name="KSO_WM_UNIT_COLOR_SCHEME_PARENT_PAGE" val="0_1"/>
  <p:tag name="KSO_WM_UNIT_DECOLORIZATION" val="1"/>
</p:tagLst>
</file>

<file path=ppt/tags/tag4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194852_1*i*5"/>
  <p:tag name="KSO_WM_TEMPLATE_CATEGORY" val="diagram"/>
  <p:tag name="KSO_WM_TEMPLATE_INDEX" val="20194852"/>
  <p:tag name="KSO_WM_UNIT_LAYERLEVEL" val="1"/>
  <p:tag name="KSO_WM_TAG_VERSION" val="1.0"/>
  <p:tag name="KSO_WM_BEAUTIFY_FLAG" val="#wm#"/>
  <p:tag name="KSO_WM_UNIT_COLOR_SCHEME_SHAPE_ID" val="16"/>
  <p:tag name="KSO_WM_UNIT_COLOR_SCHEME_PARENT_PAGE" val="0_1"/>
  <p:tag name="KSO_WM_UNIT_DECOLORIZATION" val="1"/>
</p:tagLst>
</file>

<file path=ppt/tags/tag485.xml><?xml version="1.0" encoding="utf-8"?>
<p:tagLst xmlns:p="http://schemas.openxmlformats.org/presentationml/2006/main">
  <p:tag name="KSO_WM_UNIT_TEXT_PART_ID_V2" val="d-1-2"/>
  <p:tag name="KSO_WM_UNIT_PRESET_TEXT" val="Click here to add the text,"/>
  <p:tag name="KSO_WM_UNIT_NOCLEAR" val="1"/>
  <p:tag name="KSO_WM_UNIT_VALUE" val="78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ID" val="diagram20194852_1*h_f*1_1"/>
  <p:tag name="KSO_WM_TEMPLATE_CATEGORY" val="diagram"/>
  <p:tag name="KSO_WM_TEMPLATE_INDEX" val="20194852"/>
  <p:tag name="KSO_WM_UNIT_LAYERLEVEL" val="1_1"/>
  <p:tag name="KSO_WM_TAG_VERSION" val="1.0"/>
  <p:tag name="KSO_WM_BEAUTIFY_FLAG" val="#wm#"/>
  <p:tag name="KSO_WM_UNIT_COLOR_SCHEME_SHAPE_ID" val="3"/>
  <p:tag name="KSO_WM_UNIT_COLOR_SCHEME_PARENT_PAGE" val="0_1"/>
</p:tagLst>
</file>

<file path=ppt/tags/tag486.xml><?xml version="1.0" encoding="utf-8"?>
<p:tagLst xmlns:p="http://schemas.openxmlformats.org/presentationml/2006/main">
  <p:tag name="KSO_WM_UNIT_TEXT_PART_ID_V2" val="c-1-2"/>
  <p:tag name="KSO_WM_UNIT_ISCONTENTSTITLE" val="0"/>
  <p:tag name="KSO_WM_UNIT_PRESET_TEXT" val="Click here to add a subtitle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1_1"/>
  <p:tag name="KSO_WM_UNIT_ID" val="diagram20194852_1*h_a*1_1"/>
  <p:tag name="KSO_WM_TEMPLATE_CATEGORY" val="diagram"/>
  <p:tag name="KSO_WM_TEMPLATE_INDEX" val="20194852"/>
  <p:tag name="KSO_WM_UNIT_LAYERLEVEL" val="1_1"/>
  <p:tag name="KSO_WM_TAG_VERSION" val="1.0"/>
  <p:tag name="KSO_WM_BEAUTIFY_FLAG" val="#wm#"/>
  <p:tag name="KSO_WM_UNIT_COLOR_SCHEME_SHAPE_ID" val="4"/>
  <p:tag name="KSO_WM_UNIT_COLOR_SCHEME_PARENT_PAGE" val="0_1"/>
</p:tagLst>
</file>

<file path=ppt/tags/tag487.xml><?xml version="1.0" encoding="utf-8"?>
<p:tagLst xmlns:p="http://schemas.openxmlformats.org/presentationml/2006/main">
  <p:tag name="KSO_WM_UNIT_TEXT_PART_ID_V2" val="d-1-2"/>
  <p:tag name="KSO_WM_UNIT_PRESET_TEXT" val="Click here to add the text,"/>
  <p:tag name="KSO_WM_UNIT_NOCLEAR" val="1"/>
  <p:tag name="KSO_WM_UNIT_VALUE" val="78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2_1"/>
  <p:tag name="KSO_WM_UNIT_ID" val="diagram20194852_1*h_f*2_1"/>
  <p:tag name="KSO_WM_TEMPLATE_CATEGORY" val="diagram"/>
  <p:tag name="KSO_WM_TEMPLATE_INDEX" val="20194852"/>
  <p:tag name="KSO_WM_UNIT_LAYERLEVEL" val="1_1"/>
  <p:tag name="KSO_WM_TAG_VERSION" val="1.0"/>
  <p:tag name="KSO_WM_BEAUTIFY_FLAG" val="#wm#"/>
  <p:tag name="KSO_WM_UNIT_COLOR_SCHEME_SHAPE_ID" val="6"/>
  <p:tag name="KSO_WM_UNIT_COLOR_SCHEME_PARENT_PAGE" val="0_1"/>
</p:tagLst>
</file>

<file path=ppt/tags/tag488.xml><?xml version="1.0" encoding="utf-8"?>
<p:tagLst xmlns:p="http://schemas.openxmlformats.org/presentationml/2006/main">
  <p:tag name="KSO_WM_UNIT_TEXT_PART_ID_V2" val="c-1-2"/>
  <p:tag name="KSO_WM_UNIT_ISCONTENTSTITLE" val="0"/>
  <p:tag name="KSO_WM_UNIT_PRESET_TEXT" val="Click here to add a subtitle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2_1"/>
  <p:tag name="KSO_WM_UNIT_ID" val="diagram20194852_1*h_a*2_1"/>
  <p:tag name="KSO_WM_TEMPLATE_CATEGORY" val="diagram"/>
  <p:tag name="KSO_WM_TEMPLATE_INDEX" val="20194852"/>
  <p:tag name="KSO_WM_UNIT_LAYERLEVEL" val="1_1"/>
  <p:tag name="KSO_WM_TAG_VERSION" val="1.0"/>
  <p:tag name="KSO_WM_BEAUTIFY_FLAG" val="#wm#"/>
  <p:tag name="KSO_WM_UNIT_COLOR_SCHEME_SHAPE_ID" val="7"/>
  <p:tag name="KSO_WM_UNIT_COLOR_SCHEME_PARENT_PAGE" val="0_1"/>
</p:tagLst>
</file>

<file path=ppt/tags/tag489.xml><?xml version="1.0" encoding="utf-8"?>
<p:tagLst xmlns:p="http://schemas.openxmlformats.org/presentationml/2006/main">
  <p:tag name="KSO_WM_UNIT_TEXT_PART_ID_V2" val="a-3-2"/>
  <p:tag name="KSO_WM_UNIT_ISCONTENTSTITLE" val="0"/>
  <p:tag name="KSO_WM_UNIT_PRESET_TEXT" val="Click here to add the headline content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194852_1*a*1"/>
  <p:tag name="KSO_WM_TEMPLATE_CATEGORY" val="diagram"/>
  <p:tag name="KSO_WM_TEMPLATE_INDEX" val="20194852"/>
  <p:tag name="KSO_WM_UNIT_LAYERLEVEL" val="1"/>
  <p:tag name="KSO_WM_TAG_VERSION" val="1.0"/>
  <p:tag name="KSO_WM_BEAUTIFY_FLAG" val="#wm#"/>
  <p:tag name="KSO_WM_UNIT_COLOR_SCHEME_SHAPE_ID" val="20"/>
  <p:tag name="KSO_WM_UNIT_COLOR_SCHEME_PARENT_PAGE" val="0_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194852_1*i*7"/>
  <p:tag name="KSO_WM_TEMPLATE_CATEGORY" val="diagram"/>
  <p:tag name="KSO_WM_TEMPLATE_INDEX" val="20194852"/>
  <p:tag name="KSO_WM_UNIT_LAYERLEVEL" val="1"/>
  <p:tag name="KSO_WM_TAG_VERSION" val="1.0"/>
  <p:tag name="KSO_WM_BEAUTIFY_FLAG" val="#wm#"/>
  <p:tag name="KSO_WM_UNIT_COLOR_SCHEME_SHAPE_ID" val="22"/>
  <p:tag name="KSO_WM_UNIT_COLOR_SCHEME_PARENT_PAGE" val="0_1"/>
</p:tagLst>
</file>

<file path=ppt/tags/tag4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194852_1*i*8"/>
  <p:tag name="KSO_WM_TEMPLATE_CATEGORY" val="diagram"/>
  <p:tag name="KSO_WM_TEMPLATE_INDEX" val="20194852"/>
  <p:tag name="KSO_WM_UNIT_LAYERLEVEL" val="1"/>
  <p:tag name="KSO_WM_TAG_VERSION" val="1.0"/>
  <p:tag name="KSO_WM_BEAUTIFY_FLAG" val="#wm#"/>
  <p:tag name="KSO_WM_UNIT_COLOR_SCHEME_SHAPE_ID" val="23"/>
  <p:tag name="KSO_WM_UNIT_COLOR_SCHEME_PARENT_PAGE" val="0_1"/>
</p:tagLst>
</file>

<file path=ppt/tags/tag4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194852_1*i*9"/>
  <p:tag name="KSO_WM_TEMPLATE_CATEGORY" val="diagram"/>
  <p:tag name="KSO_WM_TEMPLATE_INDEX" val="20194852"/>
  <p:tag name="KSO_WM_UNIT_LAYERLEVEL" val="1"/>
  <p:tag name="KSO_WM_TAG_VERSION" val="1.0"/>
  <p:tag name="KSO_WM_BEAUTIFY_FLAG" val="#wm#"/>
  <p:tag name="KSO_WM_UNIT_COLOR_SCHEME_SHAPE_ID" val="26"/>
  <p:tag name="KSO_WM_UNIT_COLOR_SCHEME_PARENT_PAGE" val="0_1"/>
  <p:tag name="KSO_WM_UNIT_DECOLORIZATION" val="1"/>
</p:tagLst>
</file>

<file path=ppt/tags/tag493.xml><?xml version="1.0" encoding="utf-8"?>
<p:tagLst xmlns:p="http://schemas.openxmlformats.org/presentationml/2006/main">
  <p:tag name="KSO_WM_SLIDE_ID" val="diagram20194852_1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194852"/>
  <p:tag name="KSO_WM_SLIDE_LAYOUT" val="a_h"/>
  <p:tag name="KSO_WM_SLIDE_LAYOUT_CNT" val="1_2"/>
  <p:tag name="KSO_WM_SLIDE_TYPE" val="text"/>
  <p:tag name="KSO_WM_SLIDE_SUBTYPE" val="pureTxt"/>
  <p:tag name="KSO_WM_SLIDE_SIZE" val="634.493*164.703"/>
  <p:tag name="KSO_WM_SLIDE_POSITION" val="168.893*256.979"/>
  <p:tag name="KSO_WM_SLIDE_COLORSCHEME_VERSION" val="3.2"/>
  <p:tag name="KSO_WM_TEMPLATE_SUBCATEGORY" val="0"/>
  <p:tag name="KSO_WM_TEMPLATE_MASTER_TYPE" val="0"/>
  <p:tag name="KSO_WM_TEMPLATE_COLOR_TYPE" val="1"/>
</p:tagLst>
</file>

<file path=ppt/tags/tag494.xml><?xml version="1.0" encoding="utf-8"?>
<p:tagLst xmlns:p="http://schemas.openxmlformats.org/presentationml/2006/main">
  <p:tag name="KSO_WM_BEAUTIFY_FLAG" val="#wm#"/>
  <p:tag name="KSO_WM_TEMPLATE_CATEGORY" val="diagram"/>
  <p:tag name="KSO_WM_TEMPLATE_INDEX" val="20203665"/>
</p:tagLst>
</file>

<file path=ppt/tags/tag4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194733_1*i*1"/>
  <p:tag name="KSO_WM_TEMPLATE_CATEGORY" val="diagram"/>
  <p:tag name="KSO_WM_TEMPLATE_INDEX" val="20194733"/>
  <p:tag name="KSO_WM_UNIT_LAYERLEVEL" val="1"/>
  <p:tag name="KSO_WM_TAG_VERSION" val="1.0"/>
  <p:tag name="KSO_WM_BEAUTIFY_FLAG" val="#wm#"/>
  <p:tag name="KSO_WM_UNIT_COLOR_SCHEME_SHAPE_ID" val="13"/>
  <p:tag name="KSO_WM_UNIT_COLOR_SCHEME_PARENT_PAGE" val="0_1"/>
</p:tagLst>
</file>

<file path=ppt/tags/tag4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194733_1*i*3"/>
  <p:tag name="KSO_WM_TEMPLATE_CATEGORY" val="diagram"/>
  <p:tag name="KSO_WM_TEMPLATE_INDEX" val="20194733"/>
  <p:tag name="KSO_WM_UNIT_LAYERLEVEL" val="1"/>
  <p:tag name="KSO_WM_TAG_VERSION" val="1.0"/>
  <p:tag name="KSO_WM_BEAUTIFY_FLAG" val="#wm#"/>
  <p:tag name="KSO_WM_UNIT_COLOR_SCHEME_SHAPE_ID" val="11"/>
  <p:tag name="KSO_WM_UNIT_COLOR_SCHEME_PARENT_PAGE" val="0_1"/>
</p:tagLst>
</file>

<file path=ppt/tags/tag4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194733_1*i*2"/>
  <p:tag name="KSO_WM_TEMPLATE_CATEGORY" val="diagram"/>
  <p:tag name="KSO_WM_TEMPLATE_INDEX" val="20194733"/>
  <p:tag name="KSO_WM_UNIT_LAYERLEVEL" val="1"/>
  <p:tag name="KSO_WM_TAG_VERSION" val="1.0"/>
  <p:tag name="KSO_WM_BEAUTIFY_FLAG" val="#wm#"/>
  <p:tag name="KSO_WM_UNIT_COLOR_SCHEME_SHAPE_ID" val="12"/>
  <p:tag name="KSO_WM_UNIT_COLOR_SCHEME_PARENT_PAGE" val="0_1"/>
  <p:tag name="KSO_WM_UNIT_DECOLORIZATION" val="1"/>
  <p:tag name="KSO_WM_UNIT_SUBTYPE" val="h"/>
  <p:tag name="KSO_WM_UNIT_BK_DARK_LIGHT" val="2"/>
</p:tagLst>
</file>

<file path=ppt/tags/tag4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194733_1*i*5"/>
  <p:tag name="KSO_WM_TEMPLATE_CATEGORY" val="diagram"/>
  <p:tag name="KSO_WM_TEMPLATE_INDEX" val="20194733"/>
  <p:tag name="KSO_WM_UNIT_LAYERLEVEL" val="1"/>
  <p:tag name="KSO_WM_TAG_VERSION" val="1.0"/>
  <p:tag name="KSO_WM_BEAUTIFY_FLAG" val="#wm#"/>
  <p:tag name="KSO_WM_UNIT_COLOR_SCHEME_SHAPE_ID" val="14"/>
  <p:tag name="KSO_WM_UNIT_COLOR_SCHEME_PARENT_PAGE" val="0_1"/>
</p:tagLst>
</file>

<file path=ppt/tags/tag4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194733_1*i*4"/>
  <p:tag name="KSO_WM_TEMPLATE_CATEGORY" val="diagram"/>
  <p:tag name="KSO_WM_TEMPLATE_INDEX" val="20194733"/>
  <p:tag name="KSO_WM_UNIT_LAYERLEVEL" val="1"/>
  <p:tag name="KSO_WM_TAG_VERSION" val="1.0"/>
  <p:tag name="KSO_WM_BEAUTIFY_FLAG" val="#wm#"/>
  <p:tag name="KSO_WM_UNIT_COLOR_SCHEME_SHAPE_ID" val="15"/>
  <p:tag name="KSO_WM_UNIT_COLOR_SCHEME_PARENT_PAGE" val="0_1"/>
  <p:tag name="KSO_WM_UNIT_BK_DARK_LIGHT" val="2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KSO_WM_UNIT_TEXT_PART_ID_V2" val="d-3-2"/>
  <p:tag name="KSO_WM_UNIT_PRESET_TEXT" val="Click here to add the text,"/>
  <p:tag name="KSO_WM_UNIT_NOCLEAR" val="1"/>
  <p:tag name="KSO_WM_UNIT_VALUE" val="273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194733_1*f*1"/>
  <p:tag name="KSO_WM_TEMPLATE_CATEGORY" val="diagram"/>
  <p:tag name="KSO_WM_TEMPLATE_INDEX" val="20194733"/>
  <p:tag name="KSO_WM_UNIT_LAYERLEVEL" val="1"/>
  <p:tag name="KSO_WM_TAG_VERSION" val="1.0"/>
  <p:tag name="KSO_WM_BEAUTIFY_FLAG" val="#wm#"/>
  <p:tag name="KSO_WM_UNIT_COLOR_SCHEME_SHAPE_ID" val="3"/>
  <p:tag name="KSO_WM_UNIT_COLOR_SCHEME_PARENT_PAGE" val="0_1"/>
  <p:tag name="KSO_WM_UNIT_SUBTYPE" val="a"/>
</p:tagLst>
</file>

<file path=ppt/tags/tag501.xml><?xml version="1.0" encoding="utf-8"?>
<p:tagLst xmlns:p="http://schemas.openxmlformats.org/presentationml/2006/main">
  <p:tag name="KSO_WM_UNIT_TEXT_PART_ID_V2" val="a-3-2"/>
  <p:tag name="KSO_WM_UNIT_ISCONTENTSTITLE" val="0"/>
  <p:tag name="KSO_WM_UNIT_PRESET_TEXT" val="Click add header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194733_1*a*1"/>
  <p:tag name="KSO_WM_TEMPLATE_CATEGORY" val="diagram"/>
  <p:tag name="KSO_WM_TEMPLATE_INDEX" val="20194733"/>
  <p:tag name="KSO_WM_UNIT_LAYERLEVEL" val="1"/>
  <p:tag name="KSO_WM_TAG_VERSION" val="1.0"/>
  <p:tag name="KSO_WM_BEAUTIFY_FLAG" val="#wm#"/>
  <p:tag name="KSO_WM_UNIT_COLOR_SCHEME_SHAPE_ID" val="16"/>
  <p:tag name="KSO_WM_UNIT_COLOR_SCHEME_PARENT_PAGE" val="0_1"/>
  <p:tag name="KSO_WM_UNIT_ISNUMDGMTITLE" val="0"/>
</p:tagLst>
</file>

<file path=ppt/tags/tag5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194733_1*i*6"/>
  <p:tag name="KSO_WM_TEMPLATE_CATEGORY" val="diagram"/>
  <p:tag name="KSO_WM_TEMPLATE_INDEX" val="20194733"/>
  <p:tag name="KSO_WM_UNIT_LAYERLEVEL" val="1"/>
  <p:tag name="KSO_WM_TAG_VERSION" val="1.0"/>
  <p:tag name="KSO_WM_BEAUTIFY_FLAG" val="#wm#"/>
</p:tagLst>
</file>

<file path=ppt/tags/tag5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194733_1*i*7"/>
  <p:tag name="KSO_WM_TEMPLATE_CATEGORY" val="diagram"/>
  <p:tag name="KSO_WM_TEMPLATE_INDEX" val="20194733"/>
  <p:tag name="KSO_WM_UNIT_LAYERLEVEL" val="1"/>
  <p:tag name="KSO_WM_TAG_VERSION" val="1.0"/>
  <p:tag name="KSO_WM_BEAUTIFY_FLAG" val="#wm#"/>
</p:tagLst>
</file>

<file path=ppt/tags/tag5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194733_1*i*8"/>
  <p:tag name="KSO_WM_TEMPLATE_CATEGORY" val="diagram"/>
  <p:tag name="KSO_WM_TEMPLATE_INDEX" val="20194733"/>
  <p:tag name="KSO_WM_UNIT_LAYERLEVEL" val="1"/>
  <p:tag name="KSO_WM_TAG_VERSION" val="1.0"/>
  <p:tag name="KSO_WM_BEAUTIFY_FLAG" val="#wm#"/>
</p:tagLst>
</file>

<file path=ppt/tags/tag5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194733_1*i*9"/>
  <p:tag name="KSO_WM_TEMPLATE_CATEGORY" val="diagram"/>
  <p:tag name="KSO_WM_TEMPLATE_INDEX" val="20194733"/>
  <p:tag name="KSO_WM_UNIT_LAYERLEVEL" val="1"/>
  <p:tag name="KSO_WM_TAG_VERSION" val="1.0"/>
  <p:tag name="KSO_WM_BEAUTIFY_FLAG" val="#wm#"/>
</p:tagLst>
</file>

<file path=ppt/tags/tag506.xml><?xml version="1.0" encoding="utf-8"?>
<p:tagLst xmlns:p="http://schemas.openxmlformats.org/presentationml/2006/main">
  <p:tag name="KSO_WM_SLIDE_ID" val="diagram20194733_1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194733"/>
  <p:tag name="KSO_WM_SLIDE_LAYOUT" val="a_f_i"/>
  <p:tag name="KSO_WM_SLIDE_LAYOUT_CNT" val="1_1_1"/>
  <p:tag name="KSO_WM_SLIDE_TYPE" val="text"/>
  <p:tag name="KSO_WM_SLIDE_SUBTYPE" val="pureTxt"/>
  <p:tag name="KSO_WM_SLIDE_SIZE" val="934*540"/>
  <p:tag name="KSO_WM_SLIDE_POSITION" val="26*0"/>
  <p:tag name="KSO_WM_SLIDE_COLORSCHEME_VERSION" val="3.2"/>
  <p:tag name="KSO_WM_TEMPLATE_SUBCATEGORY" val="0"/>
  <p:tag name="KSO_WM_TEMPLATE_MASTER_TYPE" val="0"/>
  <p:tag name="KSO_WM_TEMPLATE_COLOR_TYPE" val="1"/>
</p:tagLst>
</file>

<file path=ppt/tags/tag5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4764_1*i*1"/>
  <p:tag name="KSO_WM_TEMPLATE_CATEGORY" val="diagram"/>
  <p:tag name="KSO_WM_TEMPLATE_INDEX" val="20194764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5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4764_1*i*2"/>
  <p:tag name="KSO_WM_TEMPLATE_CATEGORY" val="diagram"/>
  <p:tag name="KSO_WM_TEMPLATE_INDEX" val="20194764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509.xml><?xml version="1.0" encoding="utf-8"?>
<p:tagLst xmlns:p="http://schemas.openxmlformats.org/presentationml/2006/main">
  <p:tag name="KSO_WM_UNIT_ISCONTENTSTITLE" val="0"/>
  <p:tag name="KSO_WM_UNIT_PRESET_TEXT" val="Click here to add the headline content"/>
  <p:tag name="KSO_WM_UNIT_TEXT_PART_ID" val="2-X"/>
  <p:tag name="KSO_WM_UNIT_TEXT_PART_SIZE" val="49.2*559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194764_1*a*1"/>
  <p:tag name="KSO_WM_TEMPLATE_CATEGORY" val="diagram"/>
  <p:tag name="KSO_WM_TEMPLATE_INDEX" val="20194764"/>
  <p:tag name="KSO_WM_UNIT_LAYERLEVEL" val="1"/>
  <p:tag name="KSO_WM_TAG_VERSION" val="1.0"/>
  <p:tag name="KSO_WM_BEAUTIFY_FLAG" val="#wm#"/>
  <p:tag name="KSO_WM_UNIT_NOCLEAR" val="0"/>
  <p:tag name="KSO_WM_UNIT_TEXT_PART_ID_V2" val="a-3-1"/>
  <p:tag name="KSO_WM_UNIT_ISNUMDGMTITLE" val="0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KSO_WM_UNIT_SUBTYPE" val="a"/>
  <p:tag name="KSO_WM_UNIT_PRESET_TEXT" val="Click here to add the text,The text is an extract of your thoughts.In order to demonstrate the good effect of the release, please brief and elaborate your views."/>
  <p:tag name="KSO_WM_UNIT_NOCLEAR" val="1"/>
  <p:tag name="KSO_WM_UNIT_VALUE" val="37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194764_1*f*1"/>
  <p:tag name="KSO_WM_TEMPLATE_CATEGORY" val="diagram"/>
  <p:tag name="KSO_WM_TEMPLATE_INDEX" val="20194764"/>
  <p:tag name="KSO_WM_UNIT_LAYERLEVEL" val="1"/>
  <p:tag name="KSO_WM_TAG_VERSION" val="1.0"/>
  <p:tag name="KSO_WM_BEAUTIFY_FLAG" val="#wm#"/>
</p:tagLst>
</file>

<file path=ppt/tags/tag511.xml><?xml version="1.0" encoding="utf-8"?>
<p:tagLst xmlns:p="http://schemas.openxmlformats.org/presentationml/2006/main">
  <p:tag name="KSO_WM_SLIDE_ID" val="diagram20194764_1"/>
  <p:tag name="KSO_WM_TEMPLATE_SUBCATEGORY" val="0"/>
  <p:tag name="KSO_WM_SLIDE_TYPE" val="text"/>
  <p:tag name="KSO_WM_SLIDE_SUBTYPE" val="pureTxt"/>
  <p:tag name="KSO_WM_SLIDE_ITEM_CNT" val="0"/>
  <p:tag name="KSO_WM_SLIDE_INDEX" val="1"/>
  <p:tag name="KSO_WM_SLIDE_SIZE" val="960*540"/>
  <p:tag name="KSO_WM_SLIDE_POSITION" val="0*0"/>
  <p:tag name="KSO_WM_TAG_VERSION" val="1.0"/>
  <p:tag name="KSO_WM_BEAUTIFY_FLAG" val="#wm#"/>
  <p:tag name="KSO_WM_TEMPLATE_CATEGORY" val="diagram"/>
  <p:tag name="KSO_WM_TEMPLATE_INDEX" val="20194764"/>
  <p:tag name="KSO_WM_SLIDE_LAYOUT" val="a_f"/>
  <p:tag name="KSO_WM_SLIDE_LAYOUT_CNT" val="1_1"/>
  <p:tag name="KSO_WM_TEMPLATE_MASTER_TYPE" val="0"/>
  <p:tag name="KSO_WM_TEMPLATE_COLOR_TYPE" val="1"/>
</p:tagLst>
</file>

<file path=ppt/tags/tag5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350_5*l_h_i*1_1_1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5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350_5*l_h_i*1_1_2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5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350_5*l_h_i*1_1_3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5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350_5*l_h_i*1_1_4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5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350_5*l_h_i*1_3_1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5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350_5*l_h_i*1_3_2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5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350_5*l_h_i*1_3_3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5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350_5*l_h_i*1_3_4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350_5*l_h_i*1_5_1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5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350_5*l_h_i*1_5_2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5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diagram350_5*l_h_i*1_5_3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5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4"/>
  <p:tag name="KSO_WM_UNIT_ID" val="diagram350_5*l_h_i*1_5_4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5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350_5*l_h_i*1_2_1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5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350_5*l_h_i*1_2_2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5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350_5*l_h_i*1_2_3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5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350_5*l_h_i*1_2_4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5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350_5*l_h_i*1_4_1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5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350_5*l_h_i*1_4_2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350_5*l_h_i*1_4_3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5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ID" val="diagram350_5*l_h_i*1_4_4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5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350_5*l_h_i*1_1_1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5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350_5*l_h_i*1_2_1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5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350_5*l_h_i*1_3_1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5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ID" val="diagram350_5*l_h_i*1_4_1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5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5_1"/>
  <p:tag name="KSO_WM_UNIT_ID" val="diagram350_5*l_h_i*1_5_1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537.xml><?xml version="1.0" encoding="utf-8"?>
<p:tagLst xmlns:p="http://schemas.openxmlformats.org/presentationml/2006/main"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350_5*l_h_f*1_4_1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PRESET_TEXT" val="单击此处添加文本"/>
  <p:tag name="KSO_WM_UNIT_TEXT_FILL_FORE_SCHEMECOLOR_INDEX" val="14"/>
  <p:tag name="KSO_WM_UNIT_TEXT_FILL_TYPE" val="1"/>
  <p:tag name="KSO_WM_UNIT_USESOURCEFORMAT_APPLY" val="1"/>
</p:tagLst>
</file>

<file path=ppt/tags/tag538.xml><?xml version="1.0" encoding="utf-8"?>
<p:tagLst xmlns:p="http://schemas.openxmlformats.org/presentationml/2006/main"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350_5*l_h_f*1_2_1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PRESET_TEXT" val="单击此处添加文本"/>
  <p:tag name="KSO_WM_UNIT_TEXT_FILL_FORE_SCHEMECOLOR_INDEX" val="14"/>
  <p:tag name="KSO_WM_UNIT_TEXT_FILL_TYPE" val="1"/>
  <p:tag name="KSO_WM_UNIT_USESOURCEFORMAT_APPLY" val="1"/>
</p:tagLst>
</file>

<file path=ppt/tags/tag539.xml><?xml version="1.0" encoding="utf-8"?>
<p:tagLst xmlns:p="http://schemas.openxmlformats.org/presentationml/2006/main"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350_5*l_h_f*1_3_1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PRESET_TEXT" val="单击此处添加文本"/>
  <p:tag name="KSO_WM_UNIT_TEXT_FILL_FORE_SCHEMECOLOR_INDEX" val="14"/>
  <p:tag name="KSO_WM_UNIT_TEXT_FILL_TYPE" val="1"/>
  <p:tag name="KSO_WM_UNIT_USESOURCEFORMAT_APPLY" val="1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0.xml><?xml version="1.0" encoding="utf-8"?>
<p:tagLst xmlns:p="http://schemas.openxmlformats.org/presentationml/2006/main"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350_5*l_h_f*1_1_1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PRESET_TEXT" val="单击此处添加文本"/>
  <p:tag name="KSO_WM_UNIT_TEXT_FILL_FORE_SCHEMECOLOR_INDEX" val="14"/>
  <p:tag name="KSO_WM_UNIT_TEXT_FILL_TYPE" val="1"/>
  <p:tag name="KSO_WM_UNIT_USESOURCEFORMAT_APPLY" val="1"/>
</p:tagLst>
</file>

<file path=ppt/tags/tag541.xml><?xml version="1.0" encoding="utf-8"?>
<p:tagLst xmlns:p="http://schemas.openxmlformats.org/presentationml/2006/main"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350_5*l_h_f*1_5_1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PRESET_TEXT" val="单击此处添加文本"/>
  <p:tag name="KSO_WM_UNIT_TEXT_FILL_FORE_SCHEMECOLOR_INDEX" val="14"/>
  <p:tag name="KSO_WM_UNIT_TEXT_FILL_TYPE" val="1"/>
  <p:tag name="KSO_WM_UNIT_USESOURCEFORMAT_APPLY" val="1"/>
</p:tagLst>
</file>

<file path=ppt/tags/tag542.xml><?xml version="1.0" encoding="utf-8"?>
<p:tagLst xmlns:p="http://schemas.openxmlformats.org/presentationml/2006/main">
  <p:tag name="KSO_WM_UNIT_ISCONTENTSTITLE" val="0"/>
  <p:tag name="KSO_WM_UNIT_NOCLEAR" val="0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350_5*a*1"/>
  <p:tag name="KSO_WM_TEMPLATE_CATEGORY" val="diagram"/>
  <p:tag name="KSO_WM_TEMPLATE_INDEX" val="350"/>
  <p:tag name="KSO_WM_UNIT_LAYERLEVEL" val="1"/>
  <p:tag name="KSO_WM_TAG_VERSION" val="1.0"/>
  <p:tag name="KSO_WM_BEAUTIFY_FLAG" val="#wm#"/>
  <p:tag name="KSO_WM_UNIT_PRESET_TEXT" val="单击此处添加标题"/>
  <p:tag name="KSO_WM_UNIT_TEXT_FILL_FORE_SCHEMECOLOR_INDEX" val="13"/>
  <p:tag name="KSO_WM_UNIT_TEXT_FILL_TYPE" val="1"/>
  <p:tag name="KSO_WM_UNIT_USESOURCEFORMAT_APPLY" val="1"/>
</p:tagLst>
</file>

<file path=ppt/tags/tag543.xml><?xml version="1.0" encoding="utf-8"?>
<p:tagLst xmlns:p="http://schemas.openxmlformats.org/presentationml/2006/main">
  <p:tag name="KSO_WM_SLIDE_ID" val="diagram350_5"/>
  <p:tag name="KSO_WM_TEMPLATE_SUBCATEGORY" val="0"/>
  <p:tag name="KSO_WM_SLIDE_TYPE" val="text"/>
  <p:tag name="KSO_WM_SLIDE_SUBTYPE" val="diag"/>
  <p:tag name="KSO_WM_SLIDE_ITEM_CNT" val="5"/>
  <p:tag name="KSO_WM_SLIDE_INDEX" val="5"/>
  <p:tag name="KSO_WM_SLIDE_SIZE" val="594.802*311.843"/>
  <p:tag name="KSO_WM_SLIDE_POSITION" val="59.6057*149.156"/>
  <p:tag name="KSO_WM_DIAGRAM_GROUP_CODE" val="l1-1"/>
  <p:tag name="KSO_WM_SLIDE_DIAGTYPE" val="l"/>
  <p:tag name="KSO_WM_TAG_VERSION" val="1.0"/>
  <p:tag name="KSO_WM_BEAUTIFY_FLAG" val="#wm#"/>
  <p:tag name="KSO_WM_TEMPLATE_CATEGORY" val="diagram"/>
  <p:tag name="KSO_WM_TEMPLATE_INDEX" val="350"/>
  <p:tag name="KSO_WM_SLIDE_LAYOUT" val="a_l"/>
  <p:tag name="KSO_WM_SLIDE_LAYOUT_CNT" val="1_1"/>
</p:tagLst>
</file>

<file path=ppt/tags/tag5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2901_1*i*1"/>
  <p:tag name="KSO_WM_TEMPLATE_CATEGORY" val="diagram"/>
  <p:tag name="KSO_WM_TEMPLATE_INDEX" val="20202901"/>
  <p:tag name="KSO_WM_UNIT_LAYERLEVEL" val="1"/>
  <p:tag name="KSO_WM_TAG_VERSION" val="1.0"/>
  <p:tag name="KSO_WM_BEAUTIFY_FLAG" val="#wm#"/>
</p:tagLst>
</file>

<file path=ppt/tags/tag545.xml><?xml version="1.0" encoding="utf-8"?>
<p:tagLst xmlns:p="http://schemas.openxmlformats.org/presentationml/2006/main">
  <p:tag name="KSO_WM_UNIT_SUBTYPE" val="a"/>
  <p:tag name="KSO_WM_UNIT_PRESET_TEXT" val="Click here to add the text,"/>
  <p:tag name="KSO_WM_UNIT_NOCLEAR" val="0"/>
  <p:tag name="KSO_WM_UNIT_VALUE" val="6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2901_1*f*1"/>
  <p:tag name="KSO_WM_TEMPLATE_CATEGORY" val="diagram"/>
  <p:tag name="KSO_WM_TEMPLATE_INDEX" val="20202901"/>
  <p:tag name="KSO_WM_UNIT_LAYERLEVEL" val="1"/>
  <p:tag name="KSO_WM_TAG_VERSION" val="1.0"/>
  <p:tag name="KSO_WM_BEAUTIFY_FLAG" val="#wm#"/>
</p:tagLst>
</file>

<file path=ppt/tags/tag546.xml><?xml version="1.0" encoding="utf-8"?>
<p:tagLst xmlns:p="http://schemas.openxmlformats.org/presentationml/2006/main">
  <p:tag name="KSO_WM_UNIT_ISCONTENTSTITLE" val="0"/>
  <p:tag name="KSO_WM_UNIT_ISNUMDGMTITLE" val="0"/>
  <p:tag name="KSO_WM_UNIT_PRESET_TEXT" val="Click add header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2901_1*a*1"/>
  <p:tag name="KSO_WM_TEMPLATE_CATEGORY" val="diagram"/>
  <p:tag name="KSO_WM_TEMPLATE_INDEX" val="20202901"/>
  <p:tag name="KSO_WM_UNIT_LAYERLEVEL" val="1"/>
  <p:tag name="KSO_WM_TAG_VERSION" val="1.0"/>
  <p:tag name="KSO_WM_BEAUTIFY_FLAG" val="#wm#"/>
</p:tagLst>
</file>

<file path=ppt/tags/tag547.xml><?xml version="1.0" encoding="utf-8"?>
<p:tagLst xmlns:p="http://schemas.openxmlformats.org/presentationml/2006/main">
  <p:tag name="KSO_WM_SLIDE_ID" val="diagram20202901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60*468"/>
  <p:tag name="KSO_WM_SLIDE_POSITION" val="0*41"/>
  <p:tag name="KSO_WM_TAG_VERSION" val="1.0"/>
  <p:tag name="KSO_WM_BEAUTIFY_FLAG" val="#wm#"/>
  <p:tag name="KSO_WM_TEMPLATE_CATEGORY" val="diagram"/>
  <p:tag name="KSO_WM_TEMPLATE_INDEX" val="20202901"/>
  <p:tag name="KSO_WM_SLIDE_LAYOUT" val="a_f"/>
  <p:tag name="KSO_WM_SLIDE_LAYOUT_CNT" val="1_1"/>
</p:tagLst>
</file>

<file path=ppt/tags/tag5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5137_1*i*1"/>
  <p:tag name="KSO_WM_TEMPLATE_CATEGORY" val="diagram"/>
  <p:tag name="KSO_WM_TEMPLATE_INDEX" val="20205137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5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5137_1*i*2"/>
  <p:tag name="KSO_WM_TEMPLATE_CATEGORY" val="diagram"/>
  <p:tag name="KSO_WM_TEMPLATE_INDEX" val="20205137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5137_1*f*3"/>
  <p:tag name="KSO_WM_TEMPLATE_CATEGORY" val="diagram"/>
  <p:tag name="KSO_WM_TEMPLATE_INDEX" val="20205137"/>
  <p:tag name="KSO_WM_UNIT_LAYERLEVEL" val="1"/>
  <p:tag name="KSO_WM_TAG_VERSION" val="1.0"/>
  <p:tag name="KSO_WM_BEAUTIFY_FLAG" val="#wm#"/>
  <p:tag name="KSO_WM_UNIT_NOCLEAR" val="0"/>
  <p:tag name="KSO_WM_UNIT_TYPE" val="f"/>
  <p:tag name="KSO_WM_UNIT_INDEX" val="3"/>
  <p:tag name="KSO_WM_UNIT_PRESET_TEXT" val="Click here to add the text,The text is an extract of your thoughts.In order to demonstrate the good effect of the release, please brief and elaborate your views."/>
</p:tagLst>
</file>

<file path=ppt/tags/tag551.xml><?xml version="1.0" encoding="utf-8"?>
<p:tagLst xmlns:p="http://schemas.openxmlformats.org/presentationml/2006/main">
  <p:tag name="KSO_WM_UNIT_TEXT_PART_ID_V2" val="a-3-1"/>
  <p:tag name="KSO_WM_UNIT_ISCONTENTSTITLE" val="0"/>
  <p:tag name="KSO_WM_UNIT_PRESET_TEXT" val="Click add header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5137_1*a*1"/>
  <p:tag name="KSO_WM_TEMPLATE_CATEGORY" val="diagram"/>
  <p:tag name="KSO_WM_TEMPLATE_INDEX" val="20205137"/>
  <p:tag name="KSO_WM_UNIT_LAYERLEVEL" val="1"/>
  <p:tag name="KSO_WM_TAG_VERSION" val="1.0"/>
  <p:tag name="KSO_WM_BEAUTIFY_FLAG" val="#wm#"/>
  <p:tag name="KSO_WM_UNIT_ISNUMDGMTITLE" val="0"/>
</p:tagLst>
</file>

<file path=ppt/tags/tag5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5137_1*f*1"/>
  <p:tag name="KSO_WM_TEMPLATE_CATEGORY" val="diagram"/>
  <p:tag name="KSO_WM_TEMPLATE_INDEX" val="20205137"/>
  <p:tag name="KSO_WM_UNIT_LAYERLEVEL" val="1"/>
  <p:tag name="KSO_WM_TAG_VERSION" val="1.0"/>
  <p:tag name="KSO_WM_BEAUTIFY_FLAG" val="#wm#"/>
  <p:tag name="KSO_WM_UNIT_NOCLEAR" val="0"/>
  <p:tag name="KSO_WM_UNIT_TYPE" val="f"/>
  <p:tag name="KSO_WM_UNIT_INDEX" val="1"/>
  <p:tag name="KSO_WM_UNIT_PRESET_TEXT" val="Click here to add the text,"/>
</p:tagLst>
</file>

<file path=ppt/tags/tag5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5137_1*f*2"/>
  <p:tag name="KSO_WM_TEMPLATE_CATEGORY" val="diagram"/>
  <p:tag name="KSO_WM_TEMPLATE_INDEX" val="20205137"/>
  <p:tag name="KSO_WM_UNIT_LAYERLEVEL" val="1"/>
  <p:tag name="KSO_WM_TAG_VERSION" val="1.0"/>
  <p:tag name="KSO_WM_BEAUTIFY_FLAG" val="#wm#"/>
  <p:tag name="KSO_WM_UNIT_NOCLEAR" val="0"/>
  <p:tag name="KSO_WM_UNIT_TYPE" val="f"/>
  <p:tag name="KSO_WM_UNIT_INDEX" val="2"/>
  <p:tag name="KSO_WM_UNIT_PRESET_TEXT" val="Click here to add the text,"/>
</p:tagLst>
</file>

<file path=ppt/tags/tag5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5137_1*i*3"/>
  <p:tag name="KSO_WM_TEMPLATE_CATEGORY" val="diagram"/>
  <p:tag name="KSO_WM_TEMPLATE_INDEX" val="20205137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5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5137_1*i*4"/>
  <p:tag name="KSO_WM_TEMPLATE_CATEGORY" val="diagram"/>
  <p:tag name="KSO_WM_TEMPLATE_INDEX" val="20205137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556.xml><?xml version="1.0" encoding="utf-8"?>
<p:tagLst xmlns:p="http://schemas.openxmlformats.org/presentationml/2006/main">
  <p:tag name="KSO_WM_SLIDE_ID" val="diagram20205137_1"/>
  <p:tag name="KSO_WM_TEMPLATE_SUBCATEGORY" val="0"/>
  <p:tag name="KSO_WM_TEMPLATE_MASTER_TYPE" val="0"/>
  <p:tag name="KSO_WM_TEMPLATE_COLOR_TYPE" val="1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5137"/>
  <p:tag name="KSO_WM_SLIDE_LAYOUT" val="a_f"/>
  <p:tag name="KSO_WM_SLIDE_LAYOUT_CNT" val="1_3"/>
  <p:tag name="KSO_WM_SLIDE_TYPE" val="text"/>
  <p:tag name="KSO_WM_SLIDE_SUBTYPE" val="pureTxt"/>
  <p:tag name="KSO_WM_SLIDE_SIZE" val="909*540"/>
  <p:tag name="KSO_WM_SLIDE_POSITION" val="0*0"/>
</p:tagLst>
</file>

<file path=ppt/tags/tag557.xml><?xml version="1.0" encoding="utf-8"?>
<p:tagLst xmlns:p="http://schemas.openxmlformats.org/presentationml/2006/main">
  <p:tag name="KSO_WM_TEMPLATE_CATEGORY" val="custom"/>
  <p:tag name="KSO_WM_TEMPLATE_INDEX" val="20182960"/>
  <p:tag name="KSO_WM_TAG_VERSION" val="1.0"/>
  <p:tag name="KSO_WM_BEAUTIFY_FLAG" val="#wm#"/>
  <p:tag name="KSO_WM_UNIT_TYPE" val="a"/>
  <p:tag name="KSO_WM_UNIT_INDEX" val="1"/>
  <p:tag name="KSO_WM_UNIT_ID" val="custom20182960_11*a*1"/>
  <p:tag name="KSO_WM_UNIT_CLEAR" val="1"/>
  <p:tag name="KSO_WM_UNIT_LAYERLEVEL" val="1"/>
  <p:tag name="KSO_WM_UNIT_VALUE" val="9"/>
  <p:tag name="KSO_WM_UNIT_ISCONTENTSTITLE" val="0"/>
  <p:tag name="KSO_WM_UNIT_HIGHLIGHT" val="0"/>
  <p:tag name="KSO_WM_UNIT_COMPATIBLE" val="1"/>
  <p:tag name="KSO_WM_UNIT_PRESET_TEXT_INDEX" val="3"/>
  <p:tag name="KSO_WM_UNIT_PRESET_TEXT_LEN" val="17"/>
</p:tagLst>
</file>

<file path=ppt/tags/tag55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2960_9*i*1"/>
  <p:tag name="KSO_WM_TEMPLATE_CATEGORY" val="custom"/>
  <p:tag name="KSO_WM_TEMPLATE_INDEX" val="20182960"/>
  <p:tag name="KSO_WM_UNIT_INDEX" val="1"/>
</p:tagLst>
</file>

<file path=ppt/tags/tag559.xml><?xml version="1.0" encoding="utf-8"?>
<p:tagLst xmlns:p="http://schemas.openxmlformats.org/presentationml/2006/main">
  <p:tag name="KSO_WM_UNIT_CLEAR" val="1"/>
  <p:tag name="KSO_WM_TAG_VERSION" val="1.0"/>
  <p:tag name="KSO_WM_TEMPLATE_CATEGORY" val="custom"/>
  <p:tag name="KSO_WM_TEMPLATE_INDEX" val="20182960"/>
  <p:tag name="KSO_WM_UNIT_TYPE" val="l_h_i"/>
  <p:tag name="KSO_WM_UNIT_INDEX" val="1_4_1"/>
  <p:tag name="KSO_WM_UNIT_ID" val="custom20182960_9*l_h_i*1_4_1"/>
  <p:tag name="KSO_WM_UNIT_LAYERLEVEL" val="1_1_1"/>
  <p:tag name="KSO_WM_DIAGRAM_GROUP_CODE" val="l1-1"/>
  <p:tag name="KSO_WM_BEAUTIFY_FLAG" val="#wm#"/>
  <p:tag name="KSO_WM_UNIT_FILL_FORE_SCHEMECOLOR_INDEX_BRIGHTNESS" val="0"/>
  <p:tag name="KSO_WM_UNIT_FILL_FORE_SCHEMECOLOR_INDEX" val="10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0.xml><?xml version="1.0" encoding="utf-8"?>
<p:tagLst xmlns:p="http://schemas.openxmlformats.org/presentationml/2006/main">
  <p:tag name="KSO_WM_UNIT_CLEAR" val="1"/>
  <p:tag name="KSO_WM_TAG_VERSION" val="1.0"/>
  <p:tag name="KSO_WM_TEMPLATE_CATEGORY" val="custom"/>
  <p:tag name="KSO_WM_TEMPLATE_INDEX" val="20182960"/>
  <p:tag name="KSO_WM_UNIT_TYPE" val="l_h_i"/>
  <p:tag name="KSO_WM_UNIT_INDEX" val="1_4_2"/>
  <p:tag name="KSO_WM_UNIT_ID" val="custom20182960_9*l_h_i*1_4_2"/>
  <p:tag name="KSO_WM_UNIT_LAYERLEVEL" val="1_1_1"/>
  <p:tag name="KSO_WM_DIAGRAM_GROUP_CODE" val="l1-1"/>
  <p:tag name="KSO_WM_BEAUTIFY_FLAG" val="#wm#"/>
  <p:tag name="KSO_WM_UNIT_FILL_FORE_SCHEMECOLOR_INDEX_BRIGHTNESS" val="0"/>
  <p:tag name="KSO_WM_UNIT_FILL_FORE_SCHEMECOLOR_INDEX" val="10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561.xml><?xml version="1.0" encoding="utf-8"?>
<p:tagLst xmlns:p="http://schemas.openxmlformats.org/presentationml/2006/main">
  <p:tag name="KSO_WM_TEMPLATE_CATEGORY" val="custom"/>
  <p:tag name="KSO_WM_TEMPLATE_INDEX" val="20182960"/>
  <p:tag name="KSO_WM_TAG_VERSION" val="1.0"/>
  <p:tag name="KSO_WM_BEAUTIFY_FLAG" val="#wm#"/>
  <p:tag name="KSO_WM_UNIT_TYPE" val="l_h_f"/>
  <p:tag name="KSO_WM_UNIT_INDEX" val="1_4_1"/>
  <p:tag name="KSO_WM_UNIT_ID" val="custom20182960_9*l_h_f*1_4_1"/>
  <p:tag name="KSO_WM_UNIT_CLEAR" val="1"/>
  <p:tag name="KSO_WM_UNIT_LAYERLEVEL" val="1_1_1"/>
  <p:tag name="KSO_WM_UNIT_VALUE" val="28"/>
  <p:tag name="KSO_WM_UNIT_HIGHLIGHT" val="0"/>
  <p:tag name="KSO_WM_UNIT_COMPATIBLE" val="0"/>
  <p:tag name="KSO_WM_DIAGRAM_GROUP_CODE" val="l1-1"/>
  <p:tag name="KSO_WM_UNIT_PRESET_TEXT" val="CONSECTETUR ADIPISICING ELITSED EIUSMOD TEMPOR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562.xml><?xml version="1.0" encoding="utf-8"?>
<p:tagLst xmlns:p="http://schemas.openxmlformats.org/presentationml/2006/main">
  <p:tag name="KSO_WM_UNIT_CLEAR" val="1"/>
  <p:tag name="KSO_WM_TAG_VERSION" val="1.0"/>
  <p:tag name="KSO_WM_TEMPLATE_CATEGORY" val="custom"/>
  <p:tag name="KSO_WM_TEMPLATE_INDEX" val="20182960"/>
  <p:tag name="KSO_WM_UNIT_TYPE" val="l_h_i"/>
  <p:tag name="KSO_WM_UNIT_INDEX" val="1_4_3"/>
  <p:tag name="KSO_WM_UNIT_ID" val="custom20182960_9*l_h_i*1_4_3"/>
  <p:tag name="KSO_WM_UNIT_LAYERLEVEL" val="1_1_1"/>
  <p:tag name="KSO_WM_DIAGRAM_GROUP_CODE" val="l1-1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56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2960_9*i*1"/>
  <p:tag name="KSO_WM_TEMPLATE_CATEGORY" val="custom"/>
  <p:tag name="KSO_WM_TEMPLATE_INDEX" val="20182960"/>
  <p:tag name="KSO_WM_UNIT_INDEX" val="1"/>
</p:tagLst>
</file>

<file path=ppt/tags/tag564.xml><?xml version="1.0" encoding="utf-8"?>
<p:tagLst xmlns:p="http://schemas.openxmlformats.org/presentationml/2006/main">
  <p:tag name="KSO_WM_UNIT_CLEAR" val="1"/>
  <p:tag name="KSO_WM_TAG_VERSION" val="1.0"/>
  <p:tag name="KSO_WM_TEMPLATE_CATEGORY" val="custom"/>
  <p:tag name="KSO_WM_TEMPLATE_INDEX" val="20182960"/>
  <p:tag name="KSO_WM_UNIT_TYPE" val="l_h_i"/>
  <p:tag name="KSO_WM_UNIT_INDEX" val="1_3_1"/>
  <p:tag name="KSO_WM_UNIT_ID" val="custom20182960_9*l_h_i*1_3_1"/>
  <p:tag name="KSO_WM_UNIT_LAYERLEVEL" val="1_1_1"/>
  <p:tag name="KSO_WM_DIAGRAM_GROUP_CODE" val="l1-1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565.xml><?xml version="1.0" encoding="utf-8"?>
<p:tagLst xmlns:p="http://schemas.openxmlformats.org/presentationml/2006/main">
  <p:tag name="KSO_WM_UNIT_CLEAR" val="1"/>
  <p:tag name="KSO_WM_TAG_VERSION" val="1.0"/>
  <p:tag name="KSO_WM_TEMPLATE_CATEGORY" val="custom"/>
  <p:tag name="KSO_WM_TEMPLATE_INDEX" val="20182960"/>
  <p:tag name="KSO_WM_UNIT_TYPE" val="l_h_i"/>
  <p:tag name="KSO_WM_UNIT_INDEX" val="1_3_2"/>
  <p:tag name="KSO_WM_UNIT_ID" val="custom20182960_9*l_h_i*1_3_2"/>
  <p:tag name="KSO_WM_UNIT_LAYERLEVEL" val="1_1_1"/>
  <p:tag name="KSO_WM_DIAGRAM_GROUP_CODE" val="l1-1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566.xml><?xml version="1.0" encoding="utf-8"?>
<p:tagLst xmlns:p="http://schemas.openxmlformats.org/presentationml/2006/main">
  <p:tag name="KSO_WM_TEMPLATE_CATEGORY" val="custom"/>
  <p:tag name="KSO_WM_TEMPLATE_INDEX" val="20182960"/>
  <p:tag name="KSO_WM_TAG_VERSION" val="1.0"/>
  <p:tag name="KSO_WM_BEAUTIFY_FLAG" val="#wm#"/>
  <p:tag name="KSO_WM_UNIT_TYPE" val="l_h_f"/>
  <p:tag name="KSO_WM_UNIT_INDEX" val="1_3_1"/>
  <p:tag name="KSO_WM_UNIT_ID" val="custom20182960_9*l_h_f*1_3_1"/>
  <p:tag name="KSO_WM_UNIT_CLEAR" val="1"/>
  <p:tag name="KSO_WM_UNIT_LAYERLEVEL" val="1_1_1"/>
  <p:tag name="KSO_WM_UNIT_VALUE" val="28"/>
  <p:tag name="KSO_WM_UNIT_HIGHLIGHT" val="0"/>
  <p:tag name="KSO_WM_UNIT_COMPATIBLE" val="0"/>
  <p:tag name="KSO_WM_DIAGRAM_GROUP_CODE" val="l1-1"/>
  <p:tag name="KSO_WM_UNIT_PRESET_TEXT" val="CONSECTETUR ADIPISICING ELITSED EIUSMOD TEMPOR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567.xml><?xml version="1.0" encoding="utf-8"?>
<p:tagLst xmlns:p="http://schemas.openxmlformats.org/presentationml/2006/main">
  <p:tag name="KSO_WM_UNIT_CLEAR" val="1"/>
  <p:tag name="KSO_WM_TAG_VERSION" val="1.0"/>
  <p:tag name="KSO_WM_TEMPLATE_CATEGORY" val="custom"/>
  <p:tag name="KSO_WM_TEMPLATE_INDEX" val="20182960"/>
  <p:tag name="KSO_WM_UNIT_TYPE" val="l_h_i"/>
  <p:tag name="KSO_WM_UNIT_INDEX" val="1_3_3"/>
  <p:tag name="KSO_WM_UNIT_ID" val="custom20182960_9*l_h_i*1_3_3"/>
  <p:tag name="KSO_WM_UNIT_LAYERLEVEL" val="1_1_1"/>
  <p:tag name="KSO_WM_DIAGRAM_GROUP_CODE" val="l1-1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56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2960_9*i*1"/>
  <p:tag name="KSO_WM_TEMPLATE_CATEGORY" val="custom"/>
  <p:tag name="KSO_WM_TEMPLATE_INDEX" val="20182960"/>
  <p:tag name="KSO_WM_UNIT_INDEX" val="1"/>
</p:tagLst>
</file>

<file path=ppt/tags/tag569.xml><?xml version="1.0" encoding="utf-8"?>
<p:tagLst xmlns:p="http://schemas.openxmlformats.org/presentationml/2006/main">
  <p:tag name="KSO_WM_UNIT_CLEAR" val="1"/>
  <p:tag name="KSO_WM_TAG_VERSION" val="1.0"/>
  <p:tag name="KSO_WM_TEMPLATE_CATEGORY" val="custom"/>
  <p:tag name="KSO_WM_TEMPLATE_INDEX" val="20182960"/>
  <p:tag name="KSO_WM_UNIT_TYPE" val="l_h_i"/>
  <p:tag name="KSO_WM_UNIT_INDEX" val="1_2_1"/>
  <p:tag name="KSO_WM_UNIT_ID" val="custom20182960_9*l_h_i*1_2_1"/>
  <p:tag name="KSO_WM_UNIT_LAYERLEVEL" val="1_1_1"/>
  <p:tag name="KSO_WM_DIAGRAM_GROUP_CODE" val="l1-1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0.xml><?xml version="1.0" encoding="utf-8"?>
<p:tagLst xmlns:p="http://schemas.openxmlformats.org/presentationml/2006/main">
  <p:tag name="KSO_WM_UNIT_CLEAR" val="1"/>
  <p:tag name="KSO_WM_TAG_VERSION" val="1.0"/>
  <p:tag name="KSO_WM_TEMPLATE_CATEGORY" val="custom"/>
  <p:tag name="KSO_WM_TEMPLATE_INDEX" val="20182960"/>
  <p:tag name="KSO_WM_UNIT_TYPE" val="l_h_i"/>
  <p:tag name="KSO_WM_UNIT_INDEX" val="1_2_2"/>
  <p:tag name="KSO_WM_UNIT_ID" val="custom20182960_9*l_h_i*1_2_2"/>
  <p:tag name="KSO_WM_UNIT_LAYERLEVEL" val="1_1_1"/>
  <p:tag name="KSO_WM_DIAGRAM_GROUP_CODE" val="l1-1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571.xml><?xml version="1.0" encoding="utf-8"?>
<p:tagLst xmlns:p="http://schemas.openxmlformats.org/presentationml/2006/main">
  <p:tag name="KSO_WM_TEMPLATE_CATEGORY" val="custom"/>
  <p:tag name="KSO_WM_TEMPLATE_INDEX" val="20182960"/>
  <p:tag name="KSO_WM_TAG_VERSION" val="1.0"/>
  <p:tag name="KSO_WM_BEAUTIFY_FLAG" val="#wm#"/>
  <p:tag name="KSO_WM_UNIT_TYPE" val="l_h_f"/>
  <p:tag name="KSO_WM_UNIT_INDEX" val="1_2_1"/>
  <p:tag name="KSO_WM_UNIT_ID" val="custom20182960_9*l_h_f*1_2_1"/>
  <p:tag name="KSO_WM_UNIT_CLEAR" val="1"/>
  <p:tag name="KSO_WM_UNIT_LAYERLEVEL" val="1_1_1"/>
  <p:tag name="KSO_WM_UNIT_VALUE" val="28"/>
  <p:tag name="KSO_WM_UNIT_HIGHLIGHT" val="0"/>
  <p:tag name="KSO_WM_UNIT_COMPATIBLE" val="0"/>
  <p:tag name="KSO_WM_DIAGRAM_GROUP_CODE" val="l1-1"/>
  <p:tag name="KSO_WM_UNIT_PRESET_TEXT" val="CONSECTETUR ADIPISICING ELITSED EIUSMOD TEMPOR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572.xml><?xml version="1.0" encoding="utf-8"?>
<p:tagLst xmlns:p="http://schemas.openxmlformats.org/presentationml/2006/main">
  <p:tag name="KSO_WM_UNIT_CLEAR" val="1"/>
  <p:tag name="KSO_WM_TAG_VERSION" val="1.0"/>
  <p:tag name="KSO_WM_TEMPLATE_CATEGORY" val="custom"/>
  <p:tag name="KSO_WM_TEMPLATE_INDEX" val="20182960"/>
  <p:tag name="KSO_WM_UNIT_TYPE" val="l_h_i"/>
  <p:tag name="KSO_WM_UNIT_INDEX" val="1_2_3"/>
  <p:tag name="KSO_WM_UNIT_ID" val="custom20182960_9*l_h_i*1_2_3"/>
  <p:tag name="KSO_WM_UNIT_LAYERLEVEL" val="1_1_1"/>
  <p:tag name="KSO_WM_DIAGRAM_GROUP_CODE" val="l1-1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57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2960_9*i*1"/>
  <p:tag name="KSO_WM_TEMPLATE_CATEGORY" val="custom"/>
  <p:tag name="KSO_WM_TEMPLATE_INDEX" val="20182960"/>
  <p:tag name="KSO_WM_UNIT_INDEX" val="1"/>
</p:tagLst>
</file>

<file path=ppt/tags/tag574.xml><?xml version="1.0" encoding="utf-8"?>
<p:tagLst xmlns:p="http://schemas.openxmlformats.org/presentationml/2006/main">
  <p:tag name="KSO_WM_UNIT_CLEAR" val="1"/>
  <p:tag name="KSO_WM_TAG_VERSION" val="1.0"/>
  <p:tag name="KSO_WM_TEMPLATE_CATEGORY" val="custom"/>
  <p:tag name="KSO_WM_TEMPLATE_INDEX" val="20182960"/>
  <p:tag name="KSO_WM_UNIT_TYPE" val="l_h_i"/>
  <p:tag name="KSO_WM_UNIT_INDEX" val="1_1_1"/>
  <p:tag name="KSO_WM_UNIT_ID" val="custom20182960_9*l_h_i*1_1_1"/>
  <p:tag name="KSO_WM_UNIT_LAYERLEVEL" val="1_1_1"/>
  <p:tag name="KSO_WM_DIAGRAM_GROUP_CODE" val="l1-1"/>
  <p:tag name="KSO_WM_BEAUTIFY_FLAG" val="#wm#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575.xml><?xml version="1.0" encoding="utf-8"?>
<p:tagLst xmlns:p="http://schemas.openxmlformats.org/presentationml/2006/main">
  <p:tag name="KSO_WM_UNIT_CLEAR" val="1"/>
  <p:tag name="KSO_WM_TAG_VERSION" val="1.0"/>
  <p:tag name="KSO_WM_TEMPLATE_CATEGORY" val="custom"/>
  <p:tag name="KSO_WM_TEMPLATE_INDEX" val="20182960"/>
  <p:tag name="KSO_WM_UNIT_TYPE" val="l_h_i"/>
  <p:tag name="KSO_WM_UNIT_INDEX" val="1_1_2"/>
  <p:tag name="KSO_WM_UNIT_ID" val="custom20182960_9*l_h_i*1_1_2"/>
  <p:tag name="KSO_WM_UNIT_LAYERLEVEL" val="1_1_1"/>
  <p:tag name="KSO_WM_DIAGRAM_GROUP_CODE" val="l1-1"/>
  <p:tag name="KSO_WM_BEAUTIFY_FLAG" val="#wm#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576.xml><?xml version="1.0" encoding="utf-8"?>
<p:tagLst xmlns:p="http://schemas.openxmlformats.org/presentationml/2006/main">
  <p:tag name="KSO_WM_TEMPLATE_CATEGORY" val="custom"/>
  <p:tag name="KSO_WM_TEMPLATE_INDEX" val="20182960"/>
  <p:tag name="KSO_WM_TAG_VERSION" val="1.0"/>
  <p:tag name="KSO_WM_BEAUTIFY_FLAG" val="#wm#"/>
  <p:tag name="KSO_WM_UNIT_TYPE" val="l_h_f"/>
  <p:tag name="KSO_WM_UNIT_INDEX" val="1_1_1"/>
  <p:tag name="KSO_WM_UNIT_ID" val="custom20182960_9*l_h_f*1_1_1"/>
  <p:tag name="KSO_WM_UNIT_CLEAR" val="1"/>
  <p:tag name="KSO_WM_UNIT_LAYERLEVEL" val="1_1_1"/>
  <p:tag name="KSO_WM_UNIT_VALUE" val="28"/>
  <p:tag name="KSO_WM_UNIT_HIGHLIGHT" val="0"/>
  <p:tag name="KSO_WM_UNIT_COMPATIBLE" val="0"/>
  <p:tag name="KSO_WM_DIAGRAM_GROUP_CODE" val="l1-1"/>
  <p:tag name="KSO_WM_UNIT_PRESET_TEXT" val="CONSECTETUR ADIPISICING ELITSED EIUSMOD TEMPOR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577.xml><?xml version="1.0" encoding="utf-8"?>
<p:tagLst xmlns:p="http://schemas.openxmlformats.org/presentationml/2006/main">
  <p:tag name="KSO_WM_UNIT_CLEAR" val="1"/>
  <p:tag name="KSO_WM_TAG_VERSION" val="1.0"/>
  <p:tag name="KSO_WM_TEMPLATE_CATEGORY" val="custom"/>
  <p:tag name="KSO_WM_TEMPLATE_INDEX" val="20182960"/>
  <p:tag name="KSO_WM_UNIT_TYPE" val="l_h_i"/>
  <p:tag name="KSO_WM_UNIT_INDEX" val="1_1_3"/>
  <p:tag name="KSO_WM_UNIT_ID" val="custom20182960_9*l_h_i*1_1_3"/>
  <p:tag name="KSO_WM_UNIT_LAYERLEVEL" val="1_1_1"/>
  <p:tag name="KSO_WM_DIAGRAM_GROUP_CODE" val="l1-1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578.xml><?xml version="1.0" encoding="utf-8"?>
<p:tagLst xmlns:p="http://schemas.openxmlformats.org/presentationml/2006/main">
  <p:tag name="KSO_WM_SLIDE_ID" val="custom20182960_11"/>
  <p:tag name="KSO_WM_SLIDE_INDEX" val="11"/>
  <p:tag name="KSO_WM_SLIDE_ITEM_CNT" val="4"/>
  <p:tag name="KSO_WM_SLIDE_LAYOUT" val="a_l"/>
  <p:tag name="KSO_WM_SLIDE_LAYOUT_CNT" val="1_1"/>
  <p:tag name="KSO_WM_SLIDE_TYPE" val="contents"/>
  <p:tag name="KSO_WM_BEAUTIFY_FLAG" val="#wm#"/>
  <p:tag name="KSO_WM_TEMPLATE_CATEGORY" val="custom"/>
  <p:tag name="KSO_WM_TEMPLATE_INDEX" val="20182960"/>
  <p:tag name="KSO_WM_DIAGRAM_GROUP_CODE" val="l1-1"/>
  <p:tag name="KSO_WM_TAG_VERSION" val="1.0"/>
</p:tagLst>
</file>

<file path=ppt/tags/tag579.xml><?xml version="1.0" encoding="utf-8"?>
<p:tagLst xmlns:p="http://schemas.openxmlformats.org/presentationml/2006/main">
  <p:tag name="KSO_WM_BEAUTIFY_FLAG" val="#wm#"/>
  <p:tag name="KSO_WM_TEMPLATE_CATEGORY" val="custom"/>
  <p:tag name="KSO_WM_TEMPLATE_INDEX" val="20182960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0.xml><?xml version="1.0" encoding="utf-8"?>
<p:tagLst xmlns:p="http://schemas.openxmlformats.org/presentationml/2006/main">
  <p:tag name="KSO_WM_BEAUTIFY_FLAG" val="#wm#"/>
  <p:tag name="KSO_WM_TEMPLATE_CATEGORY" val="custom"/>
  <p:tag name="KSO_WM_TEMPLATE_INDEX" val="20182960"/>
</p:tagLst>
</file>

<file path=ppt/tags/tag581.xml><?xml version="1.0" encoding="utf-8"?>
<p:tagLst xmlns:p="http://schemas.openxmlformats.org/presentationml/2006/main">
  <p:tag name="KSO_WM_BEAUTIFY_FLAG" val="#wm#"/>
  <p:tag name="KSO_WM_TEMPLATE_CATEGORY" val="custom"/>
  <p:tag name="KSO_WM_TEMPLATE_INDEX" val="20182960"/>
</p:tagLst>
</file>

<file path=ppt/tags/tag582.xml><?xml version="1.0" encoding="utf-8"?>
<p:tagLst xmlns:p="http://schemas.openxmlformats.org/presentationml/2006/main">
  <p:tag name="KSO_WM_BEAUTIFY_FLAG" val="#wm#"/>
  <p:tag name="KSO_WM_TEMPLATE_CATEGORY" val="custom"/>
  <p:tag name="KSO_WM_TEMPLATE_INDEX" val="20182960"/>
</p:tagLst>
</file>

<file path=ppt/tags/tag5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3672_1*i*1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5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3672_1*i*2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585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3672_1*a*1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586.xml><?xml version="1.0" encoding="utf-8"?>
<p:tagLst xmlns:p="http://schemas.openxmlformats.org/presentationml/2006/main">
  <p:tag name="KSO_WM_UNIT_PRESET_TEXT" val="点击此处添加正文，文字是您思想的提炼，为了演示发布的良好效果，请言简意赅的阐述您的观点。&#13;您的正文已经经简明扼要，字字珠玑，但信息却千丝万缕、错综复杂，需要用更多的文字来表述；但请您尽可能提炼思想的精髓，否则容易造成观者的阅读压力，适得其反。&#13;正如我们都希望改变世界，希望给别人带去光明，但更多时候我们只需要播下一颗种子，自然有微风吹拂，雨露滋养。恰如其分的表达观点，往往事半功倍。&#13;当您的正文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&#13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。"/>
  <p:tag name="KSO_WM_UNIT_NOCLEAR" val="0"/>
  <p:tag name="KSO_WM_UNIT_VALUE" val="114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3672_1*f*1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5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3672_1*i*3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588.xml><?xml version="1.0" encoding="utf-8"?>
<p:tagLst xmlns:p="http://schemas.openxmlformats.org/presentationml/2006/main">
  <p:tag name="KSO_WM_SLIDE_ID" val="diagram20203672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60*512"/>
  <p:tag name="KSO_WM_SLIDE_POSITION" val="0*27"/>
  <p:tag name="KSO_WM_TAG_VERSION" val="1.0"/>
  <p:tag name="KSO_WM_BEAUTIFY_FLAG" val="#wm#"/>
  <p:tag name="KSO_WM_TEMPLATE_CATEGORY" val="diagram"/>
  <p:tag name="KSO_WM_TEMPLATE_INDEX" val="20203672"/>
  <p:tag name="KSO_WM_SLIDE_LAYOUT" val="a_f"/>
  <p:tag name="KSO_WM_SLIDE_LAYOUT_CNT" val="1_1"/>
</p:tagLst>
</file>

<file path=ppt/tags/tag589.xml><?xml version="1.0" encoding="utf-8"?>
<p:tagLst xmlns:p="http://schemas.openxmlformats.org/presentationml/2006/main">
  <p:tag name="KSO_WM_DIAGRAM_VIRTUALLY_FRAME" val="{&quot;height&quot;:342.7,&quot;left&quot;:358.25,&quot;top&quot;:143.7,&quot;width&quot;:535.8}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0.xml><?xml version="1.0" encoding="utf-8"?>
<p:tagLst xmlns:p="http://schemas.openxmlformats.org/presentationml/2006/main">
  <p:tag name="KSO_WM_DIAGRAM_VIRTUALLY_FRAME" val="{&quot;height&quot;:342.7,&quot;left&quot;:358.25,&quot;top&quot;:143.7,&quot;width&quot;:535.8}"/>
</p:tagLst>
</file>

<file path=ppt/tags/tag591.xml><?xml version="1.0" encoding="utf-8"?>
<p:tagLst xmlns:p="http://schemas.openxmlformats.org/presentationml/2006/main">
  <p:tag name="KSO_WM_DIAGRAM_VIRTUALLY_FRAME" val="{&quot;height&quot;:342.7,&quot;left&quot;:358.25,&quot;top&quot;:143.7,&quot;width&quot;:535.8}"/>
</p:tagLst>
</file>

<file path=ppt/tags/tag592.xml><?xml version="1.0" encoding="utf-8"?>
<p:tagLst xmlns:p="http://schemas.openxmlformats.org/presentationml/2006/main">
  <p:tag name="KSO_WM_DIAGRAM_VIRTUALLY_FRAME" val="{&quot;height&quot;:342.7,&quot;left&quot;:358.25,&quot;top&quot;:143.7,&quot;width&quot;:535.8}"/>
</p:tagLst>
</file>

<file path=ppt/tags/tag593.xml><?xml version="1.0" encoding="utf-8"?>
<p:tagLst xmlns:p="http://schemas.openxmlformats.org/presentationml/2006/main">
  <p:tag name="KSO_WM_BEAUTIFY_FLAG" val="#wm#"/>
  <p:tag name="KSO_WM_TEMPLATE_CATEGORY" val="custom"/>
  <p:tag name="KSO_WM_TEMPLATE_INDEX" val="20182960"/>
</p:tagLst>
</file>

<file path=ppt/tags/tag59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UNIT_PRESET_TEXT" val="单击此处添加标题"/>
  <p:tag name="KSO_WM_TEMPLATE_INDEX" val="20231165"/>
  <p:tag name="KSO_WM_UNIT_ID" val="custom20231165_1*a*1"/>
</p:tagLst>
</file>

<file path=ppt/tags/tag5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0196_1*i*1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5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0196_1*i*2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59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196_1*f*1"/>
  <p:tag name="KSO_WM_TEMPLATE_CATEGORY" val="custom"/>
  <p:tag name="KSO_WM_TEMPLATE_INDEX" val="20230196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添加文本具体内容，简明扼要地阐述您的观点。根据需要可酌情增减文字，以便观者准确地理解您传达的思想"/>
</p:tagLst>
</file>

<file path=ppt/tags/tag598.xml><?xml version="1.0" encoding="utf-8"?>
<p:tagLst xmlns:p="http://schemas.openxmlformats.org/presentationml/2006/main">
  <p:tag name="KSO_WM_BEAUTIFY_FLAG" val="#wm#"/>
  <p:tag name="KSO_WM_TEMPLATE_CATEGORY" val="custom"/>
  <p:tag name="KSO_WM_TEMPLATE_MASTER_TYPE" val="0"/>
  <p:tag name="KSO_WM_TEMPLATE_COLOR_TYPE" val="0"/>
  <p:tag name="KSO_WM_SLIDE_TYPE" val="text"/>
  <p:tag name="KSO_WM_SLIDE_SUBTYPE" val="picTxt"/>
  <p:tag name="KSO_WM_SLIDE_SIZE" val="960*539"/>
  <p:tag name="KSO_WM_SLIDE_POSITION" val="0*0"/>
  <p:tag name="KSO_WM_SLIDE_LAYOUT" val="a_f_β"/>
  <p:tag name="KSO_WM_SLIDE_LAYOUT_CNT" val="1_1_1"/>
  <p:tag name="KSO_WM_TEMPLATE_INDEX" val="20231165"/>
  <p:tag name="KSO_WM_TEMPLATE_SUBCATEGORY" val="0"/>
  <p:tag name="KSO_WM_SLIDE_INDEX" val="1"/>
  <p:tag name="KSO_WM_TAG_VERSION" val="3.0"/>
  <p:tag name="KSO_WM_SLIDE_ID" val="custom20231165_1"/>
  <p:tag name="KSO_WM_SLIDE_ITEM_CNT" val="1"/>
</p:tagLst>
</file>

<file path=ppt/tags/tag599.xml><?xml version="1.0" encoding="utf-8"?>
<p:tagLst xmlns:p="http://schemas.openxmlformats.org/presentationml/2006/main">
  <p:tag name="KSO_WM_BEAUTIFY_FLAG" val="#wm#"/>
  <p:tag name="KSO_WM_TEMPLATE_CATEGORY" val="custom"/>
  <p:tag name="KSO_WM_TEMPLATE_INDEX" val="20231165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00.xml><?xml version="1.0" encoding="utf-8"?>
<p:tagLst xmlns:p="http://schemas.openxmlformats.org/presentationml/2006/main">
  <p:tag name="KSO_WM_TEMPLATE_CATEGORY" val="custom"/>
  <p:tag name="KSO_WM_TEMPLATE_INDEX" val="20181822"/>
  <p:tag name="KSO_WM_UNIT_TYPE" val="a"/>
  <p:tag name="KSO_WM_UNIT_INDEX" val="1"/>
  <p:tag name="KSO_WM_UNIT_LAYERLEVEL" val="1"/>
  <p:tag name="KSO_WM_UNIT_VALUE" val="9"/>
  <p:tag name="KSO_WM_UNIT_ISCONTENTSTITLE" val="0"/>
  <p:tag name="KSO_WM_UNIT_HIGHLIGHT" val="0"/>
  <p:tag name="KSO_WM_UNIT_COMPATIBLE" val="0"/>
  <p:tag name="KSO_WM_BEAUTIFY_FLAG" val="#wm#"/>
  <p:tag name="KSO_WM_TAG_VERSION" val="1.0"/>
  <p:tag name="KSO_WM_UNIT_PRESET_TEXT" val="请输入章节标题"/>
  <p:tag name="KSO_WM_UNIT_ID" val="custom20181822_11*a*1"/>
  <p:tag name="KSO_WM_UNIT_NOCLEAR" val="0"/>
  <p:tag name="KSO_WM_UNIT_DIAGRAM_ISNUMVISUAL" val="0"/>
  <p:tag name="KSO_WM_UNIT_DIAGRAM_ISREFERUNIT" val="0"/>
  <p:tag name="KSO_WM_UNIT_ISNUMDGMTITLE" val="0"/>
</p:tagLst>
</file>

<file path=ppt/tags/tag601.xml><?xml version="1.0" encoding="utf-8"?>
<p:tagLst xmlns:p="http://schemas.openxmlformats.org/presentationml/2006/main">
  <p:tag name="KSO_WM_TEMPLATE_CATEGORY" val="custom"/>
  <p:tag name="KSO_WM_TEMPLATE_INDEX" val="20181822"/>
  <p:tag name="KSO_WM_UNIT_TYPE" val="e"/>
  <p:tag name="KSO_WM_UNIT_INDEX" val="1"/>
  <p:tag name="KSO_WM_UNIT_LAYERLEVEL" val="1"/>
  <p:tag name="KSO_WM_UNIT_VALUE" val="5"/>
  <p:tag name="KSO_WM_UNIT_HIGHLIGHT" val="0"/>
  <p:tag name="KSO_WM_UNIT_COMPATIBLE" val="1"/>
  <p:tag name="KSO_WM_BEAUTIFY_FLAG" val="#wm#"/>
  <p:tag name="KSO_WM_TAG_VERSION" val="1.0"/>
  <p:tag name="KSO_WM_UNIT_PRESET_TEXT" val="PART 01"/>
  <p:tag name="KSO_WM_UNIT_ID" val="custom20181822_11*e*1"/>
  <p:tag name="KSO_WM_UNIT_NOCLEAR" val="0"/>
  <p:tag name="KSO_WM_UNIT_DIAGRAM_ISNUMVISUAL" val="0"/>
  <p:tag name="KSO_WM_UNIT_DIAGRAM_ISREFERUNIT" val="0"/>
</p:tagLst>
</file>

<file path=ppt/tags/tag602.xml><?xml version="1.0" encoding="utf-8"?>
<p:tagLst xmlns:p="http://schemas.openxmlformats.org/presentationml/2006/main">
  <p:tag name="KSO_WM_TAG_VERSION" val="1.0"/>
  <p:tag name="KSO_WM_SLIDE_ITEM_CNT" val="0"/>
  <p:tag name="KSO_WM_SLIDE_LAYOUT" val="a_e"/>
  <p:tag name="KSO_WM_SLIDE_LAYOUT_CNT" val="1_1"/>
  <p:tag name="KSO_WM_SLIDE_TYPE" val="sectionTitle"/>
  <p:tag name="KSO_WM_BEAUTIFY_FLAG" val="#wm#"/>
  <p:tag name="KSO_WM_COMBINE_RELATE_SLIDE_ID" val="background20181078_11"/>
  <p:tag name="KSO_WM_TEMPLATE_CATEGORY" val="custom"/>
  <p:tag name="KSO_WM_TEMPLATE_INDEX" val="20181822"/>
  <p:tag name="KSO_WM_SLIDE_ID" val="custom20181822_11"/>
  <p:tag name="KSO_WM_SLIDE_INDEX" val="11"/>
  <p:tag name="KSO_WM_TEMPLATE_SUBCATEGORY" val="0"/>
  <p:tag name="KSO_WM_SLIDE_SUBTYPE" val="pureTxt"/>
  <p:tag name="KSO_WM_TEMPLATE_MASTER_TYPE" val="1"/>
  <p:tag name="KSO_WM_TEMPLATE_COLOR_TYPE" val="0"/>
</p:tagLst>
</file>

<file path=ppt/tags/tag603.xml><?xml version="1.0" encoding="utf-8"?>
<p:tagLst xmlns:p="http://schemas.openxmlformats.org/presentationml/2006/main">
  <p:tag name="KSO_WM_BEAUTIFY_FLAG" val="#wm#"/>
  <p:tag name="KSO_WM_TEMPLATE_CATEGORY" val="custom"/>
  <p:tag name="KSO_WM_TEMPLATE_INDEX" val="20181822"/>
</p:tagLst>
</file>

<file path=ppt/tags/tag604.xml><?xml version="1.0" encoding="utf-8"?>
<p:tagLst xmlns:p="http://schemas.openxmlformats.org/presentationml/2006/main">
  <p:tag name="KSO_WM_BEAUTIFY_FLAG" val="#wm#"/>
  <p:tag name="KSO_WM_TEMPLATE_CATEGORY" val="custom"/>
  <p:tag name="KSO_WM_TEMPLATE_INDEX" val="20181822"/>
</p:tagLst>
</file>

<file path=ppt/tags/tag605.xml><?xml version="1.0" encoding="utf-8"?>
<p:tagLst xmlns:p="http://schemas.openxmlformats.org/presentationml/2006/main">
  <p:tag name="KSO_WM_BEAUTIFY_FLAG" val="#wm#"/>
  <p:tag name="KSO_WM_TEMPLATE_CATEGORY" val="custom"/>
  <p:tag name="KSO_WM_TEMPLATE_INDEX" val="20181822"/>
</p:tagLst>
</file>

<file path=ppt/tags/tag606.xml><?xml version="1.0" encoding="utf-8"?>
<p:tagLst xmlns:p="http://schemas.openxmlformats.org/presentationml/2006/main">
  <p:tag name="KSO_WM_BEAUTIFY_FLAG" val="#wm#"/>
  <p:tag name="KSO_WM_TEMPLATE_CATEGORY" val="custom"/>
  <p:tag name="KSO_WM_TEMPLATE_INDEX" val="20181822"/>
</p:tagLst>
</file>

<file path=ppt/tags/tag607.xml><?xml version="1.0" encoding="utf-8"?>
<p:tagLst xmlns:p="http://schemas.openxmlformats.org/presentationml/2006/main">
  <p:tag name="KSO_WM_BEAUTIFY_FLAG" val="#wm#"/>
  <p:tag name="KSO_WM_TEMPLATE_CATEGORY" val="custom"/>
  <p:tag name="KSO_WM_TEMPLATE_INDEX" val="20181822"/>
</p:tagLst>
</file>

<file path=ppt/tags/tag608.xml><?xml version="1.0" encoding="utf-8"?>
<p:tagLst xmlns:p="http://schemas.openxmlformats.org/presentationml/2006/main">
  <p:tag name="KSO_WM_BEAUTIFY_FLAG" val="#wm#"/>
  <p:tag name="KSO_WM_TEMPLATE_CATEGORY" val="custom"/>
  <p:tag name="KSO_WM_TEMPLATE_INDEX" val="20181822"/>
</p:tagLst>
</file>

<file path=ppt/tags/tag609.xml><?xml version="1.0" encoding="utf-8"?>
<p:tagLst xmlns:p="http://schemas.openxmlformats.org/presentationml/2006/main">
  <p:tag name="KSO_WM_BEAUTIFY_FLAG" val="#wm#"/>
  <p:tag name="KSO_WM_TEMPLATE_CATEGORY" val="custom"/>
  <p:tag name="KSO_WM_TEMPLATE_INDEX" val="20181822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0.xml><?xml version="1.0" encoding="utf-8"?>
<p:tagLst xmlns:p="http://schemas.openxmlformats.org/presentationml/2006/main">
  <p:tag name="KSO_WM_BEAUTIFY_FLAG" val="#wm#"/>
  <p:tag name="KSO_WM_TEMPLATE_CATEGORY" val="custom"/>
  <p:tag name="KSO_WM_TEMPLATE_INDEX" val="20181822"/>
</p:tagLst>
</file>

<file path=ppt/tags/tag611.xml><?xml version="1.0" encoding="utf-8"?>
<p:tagLst xmlns:p="http://schemas.openxmlformats.org/presentationml/2006/main">
  <p:tag name="KSO_WM_BEAUTIFY_FLAG" val="#wm#"/>
  <p:tag name="KSO_WM_TEMPLATE_CATEGORY" val="custom"/>
  <p:tag name="KSO_WM_TEMPLATE_INDEX" val="20181822"/>
</p:tagLst>
</file>

<file path=ppt/tags/tag612.xml><?xml version="1.0" encoding="utf-8"?>
<p:tagLst xmlns:p="http://schemas.openxmlformats.org/presentationml/2006/main">
  <p:tag name="KSO_WM_BEAUTIFY_FLAG" val="#wm#"/>
  <p:tag name="KSO_WM_TEMPLATE_CATEGORY" val="custom"/>
  <p:tag name="KSO_WM_TEMPLATE_INDEX" val="20181822"/>
</p:tagLst>
</file>

<file path=ppt/tags/tag613.xml><?xml version="1.0" encoding="utf-8"?>
<p:tagLst xmlns:p="http://schemas.openxmlformats.org/presentationml/2006/main">
  <p:tag name="KSO_WM_BEAUTIFY_FLAG" val="#wm#"/>
  <p:tag name="KSO_WM_TEMPLATE_CATEGORY" val="custom"/>
  <p:tag name="KSO_WM_TEMPLATE_INDEX" val="20181822"/>
</p:tagLst>
</file>

<file path=ppt/tags/tag614.xml><?xml version="1.0" encoding="utf-8"?>
<p:tagLst xmlns:p="http://schemas.openxmlformats.org/presentationml/2006/main">
  <p:tag name="KSO_WM_BEAUTIFY_FLAG" val="#wm#"/>
  <p:tag name="KSO_WM_TEMPLATE_CATEGORY" val="custom"/>
  <p:tag name="KSO_WM_TEMPLATE_INDEX" val="20181822"/>
</p:tagLst>
</file>

<file path=ppt/tags/tag615.xml><?xml version="1.0" encoding="utf-8"?>
<p:tagLst xmlns:p="http://schemas.openxmlformats.org/presentationml/2006/main">
  <p:tag name="KSO_WM_BEAUTIFY_FLAG" val="#wm#"/>
  <p:tag name="KSO_WM_TEMPLATE_CATEGORY" val="custom"/>
  <p:tag name="KSO_WM_TEMPLATE_INDEX" val="20181822"/>
</p:tagLst>
</file>

<file path=ppt/tags/tag616.xml><?xml version="1.0" encoding="utf-8"?>
<p:tagLst xmlns:p="http://schemas.openxmlformats.org/presentationml/2006/main">
  <p:tag name="KSO_WM_BEAUTIFY_FLAG" val="#wm#"/>
  <p:tag name="KSO_WM_TEMPLATE_CATEGORY" val="custom"/>
  <p:tag name="KSO_WM_TEMPLATE_INDEX" val="20181822"/>
</p:tagLst>
</file>

<file path=ppt/tags/tag617.xml><?xml version="1.0" encoding="utf-8"?>
<p:tagLst xmlns:p="http://schemas.openxmlformats.org/presentationml/2006/main">
  <p:tag name="KSO_WM_BEAUTIFY_FLAG" val="#wm#"/>
  <p:tag name="KSO_WM_TEMPLATE_CATEGORY" val="custom"/>
  <p:tag name="KSO_WM_TEMPLATE_INDEX" val="20181822"/>
</p:tagLst>
</file>

<file path=ppt/tags/tag6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0196_1*i*2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6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0196_1*i*1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0.xml><?xml version="1.0" encoding="utf-8"?>
<p:tagLst xmlns:p="http://schemas.openxmlformats.org/presentationml/2006/main">
  <p:tag name="KSO_WM_BEAUTIFY_FLAG" val="#wm#"/>
  <p:tag name="KSO_WM_TEMPLATE_CATEGORY" val="custom"/>
  <p:tag name="KSO_WM_TEMPLATE_INDEX" val="20181822"/>
</p:tagLst>
</file>

<file path=ppt/tags/tag62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UNIT_PRESET_TEXT" val="单击此处添加标题"/>
  <p:tag name="KSO_WM_TEMPLATE_INDEX" val="20231165"/>
  <p:tag name="KSO_WM_UNIT_ID" val="custom20231165_1*a*1"/>
</p:tagLst>
</file>

<file path=ppt/tags/tag6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0196_1*i*1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6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0196_1*i*2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62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196_1*f*1"/>
  <p:tag name="KSO_WM_TEMPLATE_CATEGORY" val="custom"/>
  <p:tag name="KSO_WM_TEMPLATE_INDEX" val="20230196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添加文本具体内容，简明扼要地阐述您的观点。根据需要可酌情增减文字，以便观者准确地理解您传达的思想"/>
</p:tagLst>
</file>

<file path=ppt/tags/tag625.xml><?xml version="1.0" encoding="utf-8"?>
<p:tagLst xmlns:p="http://schemas.openxmlformats.org/presentationml/2006/main">
  <p:tag name="KSO_WM_BEAUTIFY_FLAG" val="#wm#"/>
  <p:tag name="KSO_WM_TEMPLATE_CATEGORY" val="custom"/>
  <p:tag name="KSO_WM_TEMPLATE_MASTER_TYPE" val="0"/>
  <p:tag name="KSO_WM_TEMPLATE_COLOR_TYPE" val="0"/>
  <p:tag name="KSO_WM_SLIDE_TYPE" val="text"/>
  <p:tag name="KSO_WM_SLIDE_SUBTYPE" val="picTxt"/>
  <p:tag name="KSO_WM_SLIDE_SIZE" val="960*539"/>
  <p:tag name="KSO_WM_SLIDE_POSITION" val="0*0"/>
  <p:tag name="KSO_WM_SLIDE_LAYOUT" val="a_f_β"/>
  <p:tag name="KSO_WM_SLIDE_LAYOUT_CNT" val="1_1_1"/>
  <p:tag name="KSO_WM_TEMPLATE_INDEX" val="20231165"/>
  <p:tag name="KSO_WM_TEMPLATE_SUBCATEGORY" val="0"/>
  <p:tag name="KSO_WM_SLIDE_INDEX" val="1"/>
  <p:tag name="KSO_WM_TAG_VERSION" val="3.0"/>
  <p:tag name="KSO_WM_SLIDE_ID" val="custom20231165_1"/>
  <p:tag name="KSO_WM_SLIDE_ITEM_CNT" val="1"/>
</p:tagLst>
</file>

<file path=ppt/tags/tag626.xml><?xml version="1.0" encoding="utf-8"?>
<p:tagLst xmlns:p="http://schemas.openxmlformats.org/presentationml/2006/main">
  <p:tag name="KSO_WM_BEAUTIFY_FLAG" val="#wm#"/>
  <p:tag name="KSO_WM_TEMPLATE_CATEGORY" val="custom"/>
  <p:tag name="KSO_WM_TEMPLATE_INDEX" val="20231165"/>
</p:tagLst>
</file>

<file path=ppt/tags/tag627.xml><?xml version="1.0" encoding="utf-8"?>
<p:tagLst xmlns:p="http://schemas.openxmlformats.org/presentationml/2006/main">
  <p:tag name="KSO_WM_BEAUTIFY_FLAG" val="#wm#"/>
  <p:tag name="KSO_WM_TEMPLATE_CATEGORY" val="custom"/>
  <p:tag name="KSO_WM_TEMPLATE_INDEX" val="20181822"/>
</p:tagLst>
</file>

<file path=ppt/tags/tag628.xml><?xml version="1.0" encoding="utf-8"?>
<p:tagLst xmlns:p="http://schemas.openxmlformats.org/presentationml/2006/main">
  <p:tag name="KSO_WM_BEAUTIFY_FLAG" val="#wm#"/>
  <p:tag name="KSO_WM_TEMPLATE_CATEGORY" val="custom"/>
  <p:tag name="KSO_WM_TEMPLATE_INDEX" val="20181822"/>
</p:tagLst>
</file>

<file path=ppt/tags/tag629.xml><?xml version="1.0" encoding="utf-8"?>
<p:tagLst xmlns:p="http://schemas.openxmlformats.org/presentationml/2006/main">
  <p:tag name="KSO_WM_BEAUTIFY_FLAG" val="#wm#"/>
  <p:tag name="KSO_WM_TEMPLATE_CATEGORY" val="custom"/>
  <p:tag name="KSO_WM_TEMPLATE_INDEX" val="20181822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0196_1*i*2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6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0196_1*i*1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632.xml><?xml version="1.0" encoding="utf-8"?>
<p:tagLst xmlns:p="http://schemas.openxmlformats.org/presentationml/2006/main">
  <p:tag name="KSO_WM_BEAUTIFY_FLAG" val="#wm#"/>
  <p:tag name="KSO_WM_TEMPLATE_CATEGORY" val="custom"/>
  <p:tag name="KSO_WM_TEMPLATE_INDEX" val="20181822"/>
</p:tagLst>
</file>

<file path=ppt/tags/tag6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0196_1*i*2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6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0196_1*i*1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635.xml><?xml version="1.0" encoding="utf-8"?>
<p:tagLst xmlns:p="http://schemas.openxmlformats.org/presentationml/2006/main">
  <p:tag name="KSO_WM_BEAUTIFY_FLAG" val="#wm#"/>
  <p:tag name="KSO_WM_TEMPLATE_CATEGORY" val="custom"/>
  <p:tag name="KSO_WM_TEMPLATE_INDEX" val="20181822"/>
</p:tagLst>
</file>

<file path=ppt/tags/tag63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UNIT_PRESET_TEXT" val="单击此处添加标题"/>
  <p:tag name="KSO_WM_TEMPLATE_INDEX" val="20231165"/>
  <p:tag name="KSO_WM_UNIT_ID" val="custom20231165_1*a*1"/>
</p:tagLst>
</file>

<file path=ppt/tags/tag6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0196_1*i*1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6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0196_1*i*2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63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196_1*f*1"/>
  <p:tag name="KSO_WM_TEMPLATE_CATEGORY" val="custom"/>
  <p:tag name="KSO_WM_TEMPLATE_INDEX" val="20230196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添加文本具体内容，简明扼要地阐述您的观点。根据需要可酌情增减文字，以便观者准确地理解您传达的思想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0.xml><?xml version="1.0" encoding="utf-8"?>
<p:tagLst xmlns:p="http://schemas.openxmlformats.org/presentationml/2006/main">
  <p:tag name="KSO_WM_BEAUTIFY_FLAG" val="#wm#"/>
  <p:tag name="KSO_WM_TEMPLATE_CATEGORY" val="custom"/>
  <p:tag name="KSO_WM_TEMPLATE_MASTER_TYPE" val="0"/>
  <p:tag name="KSO_WM_TEMPLATE_COLOR_TYPE" val="0"/>
  <p:tag name="KSO_WM_SLIDE_TYPE" val="text"/>
  <p:tag name="KSO_WM_SLIDE_SUBTYPE" val="picTxt"/>
  <p:tag name="KSO_WM_SLIDE_SIZE" val="960*539"/>
  <p:tag name="KSO_WM_SLIDE_POSITION" val="0*0"/>
  <p:tag name="KSO_WM_SLIDE_LAYOUT" val="a_f_β"/>
  <p:tag name="KSO_WM_SLIDE_LAYOUT_CNT" val="1_1_1"/>
  <p:tag name="KSO_WM_TEMPLATE_INDEX" val="20231165"/>
  <p:tag name="KSO_WM_TEMPLATE_SUBCATEGORY" val="0"/>
  <p:tag name="KSO_WM_SLIDE_INDEX" val="1"/>
  <p:tag name="KSO_WM_TAG_VERSION" val="3.0"/>
  <p:tag name="KSO_WM_SLIDE_ID" val="custom20231165_1"/>
  <p:tag name="KSO_WM_SLIDE_ITEM_CNT" val="1"/>
</p:tagLst>
</file>

<file path=ppt/tags/tag64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UNIT_PRESET_TEXT" val="单击此处添加标题"/>
  <p:tag name="KSO_WM_TEMPLATE_INDEX" val="20231165"/>
  <p:tag name="KSO_WM_UNIT_ID" val="custom20231165_1*a*1"/>
</p:tagLst>
</file>

<file path=ppt/tags/tag6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0196_1*i*1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6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0196_1*i*2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64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196_1*f*1"/>
  <p:tag name="KSO_WM_TEMPLATE_CATEGORY" val="custom"/>
  <p:tag name="KSO_WM_TEMPLATE_INDEX" val="20230196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添加文本具体内容，简明扼要地阐述您的观点。根据需要可酌情增减文字，以便观者准确地理解您传达的思想"/>
</p:tagLst>
</file>

<file path=ppt/tags/tag645.xml><?xml version="1.0" encoding="utf-8"?>
<p:tagLst xmlns:p="http://schemas.openxmlformats.org/presentationml/2006/main">
  <p:tag name="KSO_WM_BEAUTIFY_FLAG" val="#wm#"/>
  <p:tag name="KSO_WM_TEMPLATE_CATEGORY" val="custom"/>
  <p:tag name="KSO_WM_TEMPLATE_MASTER_TYPE" val="0"/>
  <p:tag name="KSO_WM_TEMPLATE_COLOR_TYPE" val="0"/>
  <p:tag name="KSO_WM_SLIDE_TYPE" val="text"/>
  <p:tag name="KSO_WM_SLIDE_SUBTYPE" val="picTxt"/>
  <p:tag name="KSO_WM_SLIDE_SIZE" val="960*539"/>
  <p:tag name="KSO_WM_SLIDE_POSITION" val="0*0"/>
  <p:tag name="KSO_WM_SLIDE_LAYOUT" val="a_f_β"/>
  <p:tag name="KSO_WM_SLIDE_LAYOUT_CNT" val="1_1_1"/>
  <p:tag name="KSO_WM_TEMPLATE_INDEX" val="20231165"/>
  <p:tag name="KSO_WM_TEMPLATE_SUBCATEGORY" val="0"/>
  <p:tag name="KSO_WM_SLIDE_INDEX" val="1"/>
  <p:tag name="KSO_WM_TAG_VERSION" val="3.0"/>
  <p:tag name="KSO_WM_SLIDE_ID" val="custom20231165_1"/>
  <p:tag name="KSO_WM_SLIDE_ITEM_CNT" val="1"/>
</p:tagLst>
</file>

<file path=ppt/tags/tag6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0196_1*i*2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6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0196_1*i*1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648.xml><?xml version="1.0" encoding="utf-8"?>
<p:tagLst xmlns:p="http://schemas.openxmlformats.org/presentationml/2006/main">
  <p:tag name="KSO_WM_BEAUTIFY_FLAG" val="#wm#"/>
  <p:tag name="KSO_WM_TEMPLATE_CATEGORY" val="custom"/>
  <p:tag name="KSO_WM_TEMPLATE_INDEX" val="20231165"/>
</p:tagLst>
</file>

<file path=ppt/tags/tag64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UNIT_PRESET_TEXT" val="单击此处添加标题"/>
  <p:tag name="KSO_WM_TEMPLATE_INDEX" val="20231165"/>
  <p:tag name="KSO_WM_UNIT_ID" val="custom20231165_1*a*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0196_1*i*1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6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0196_1*i*2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65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196_1*f*1"/>
  <p:tag name="KSO_WM_TEMPLATE_CATEGORY" val="custom"/>
  <p:tag name="KSO_WM_TEMPLATE_INDEX" val="20230196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添加文本具体内容，简明扼要地阐述您的观点。根据需要可酌情增减文字，以便观者准确地理解您传达的思想"/>
</p:tagLst>
</file>

<file path=ppt/tags/tag653.xml><?xml version="1.0" encoding="utf-8"?>
<p:tagLst xmlns:p="http://schemas.openxmlformats.org/presentationml/2006/main">
  <p:tag name="TABLE_ENDDRAG_ORIGIN_RECT" val="828*120"/>
  <p:tag name="TABLE_ENDDRAG_RECT" val="66*375*828*120"/>
</p:tagLst>
</file>

<file path=ppt/tags/tag654.xml><?xml version="1.0" encoding="utf-8"?>
<p:tagLst xmlns:p="http://schemas.openxmlformats.org/presentationml/2006/main">
  <p:tag name="KSO_WM_BEAUTIFY_FLAG" val="#wm#"/>
  <p:tag name="KSO_WM_TEMPLATE_CATEGORY" val="custom"/>
  <p:tag name="KSO_WM_TEMPLATE_MASTER_TYPE" val="0"/>
  <p:tag name="KSO_WM_TEMPLATE_COLOR_TYPE" val="0"/>
  <p:tag name="KSO_WM_SLIDE_TYPE" val="text"/>
  <p:tag name="KSO_WM_SLIDE_SUBTYPE" val="picTxt"/>
  <p:tag name="KSO_WM_SLIDE_SIZE" val="960*539"/>
  <p:tag name="KSO_WM_SLIDE_POSITION" val="0*0"/>
  <p:tag name="KSO_WM_SLIDE_LAYOUT" val="a_f_β"/>
  <p:tag name="KSO_WM_SLIDE_LAYOUT_CNT" val="1_1_1"/>
  <p:tag name="KSO_WM_TEMPLATE_INDEX" val="20231165"/>
  <p:tag name="KSO_WM_TEMPLATE_SUBCATEGORY" val="0"/>
  <p:tag name="KSO_WM_SLIDE_INDEX" val="1"/>
  <p:tag name="KSO_WM_TAG_VERSION" val="3.0"/>
  <p:tag name="KSO_WM_SLIDE_ID" val="custom20231165_1"/>
  <p:tag name="KSO_WM_SLIDE_ITEM_CNT" val="1"/>
</p:tagLst>
</file>

<file path=ppt/tags/tag655.xml><?xml version="1.0" encoding="utf-8"?>
<p:tagLst xmlns:p="http://schemas.openxmlformats.org/presentationml/2006/main">
  <p:tag name="KSO_WM_BEAUTIFY_FLAG" val="#wm#"/>
  <p:tag name="KSO_WM_TEMPLATE_CATEGORY" val="custom"/>
  <p:tag name="KSO_WM_TEMPLATE_INDEX" val="20181822"/>
</p:tagLst>
</file>

<file path=ppt/tags/tag6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y"/>
  <p:tag name="KSO_WM_UNIT_INDEX" val="1"/>
  <p:tag name="KSO_WM_UNIT_ID" val="diagram20203665_1*y*1"/>
  <p:tag name="KSO_WM_TEMPLATE_CATEGORY" val="diagram"/>
  <p:tag name="KSO_WM_TEMPLATE_INDEX" val="20203665"/>
  <p:tag name="KSO_WM_UNIT_LAYERLEVEL" val="1"/>
  <p:tag name="KSO_WM_TAG_VERSION" val="1.0"/>
  <p:tag name="KSO_WM_BEAUTIFY_FLAG" val="#wm#"/>
</p:tagLst>
</file>

<file path=ppt/tags/tag657.xml><?xml version="1.0" encoding="utf-8"?>
<p:tagLst xmlns:p="http://schemas.openxmlformats.org/presentationml/2006/main">
  <p:tag name="KSO_WM_UNIT_ISCONTENTS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3665_1*a*1"/>
  <p:tag name="KSO_WM_TEMPLATE_CATEGORY" val="diagram"/>
  <p:tag name="KSO_WM_TEMPLATE_INDEX" val="20203665"/>
  <p:tag name="KSO_WM_UNIT_LAYERLEVEL" val="1"/>
  <p:tag name="KSO_WM_TAG_VERSION" val="1.0"/>
  <p:tag name="KSO_WM_BEAUTIFY_FLAG" val="#wm#"/>
  <p:tag name="KSO_WM_UNIT_PRESET_TEXT" val="单击此处添加大标题内容"/>
</p:tagLst>
</file>

<file path=ppt/tags/tag658.xml><?xml version="1.0" encoding="utf-8"?>
<p:tagLst xmlns:p="http://schemas.openxmlformats.org/presentationml/2006/main">
  <p:tag name="KSO_WM_UNIT_NOCLEAR" val="0"/>
  <p:tag name="KSO_WM_UNIT_VALUE" val="114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3665_1*f*1"/>
  <p:tag name="KSO_WM_TEMPLATE_CATEGORY" val="diagram"/>
  <p:tag name="KSO_WM_TEMPLATE_INDEX" val="20203665"/>
  <p:tag name="KSO_WM_UNIT_LAYERLEVEL" val="1"/>
  <p:tag name="KSO_WM_TAG_VERSION" val="1.0"/>
  <p:tag name="KSO_WM_BEAUTIFY_FLAG" val="#wm#"/>
  <p:tag name="KSO_WM_UNIT_PRESET_TEXT" val="点击此处添加正文，文字是您思想的提炼，为了演示发布的良好效果，请言简意赅的阐述您的观点。&#13;您的正文已经经简明扼要，字字珠玑，但信息却千丝万缕、错综复杂，需要用更多的文字来表述；但请您尽可能提炼思想的精髓，否则容易造成观者的阅读压力，适得其反。&#13;正如我们都希望改变世界，希望给别人带去光明，但更多时候我们只需要播下一颗种子，自然有微风吹拂，雨露滋养。恰如其分的表达观点，往往事半功倍。&#13;当您的正文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&#13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。"/>
</p:tagLst>
</file>

<file path=ppt/tags/tag6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3665_1*i*1"/>
  <p:tag name="KSO_WM_TEMPLATE_CATEGORY" val="diagram"/>
  <p:tag name="KSO_WM_TEMPLATE_INDEX" val="20203665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3665_1*i*3"/>
  <p:tag name="KSO_WM_TEMPLATE_CATEGORY" val="diagram"/>
  <p:tag name="KSO_WM_TEMPLATE_INDEX" val="20203665"/>
  <p:tag name="KSO_WM_UNIT_LAYERLEVEL" val="1"/>
  <p:tag name="KSO_WM_TAG_VERSION" val="1.0"/>
  <p:tag name="KSO_WM_BEAUTIFY_FLAG" val="#wm#"/>
</p:tagLst>
</file>

<file path=ppt/tags/tag6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3665_1*i*4"/>
  <p:tag name="KSO_WM_TEMPLATE_CATEGORY" val="diagram"/>
  <p:tag name="KSO_WM_TEMPLATE_INDEX" val="20203665"/>
  <p:tag name="KSO_WM_UNIT_LAYERLEVEL" val="1"/>
  <p:tag name="KSO_WM_TAG_VERSION" val="1.0"/>
  <p:tag name="KSO_WM_BEAUTIFY_FLAG" val="#wm#"/>
</p:tagLst>
</file>

<file path=ppt/tags/tag662.xml><?xml version="1.0" encoding="utf-8"?>
<p:tagLst xmlns:p="http://schemas.openxmlformats.org/presentationml/2006/main">
  <p:tag name="KSO_WM_SLIDE_ID" val="diagram20203665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60*485"/>
  <p:tag name="KSO_WM_SLIDE_POSITION" val="0*30"/>
  <p:tag name="KSO_WM_TAG_VERSION" val="1.0"/>
  <p:tag name="KSO_WM_BEAUTIFY_FLAG" val="#wm#"/>
  <p:tag name="KSO_WM_TEMPLATE_CATEGORY" val="diagram"/>
  <p:tag name="KSO_WM_TEMPLATE_INDEX" val="20203665"/>
  <p:tag name="KSO_WM_SLIDE_LAYOUT" val="a_f_y"/>
  <p:tag name="KSO_WM_SLIDE_LAYOUT_CNT" val="1_1_1"/>
</p:tagLst>
</file>

<file path=ppt/tags/tag6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y"/>
  <p:tag name="KSO_WM_UNIT_INDEX" val="1"/>
  <p:tag name="KSO_WM_UNIT_ID" val="diagram20203665_1*y*1"/>
  <p:tag name="KSO_WM_TEMPLATE_CATEGORY" val="diagram"/>
  <p:tag name="KSO_WM_TEMPLATE_INDEX" val="20203665"/>
  <p:tag name="KSO_WM_UNIT_LAYERLEVEL" val="1"/>
  <p:tag name="KSO_WM_TAG_VERSION" val="1.0"/>
  <p:tag name="KSO_WM_BEAUTIFY_FLAG" val="#wm#"/>
</p:tagLst>
</file>

<file path=ppt/tags/tag664.xml><?xml version="1.0" encoding="utf-8"?>
<p:tagLst xmlns:p="http://schemas.openxmlformats.org/presentationml/2006/main">
  <p:tag name="KSO_WM_UNIT_ISCONTENTS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3665_1*a*1"/>
  <p:tag name="KSO_WM_TEMPLATE_CATEGORY" val="diagram"/>
  <p:tag name="KSO_WM_TEMPLATE_INDEX" val="20203665"/>
  <p:tag name="KSO_WM_UNIT_LAYERLEVEL" val="1"/>
  <p:tag name="KSO_WM_TAG_VERSION" val="1.0"/>
  <p:tag name="KSO_WM_BEAUTIFY_FLAG" val="#wm#"/>
  <p:tag name="KSO_WM_UNIT_PRESET_TEXT" val="单击此处添加大标题内容"/>
</p:tagLst>
</file>

<file path=ppt/tags/tag665.xml><?xml version="1.0" encoding="utf-8"?>
<p:tagLst xmlns:p="http://schemas.openxmlformats.org/presentationml/2006/main">
  <p:tag name="KSO_WM_UNIT_NOCLEAR" val="0"/>
  <p:tag name="KSO_WM_UNIT_VALUE" val="114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3665_1*f*1"/>
  <p:tag name="KSO_WM_TEMPLATE_CATEGORY" val="diagram"/>
  <p:tag name="KSO_WM_TEMPLATE_INDEX" val="20203665"/>
  <p:tag name="KSO_WM_UNIT_LAYERLEVEL" val="1"/>
  <p:tag name="KSO_WM_TAG_VERSION" val="1.0"/>
  <p:tag name="KSO_WM_BEAUTIFY_FLAG" val="#wm#"/>
  <p:tag name="KSO_WM_UNIT_PRESET_TEXT" val="点击此处添加正文，文字是您思想的提炼，为了演示发布的良好效果，请言简意赅的阐述您的观点。&#13;您的正文已经经简明扼要，字字珠玑，但信息却千丝万缕、错综复杂，需要用更多的文字来表述；但请您尽可能提炼思想的精髓，否则容易造成观者的阅读压力，适得其反。&#13;正如我们都希望改变世界，希望给别人带去光明，但更多时候我们只需要播下一颗种子，自然有微风吹拂，雨露滋养。恰如其分的表达观点，往往事半功倍。&#13;当您的正文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&#13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。"/>
</p:tagLst>
</file>

<file path=ppt/tags/tag6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3665_1*i*1"/>
  <p:tag name="KSO_WM_TEMPLATE_CATEGORY" val="diagram"/>
  <p:tag name="KSO_WM_TEMPLATE_INDEX" val="20203665"/>
  <p:tag name="KSO_WM_UNIT_LAYERLEVEL" val="1"/>
  <p:tag name="KSO_WM_TAG_VERSION" val="1.0"/>
  <p:tag name="KSO_WM_BEAUTIFY_FLAG" val="#wm#"/>
</p:tagLst>
</file>

<file path=ppt/tags/tag6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3665_1*i*3"/>
  <p:tag name="KSO_WM_TEMPLATE_CATEGORY" val="diagram"/>
  <p:tag name="KSO_WM_TEMPLATE_INDEX" val="20203665"/>
  <p:tag name="KSO_WM_UNIT_LAYERLEVEL" val="1"/>
  <p:tag name="KSO_WM_TAG_VERSION" val="1.0"/>
  <p:tag name="KSO_WM_BEAUTIFY_FLAG" val="#wm#"/>
</p:tagLst>
</file>

<file path=ppt/tags/tag6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3665_1*i*4"/>
  <p:tag name="KSO_WM_TEMPLATE_CATEGORY" val="diagram"/>
  <p:tag name="KSO_WM_TEMPLATE_INDEX" val="20203665"/>
  <p:tag name="KSO_WM_UNIT_LAYERLEVEL" val="1"/>
  <p:tag name="KSO_WM_TAG_VERSION" val="1.0"/>
  <p:tag name="KSO_WM_BEAUTIFY_FLAG" val="#wm#"/>
</p:tagLst>
</file>

<file path=ppt/tags/tag669.xml><?xml version="1.0" encoding="utf-8"?>
<p:tagLst xmlns:p="http://schemas.openxmlformats.org/presentationml/2006/main">
  <p:tag name="KSO_WM_SLIDE_ID" val="diagram20203665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60*485"/>
  <p:tag name="KSO_WM_SLIDE_POSITION" val="0*30"/>
  <p:tag name="KSO_WM_TAG_VERSION" val="1.0"/>
  <p:tag name="KSO_WM_BEAUTIFY_FLAG" val="#wm#"/>
  <p:tag name="KSO_WM_TEMPLATE_CATEGORY" val="diagram"/>
  <p:tag name="KSO_WM_TEMPLATE_INDEX" val="20203665"/>
  <p:tag name="KSO_WM_SLIDE_LAYOUT" val="a_f_y"/>
  <p:tag name="KSO_WM_SLIDE_LAYOUT_CNT" val="1_1_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UNIT_PRESET_TEXT" val="单击此处添加标题"/>
  <p:tag name="KSO_WM_TEMPLATE_INDEX" val="20231165"/>
  <p:tag name="KSO_WM_UNIT_ID" val="custom20231165_1*a*1"/>
</p:tagLst>
</file>

<file path=ppt/tags/tag6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0196_1*i*1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6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0196_1*i*2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67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196_1*f*1"/>
  <p:tag name="KSO_WM_TEMPLATE_CATEGORY" val="custom"/>
  <p:tag name="KSO_WM_TEMPLATE_INDEX" val="20230196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添加文本具体内容，简明扼要地阐述您的观点。根据需要可酌情增减文字，以便观者准确地理解您传达的思想"/>
</p:tagLst>
</file>

<file path=ppt/tags/tag674.xml><?xml version="1.0" encoding="utf-8"?>
<p:tagLst xmlns:p="http://schemas.openxmlformats.org/presentationml/2006/main">
  <p:tag name="KSO_WM_BEAUTIFY_FLAG" val="#wm#"/>
  <p:tag name="KSO_WM_TEMPLATE_CATEGORY" val="custom"/>
  <p:tag name="KSO_WM_TEMPLATE_MASTER_TYPE" val="0"/>
  <p:tag name="KSO_WM_TEMPLATE_COLOR_TYPE" val="0"/>
  <p:tag name="KSO_WM_SLIDE_TYPE" val="text"/>
  <p:tag name="KSO_WM_SLIDE_SUBTYPE" val="picTxt"/>
  <p:tag name="KSO_WM_SLIDE_SIZE" val="960*539"/>
  <p:tag name="KSO_WM_SLIDE_POSITION" val="0*0"/>
  <p:tag name="KSO_WM_SLIDE_LAYOUT" val="a_f_β"/>
  <p:tag name="KSO_WM_SLIDE_LAYOUT_CNT" val="1_1_1"/>
  <p:tag name="KSO_WM_TEMPLATE_INDEX" val="20231165"/>
  <p:tag name="KSO_WM_TEMPLATE_SUBCATEGORY" val="0"/>
  <p:tag name="KSO_WM_SLIDE_INDEX" val="1"/>
  <p:tag name="KSO_WM_TAG_VERSION" val="3.0"/>
  <p:tag name="KSO_WM_SLIDE_ID" val="custom20231165_1"/>
  <p:tag name="KSO_WM_SLIDE_ITEM_CNT" val="1"/>
</p:tagLst>
</file>

<file path=ppt/tags/tag6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y"/>
  <p:tag name="KSO_WM_UNIT_INDEX" val="1"/>
  <p:tag name="KSO_WM_UNIT_ID" val="diagram20203665_1*y*1"/>
  <p:tag name="KSO_WM_TEMPLATE_CATEGORY" val="diagram"/>
  <p:tag name="KSO_WM_TEMPLATE_INDEX" val="20203665"/>
  <p:tag name="KSO_WM_UNIT_LAYERLEVEL" val="1"/>
  <p:tag name="KSO_WM_TAG_VERSION" val="1.0"/>
  <p:tag name="KSO_WM_BEAUTIFY_FLAG" val="#wm#"/>
</p:tagLst>
</file>

<file path=ppt/tags/tag676.xml><?xml version="1.0" encoding="utf-8"?>
<p:tagLst xmlns:p="http://schemas.openxmlformats.org/presentationml/2006/main">
  <p:tag name="KSO_WM_UNIT_ISCONTENTS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3665_1*a*1"/>
  <p:tag name="KSO_WM_TEMPLATE_CATEGORY" val="diagram"/>
  <p:tag name="KSO_WM_TEMPLATE_INDEX" val="20203665"/>
  <p:tag name="KSO_WM_UNIT_LAYERLEVEL" val="1"/>
  <p:tag name="KSO_WM_TAG_VERSION" val="1.0"/>
  <p:tag name="KSO_WM_BEAUTIFY_FLAG" val="#wm#"/>
  <p:tag name="KSO_WM_UNIT_PRESET_TEXT" val="单击此处添加大标题内容"/>
</p:tagLst>
</file>

<file path=ppt/tags/tag677.xml><?xml version="1.0" encoding="utf-8"?>
<p:tagLst xmlns:p="http://schemas.openxmlformats.org/presentationml/2006/main">
  <p:tag name="KSO_WM_UNIT_NOCLEAR" val="0"/>
  <p:tag name="KSO_WM_UNIT_VALUE" val="114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3665_1*f*1"/>
  <p:tag name="KSO_WM_TEMPLATE_CATEGORY" val="diagram"/>
  <p:tag name="KSO_WM_TEMPLATE_INDEX" val="20203665"/>
  <p:tag name="KSO_WM_UNIT_LAYERLEVEL" val="1"/>
  <p:tag name="KSO_WM_TAG_VERSION" val="1.0"/>
  <p:tag name="KSO_WM_BEAUTIFY_FLAG" val="#wm#"/>
  <p:tag name="KSO_WM_UNIT_PRESET_TEXT" val="点击此处添加正文，文字是您思想的提炼，为了演示发布的良好效果，请言简意赅的阐述您的观点。&#13;您的正文已经经简明扼要，字字珠玑，但信息却千丝万缕、错综复杂，需要用更多的文字来表述；但请您尽可能提炼思想的精髓，否则容易造成观者的阅读压力，适得其反。&#13;正如我们都希望改变世界，希望给别人带去光明，但更多时候我们只需要播下一颗种子，自然有微风吹拂，雨露滋养。恰如其分的表达观点，往往事半功倍。&#13;当您的正文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&#13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。"/>
</p:tagLst>
</file>

<file path=ppt/tags/tag6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3665_1*i*1"/>
  <p:tag name="KSO_WM_TEMPLATE_CATEGORY" val="diagram"/>
  <p:tag name="KSO_WM_TEMPLATE_INDEX" val="20203665"/>
  <p:tag name="KSO_WM_UNIT_LAYERLEVEL" val="1"/>
  <p:tag name="KSO_WM_TAG_VERSION" val="1.0"/>
  <p:tag name="KSO_WM_BEAUTIFY_FLAG" val="#wm#"/>
</p:tagLst>
</file>

<file path=ppt/tags/tag6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3665_1*i*3"/>
  <p:tag name="KSO_WM_TEMPLATE_CATEGORY" val="diagram"/>
  <p:tag name="KSO_WM_TEMPLATE_INDEX" val="20203665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3665_1*i*4"/>
  <p:tag name="KSO_WM_TEMPLATE_CATEGORY" val="diagram"/>
  <p:tag name="KSO_WM_TEMPLATE_INDEX" val="20203665"/>
  <p:tag name="KSO_WM_UNIT_LAYERLEVEL" val="1"/>
  <p:tag name="KSO_WM_TAG_VERSION" val="1.0"/>
  <p:tag name="KSO_WM_BEAUTIFY_FLAG" val="#wm#"/>
</p:tagLst>
</file>

<file path=ppt/tags/tag681.xml><?xml version="1.0" encoding="utf-8"?>
<p:tagLst xmlns:p="http://schemas.openxmlformats.org/presentationml/2006/main">
  <p:tag name="KSO_WM_SLIDE_ID" val="diagram20203665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60*485"/>
  <p:tag name="KSO_WM_SLIDE_POSITION" val="0*30"/>
  <p:tag name="KSO_WM_TAG_VERSION" val="1.0"/>
  <p:tag name="KSO_WM_BEAUTIFY_FLAG" val="#wm#"/>
  <p:tag name="KSO_WM_TEMPLATE_CATEGORY" val="diagram"/>
  <p:tag name="KSO_WM_TEMPLATE_INDEX" val="20203665"/>
  <p:tag name="KSO_WM_SLIDE_LAYOUT" val="a_f_y"/>
  <p:tag name="KSO_WM_SLIDE_LAYOUT_CNT" val="1_1_1"/>
</p:tagLst>
</file>

<file path=ppt/tags/tag6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4021_1*i*5"/>
  <p:tag name="KSO_WM_TEMPLATE_CATEGORY" val="diagram"/>
  <p:tag name="KSO_WM_TEMPLATE_INDEX" val="20204021"/>
  <p:tag name="KSO_WM_UNIT_LAYERLEVEL" val="1"/>
  <p:tag name="KSO_WM_TAG_VERSION" val="1.0"/>
  <p:tag name="KSO_WM_BEAUTIFY_FLAG" val="#wm#"/>
</p:tagLst>
</file>

<file path=ppt/tags/tag6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4021_1*i*4"/>
  <p:tag name="KSO_WM_TEMPLATE_CATEGORY" val="diagram"/>
  <p:tag name="KSO_WM_TEMPLATE_INDEX" val="20204021"/>
  <p:tag name="KSO_WM_UNIT_LAYERLEVEL" val="1"/>
  <p:tag name="KSO_WM_TAG_VERSION" val="1.0"/>
  <p:tag name="KSO_WM_BEAUTIFY_FLAG" val="#wm#"/>
</p:tagLst>
</file>

<file path=ppt/tags/tag6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4021_1*i*1"/>
  <p:tag name="KSO_WM_TEMPLATE_CATEGORY" val="diagram"/>
  <p:tag name="KSO_WM_TEMPLATE_INDEX" val="20204021"/>
  <p:tag name="KSO_WM_UNIT_LAYERLEVEL" val="1"/>
  <p:tag name="KSO_WM_TAG_VERSION" val="1.0"/>
  <p:tag name="KSO_WM_BEAUTIFY_FLAG" val="#wm#"/>
</p:tagLst>
</file>

<file path=ppt/tags/tag6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4021_1*i*2"/>
  <p:tag name="KSO_WM_TEMPLATE_CATEGORY" val="diagram"/>
  <p:tag name="KSO_WM_TEMPLATE_INDEX" val="20204021"/>
  <p:tag name="KSO_WM_UNIT_LAYERLEVEL" val="1"/>
  <p:tag name="KSO_WM_TAG_VERSION" val="1.0"/>
  <p:tag name="KSO_WM_BEAUTIFY_FLAG" val="#wm#"/>
</p:tagLst>
</file>

<file path=ppt/tags/tag6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4021_1*i*3"/>
  <p:tag name="KSO_WM_TEMPLATE_CATEGORY" val="diagram"/>
  <p:tag name="KSO_WM_TEMPLATE_INDEX" val="20204021"/>
  <p:tag name="KSO_WM_UNIT_LAYERLEVEL" val="1"/>
  <p:tag name="KSO_WM_TAG_VERSION" val="1.0"/>
  <p:tag name="KSO_WM_BEAUTIFY_FLAG" val="#wm#"/>
</p:tagLst>
</file>

<file path=ppt/tags/tag687.xml><?xml version="1.0" encoding="utf-8"?>
<p:tagLst xmlns:p="http://schemas.openxmlformats.org/presentationml/2006/main">
  <p:tag name="KSO_WM_UNIT_ISCONTENTSTITLE" val="0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4021_1*a*1"/>
  <p:tag name="KSO_WM_TEMPLATE_CATEGORY" val="diagram"/>
  <p:tag name="KSO_WM_TEMPLATE_INDEX" val="20204021"/>
  <p:tag name="KSO_WM_UNIT_LAYERLEVEL" val="1"/>
  <p:tag name="KSO_WM_TAG_VERSION" val="1.0"/>
  <p:tag name="KSO_WM_BEAUTIFY_FLAG" val="#wm#"/>
  <p:tag name="KSO_WM_UNIT_PRESET_TEXT" val="单击此处添加标题"/>
  <p:tag name="KSO_WM_UNIT_ISNUMDGMTITLE" val="0"/>
</p:tagLst>
</file>

<file path=ppt/tags/tag688.xml><?xml version="1.0" encoding="utf-8"?>
<p:tagLst xmlns:p="http://schemas.openxmlformats.org/presentationml/2006/main">
  <p:tag name="KSO_WM_UNIT_NOCLEAR" val="0"/>
  <p:tag name="KSO_WM_UNIT_VALUE" val="1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4021_1*f*1"/>
  <p:tag name="KSO_WM_TEMPLATE_CATEGORY" val="diagram"/>
  <p:tag name="KSO_WM_TEMPLATE_INDEX" val="20204021"/>
  <p:tag name="KSO_WM_UNIT_LAYERLEVEL" val="1"/>
  <p:tag name="KSO_WM_TAG_VERSION" val="1.0"/>
  <p:tag name="KSO_WM_BEAUTIFY_FLAG" val="#wm#"/>
  <p:tag name="KSO_WM_UNIT_PRESET_TEXT" val="单击此处添加文本具体内容，简明扼要的阐述您的观点。根据需要可酌情增减文字，以便观者准确的理解您传达的思想。"/>
  <p:tag name="KSO_WM_UNIT_SUBTYPE" val="a"/>
</p:tagLst>
</file>

<file path=ppt/tags/tag689.xml><?xml version="1.0" encoding="utf-8"?>
<p:tagLst xmlns:p="http://schemas.openxmlformats.org/presentationml/2006/main">
  <p:tag name="KSO_WM_SLIDE_ID" val="diagram20204021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60*426"/>
  <p:tag name="KSO_WM_SLIDE_POSITION" val="0*-2"/>
  <p:tag name="KSO_WM_TAG_VERSION" val="1.0"/>
  <p:tag name="KSO_WM_BEAUTIFY_FLAG" val="#wm#"/>
  <p:tag name="KSO_WM_TEMPLATE_CATEGORY" val="diagram"/>
  <p:tag name="KSO_WM_TEMPLATE_INDEX" val="20204021"/>
  <p:tag name="KSO_WM_SLIDE_LAYOUT" val="a_f"/>
  <p:tag name="KSO_WM_SLIDE_LAYOUT_CNT" val="1_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UNIT_PRESET_TEXT" val="单击此处添加标题"/>
  <p:tag name="KSO_WM_TEMPLATE_INDEX" val="20231165"/>
  <p:tag name="KSO_WM_UNIT_ID" val="custom20231165_1*a*1"/>
</p:tagLst>
</file>

<file path=ppt/tags/tag6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0196_1*i*1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6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0196_1*i*2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69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196_1*f*1"/>
  <p:tag name="KSO_WM_TEMPLATE_CATEGORY" val="custom"/>
  <p:tag name="KSO_WM_TEMPLATE_INDEX" val="20230196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添加文本具体内容，简明扼要地阐述您的观点。根据需要可酌情增减文字，以便观者准确地理解您传达的思想"/>
</p:tagLst>
</file>

<file path=ppt/tags/tag694.xml><?xml version="1.0" encoding="utf-8"?>
<p:tagLst xmlns:p="http://schemas.openxmlformats.org/presentationml/2006/main">
  <p:tag name="KSO_WM_BEAUTIFY_FLAG" val="#wm#"/>
  <p:tag name="KSO_WM_TEMPLATE_CATEGORY" val="custom"/>
  <p:tag name="KSO_WM_TEMPLATE_MASTER_TYPE" val="0"/>
  <p:tag name="KSO_WM_TEMPLATE_COLOR_TYPE" val="0"/>
  <p:tag name="KSO_WM_SLIDE_TYPE" val="text"/>
  <p:tag name="KSO_WM_SLIDE_SUBTYPE" val="picTxt"/>
  <p:tag name="KSO_WM_SLIDE_SIZE" val="960*539"/>
  <p:tag name="KSO_WM_SLIDE_POSITION" val="0*0"/>
  <p:tag name="KSO_WM_SLIDE_LAYOUT" val="a_f_β"/>
  <p:tag name="KSO_WM_SLIDE_LAYOUT_CNT" val="1_1_1"/>
  <p:tag name="KSO_WM_TEMPLATE_INDEX" val="20231165"/>
  <p:tag name="KSO_WM_TEMPLATE_SUBCATEGORY" val="0"/>
  <p:tag name="KSO_WM_SLIDE_INDEX" val="1"/>
  <p:tag name="KSO_WM_TAG_VERSION" val="3.0"/>
  <p:tag name="KSO_WM_SLIDE_ID" val="custom20231165_1"/>
  <p:tag name="KSO_WM_SLIDE_ITEM_CNT" val="1"/>
</p:tagLst>
</file>

<file path=ppt/tags/tag69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UNIT_PRESET_TEXT" val="单击此处添加标题"/>
  <p:tag name="KSO_WM_TEMPLATE_INDEX" val="20231165"/>
  <p:tag name="KSO_WM_UNIT_ID" val="custom20231165_1*a*1"/>
</p:tagLst>
</file>

<file path=ppt/tags/tag6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0196_1*i*1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6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0196_1*i*2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69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196_1*f*1"/>
  <p:tag name="KSO_WM_TEMPLATE_CATEGORY" val="custom"/>
  <p:tag name="KSO_WM_TEMPLATE_INDEX" val="20230196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添加文本具体内容，简明扼要地阐述您的观点。根据需要可酌情增减文字，以便观者准确地理解您传达的思想"/>
</p:tagLst>
</file>

<file path=ppt/tags/tag699.xml><?xml version="1.0" encoding="utf-8"?>
<p:tagLst xmlns:p="http://schemas.openxmlformats.org/presentationml/2006/main">
  <p:tag name="KSO_WM_BEAUTIFY_FLAG" val="#wm#"/>
  <p:tag name="KSO_WM_TEMPLATE_CATEGORY" val="custom"/>
  <p:tag name="KSO_WM_TEMPLATE_MASTER_TYPE" val="0"/>
  <p:tag name="KSO_WM_TEMPLATE_COLOR_TYPE" val="0"/>
  <p:tag name="KSO_WM_SLIDE_TYPE" val="text"/>
  <p:tag name="KSO_WM_SLIDE_SUBTYPE" val="picTxt"/>
  <p:tag name="KSO_WM_SLIDE_SIZE" val="960*539"/>
  <p:tag name="KSO_WM_SLIDE_POSITION" val="0*0"/>
  <p:tag name="KSO_WM_SLIDE_LAYOUT" val="a_f_β"/>
  <p:tag name="KSO_WM_SLIDE_LAYOUT_CNT" val="1_1_1"/>
  <p:tag name="KSO_WM_TEMPLATE_INDEX" val="20231165"/>
  <p:tag name="KSO_WM_TEMPLATE_SUBCATEGORY" val="0"/>
  <p:tag name="KSO_WM_SLIDE_INDEX" val="1"/>
  <p:tag name="KSO_WM_TAG_VERSION" val="3.0"/>
  <p:tag name="KSO_WM_SLIDE_ID" val="custom20231165_1"/>
  <p:tag name="KSO_WM_SLIDE_ITEM_CNT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00.xml><?xml version="1.0" encoding="utf-8"?>
<p:tagLst xmlns:p="http://schemas.openxmlformats.org/presentationml/2006/main">
  <p:tag name="KSO_WM_BEAUTIFY_FLAG" val="#wm#"/>
  <p:tag name="KSO_WM_TEMPLATE_CATEGORY" val="custom"/>
  <p:tag name="KSO_WM_TEMPLATE_INDEX" val="20181822"/>
</p:tagLst>
</file>

<file path=ppt/tags/tag70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UNIT_PRESET_TEXT" val="单击此处添加标题"/>
  <p:tag name="KSO_WM_TEMPLATE_INDEX" val="20231165"/>
  <p:tag name="KSO_WM_UNIT_ID" val="custom20231165_1*a*1"/>
</p:tagLst>
</file>

<file path=ppt/tags/tag7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0196_1*i*1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7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0196_1*i*2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70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196_1*f*1"/>
  <p:tag name="KSO_WM_TEMPLATE_CATEGORY" val="custom"/>
  <p:tag name="KSO_WM_TEMPLATE_INDEX" val="20230196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添加文本具体内容，简明扼要地阐述您的观点。根据需要可酌情增减文字，以便观者准确地理解您传达的思想"/>
</p:tagLst>
</file>

<file path=ppt/tags/tag705.xml><?xml version="1.0" encoding="utf-8"?>
<p:tagLst xmlns:p="http://schemas.openxmlformats.org/presentationml/2006/main">
  <p:tag name="KSO_WM_BEAUTIFY_FLAG" val="#wm#"/>
  <p:tag name="KSO_WM_TEMPLATE_CATEGORY" val="custom"/>
  <p:tag name="KSO_WM_TEMPLATE_MASTER_TYPE" val="0"/>
  <p:tag name="KSO_WM_TEMPLATE_COLOR_TYPE" val="0"/>
  <p:tag name="KSO_WM_SLIDE_TYPE" val="text"/>
  <p:tag name="KSO_WM_SLIDE_SUBTYPE" val="picTxt"/>
  <p:tag name="KSO_WM_SLIDE_SIZE" val="960*539"/>
  <p:tag name="KSO_WM_SLIDE_POSITION" val="0*0"/>
  <p:tag name="KSO_WM_SLIDE_LAYOUT" val="a_f_β"/>
  <p:tag name="KSO_WM_SLIDE_LAYOUT_CNT" val="1_1_1"/>
  <p:tag name="KSO_WM_TEMPLATE_INDEX" val="20231165"/>
  <p:tag name="KSO_WM_TEMPLATE_SUBCATEGORY" val="0"/>
  <p:tag name="KSO_WM_SLIDE_INDEX" val="1"/>
  <p:tag name="KSO_WM_TAG_VERSION" val="3.0"/>
  <p:tag name="KSO_WM_SLIDE_ID" val="custom20231165_1"/>
  <p:tag name="KSO_WM_SLIDE_ITEM_CNT" val="1"/>
</p:tagLst>
</file>

<file path=ppt/tags/tag706.xml><?xml version="1.0" encoding="utf-8"?>
<p:tagLst xmlns:p="http://schemas.openxmlformats.org/presentationml/2006/main">
  <p:tag name="KSO_WM_BEAUTIFY_FLAG" val="#wm#"/>
  <p:tag name="KSO_WM_TEMPLATE_CATEGORY" val="custom"/>
  <p:tag name="KSO_WM_TEMPLATE_INDEX" val="20231165"/>
</p:tagLst>
</file>

<file path=ppt/tags/tag707.xml><?xml version="1.0" encoding="utf-8"?>
<p:tagLst xmlns:p="http://schemas.openxmlformats.org/presentationml/2006/main">
  <p:tag name="KSO_WM_BEAUTIFY_FLAG" val="#wm#"/>
  <p:tag name="KSO_WM_TEMPLATE_CATEGORY" val="custom"/>
  <p:tag name="KSO_WM_TEMPLATE_INDEX" val="20181822"/>
</p:tagLst>
</file>

<file path=ppt/tags/tag708.xml><?xml version="1.0" encoding="utf-8"?>
<p:tagLst xmlns:p="http://schemas.openxmlformats.org/presentationml/2006/main">
  <p:tag name="KSO_WM_BEAUTIFY_FLAG" val="#wm#"/>
  <p:tag name="KSO_WM_TEMPLATE_CATEGORY" val="custom"/>
  <p:tag name="KSO_WM_TEMPLATE_INDEX" val="20181822"/>
</p:tagLst>
</file>

<file path=ppt/tags/tag709.xml><?xml version="1.0" encoding="utf-8"?>
<p:tagLst xmlns:p="http://schemas.openxmlformats.org/presentationml/2006/main">
  <p:tag name="KSO_WM_BEAUTIFY_FLAG" val="#wm#"/>
  <p:tag name="KSO_WM_TEMPLATE_CATEGORY" val="custom"/>
  <p:tag name="KSO_WM_TEMPLATE_INDEX" val="20181822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UNIT_PRESET_TEXT" val="单击此处添加标题"/>
  <p:tag name="KSO_WM_TEMPLATE_INDEX" val="20231165"/>
  <p:tag name="KSO_WM_UNIT_ID" val="custom20231165_1*a*1"/>
</p:tagLst>
</file>

<file path=ppt/tags/tag7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0196_1*i*1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7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0196_1*i*2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71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196_1*f*1"/>
  <p:tag name="KSO_WM_TEMPLATE_CATEGORY" val="custom"/>
  <p:tag name="KSO_WM_TEMPLATE_INDEX" val="20230196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添加文本具体内容，简明扼要地阐述您的观点。根据需要可酌情增减文字，以便观者准确地理解您传达的思想"/>
</p:tagLst>
</file>

<file path=ppt/tags/tag714.xml><?xml version="1.0" encoding="utf-8"?>
<p:tagLst xmlns:p="http://schemas.openxmlformats.org/presentationml/2006/main">
  <p:tag name="KSO_WM_BEAUTIFY_FLAG" val="#wm#"/>
  <p:tag name="KSO_WM_TEMPLATE_CATEGORY" val="custom"/>
  <p:tag name="KSO_WM_TEMPLATE_MASTER_TYPE" val="0"/>
  <p:tag name="KSO_WM_TEMPLATE_COLOR_TYPE" val="0"/>
  <p:tag name="KSO_WM_SLIDE_TYPE" val="text"/>
  <p:tag name="KSO_WM_SLIDE_SUBTYPE" val="picTxt"/>
  <p:tag name="KSO_WM_SLIDE_SIZE" val="960*539"/>
  <p:tag name="KSO_WM_SLIDE_POSITION" val="0*0"/>
  <p:tag name="KSO_WM_SLIDE_LAYOUT" val="a_f_β"/>
  <p:tag name="KSO_WM_SLIDE_LAYOUT_CNT" val="1_1_1"/>
  <p:tag name="KSO_WM_TEMPLATE_INDEX" val="20231165"/>
  <p:tag name="KSO_WM_TEMPLATE_SUBCATEGORY" val="0"/>
  <p:tag name="KSO_WM_SLIDE_INDEX" val="1"/>
  <p:tag name="KSO_WM_TAG_VERSION" val="3.0"/>
  <p:tag name="KSO_WM_SLIDE_ID" val="custom20231165_1"/>
  <p:tag name="KSO_WM_SLIDE_ITEM_CNT" val="1"/>
</p:tagLst>
</file>

<file path=ppt/tags/tag715.xml><?xml version="1.0" encoding="utf-8"?>
<p:tagLst xmlns:p="http://schemas.openxmlformats.org/presentationml/2006/main">
  <p:tag name="commondata" val="eyJoZGlkIjoiNTdiNmNiYTczYmZhNDAwMmU3NzU1ZDYxMzgyZWY1MTkifQ=="/>
  <p:tag name="resource_record_key" val="{&quot;13&quot;:[4721934,4364974],&quot;65&quot;:[20182960],&quot;70&quot;:[3312359,3317056,3312361,3317082,3313650]}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8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92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SLIDE_BK_DARK_LIGHT" val="1"/>
  <p:tag name="KSO_WM_UNIT_SUBTYPE" val="h"/>
  <p:tag name="KSO_WM_UNIT_TYPE" val="i"/>
  <p:tag name="KSO_WM_UNIT_INDEX" val="1"/>
  <p:tag name="KSO_WM_UNIT_BK_DARK_LIGHT" val="1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5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1"/>
</p:tagLst>
</file>

<file path=ppt/tags/tag96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1"/>
</p:tagLst>
</file>

<file path=ppt/tags/tag97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1"/>
</p:tagLst>
</file>

<file path=ppt/tags/tag98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1"/>
</p:tagLst>
</file>

<file path=ppt/tags/tag99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1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20181822">
      <a:dk1>
        <a:srgbClr val="000000"/>
      </a:dk1>
      <a:lt1>
        <a:srgbClr val="FFFFFF"/>
      </a:lt1>
      <a:dk2>
        <a:srgbClr val="262626"/>
      </a:dk2>
      <a:lt2>
        <a:srgbClr val="454545"/>
      </a:lt2>
      <a:accent1>
        <a:srgbClr val="095492"/>
      </a:accent1>
      <a:accent2>
        <a:srgbClr val="1A63A8"/>
      </a:accent2>
      <a:accent3>
        <a:srgbClr val="2B72BE"/>
      </a:accent3>
      <a:accent4>
        <a:srgbClr val="3D80D3"/>
      </a:accent4>
      <a:accent5>
        <a:srgbClr val="4E8FE9"/>
      </a:accent5>
      <a:accent6>
        <a:srgbClr val="5F9EFF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自定义 260">
      <a:dk1>
        <a:srgbClr val="000000"/>
      </a:dk1>
      <a:lt1>
        <a:srgbClr val="FFFFFF"/>
      </a:lt1>
      <a:dk2>
        <a:srgbClr val="07BDF4"/>
      </a:dk2>
      <a:lt2>
        <a:srgbClr val="F0F0F0"/>
      </a:lt2>
      <a:accent1>
        <a:srgbClr val="1C3750"/>
      </a:accent1>
      <a:accent2>
        <a:srgbClr val="E43434"/>
      </a:accent2>
      <a:accent3>
        <a:srgbClr val="00B0D3"/>
      </a:accent3>
      <a:accent4>
        <a:srgbClr val="3ABFC4"/>
      </a:accent4>
      <a:accent5>
        <a:srgbClr val="21C0D7"/>
      </a:accent5>
      <a:accent6>
        <a:srgbClr val="55D4FA"/>
      </a:accent6>
      <a:hlink>
        <a:srgbClr val="1C3750"/>
      </a:hlink>
      <a:folHlink>
        <a:srgbClr val="BFBFBF"/>
      </a:folHlink>
    </a:clrScheme>
    <a:fontScheme name="zbmainpn">
      <a:majorFont>
        <a:latin typeface="Arial"/>
        <a:ea typeface="SimHei"/>
        <a:cs typeface=""/>
      </a:majorFont>
      <a:minorFont>
        <a:latin typeface="Arial"/>
        <a:ea typeface="Sim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27815</Words>
  <Application>WPS 演示</Application>
  <PresentationFormat>宽屏</PresentationFormat>
  <Paragraphs>2951</Paragraphs>
  <Slides>112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112</vt:i4>
      </vt:variant>
    </vt:vector>
  </HeadingPairs>
  <TitlesOfParts>
    <vt:vector size="130" baseType="lpstr">
      <vt:lpstr>Arial</vt:lpstr>
      <vt:lpstr>宋体</vt:lpstr>
      <vt:lpstr>Wingdings</vt:lpstr>
      <vt:lpstr>微软雅黑</vt:lpstr>
      <vt:lpstr>Helvetica</vt:lpstr>
      <vt:lpstr>微软雅黑 Light</vt:lpstr>
      <vt:lpstr>Wingdings</vt:lpstr>
      <vt:lpstr>Calibri</vt:lpstr>
      <vt:lpstr>Arial Unicode MS</vt:lpstr>
      <vt:lpstr>Arial Black</vt:lpstr>
      <vt:lpstr>Segoe UI Black</vt:lpstr>
      <vt:lpstr>汉仪旗黑-85S</vt:lpstr>
      <vt:lpstr>黑体</vt:lpstr>
      <vt:lpstr>楷体</vt:lpstr>
      <vt:lpstr>WPS-Bullets</vt:lpstr>
      <vt:lpstr>WPS</vt:lpstr>
      <vt:lpstr>1_Office 主题​​</vt:lpstr>
      <vt:lpstr>2_Office 主题​​</vt:lpstr>
      <vt:lpstr>RTOS 原理及应用，CosyOS-II</vt:lpstr>
      <vt:lpstr>PowerPoint 演示文稿</vt:lpstr>
      <vt:lpstr>PowerPoint 演示文稿</vt:lpstr>
      <vt:lpstr>基础篇</vt:lpstr>
      <vt:lpstr>PowerPoint 演示文稿</vt:lpstr>
      <vt:lpstr>PowerPoint 演示文稿</vt:lpstr>
      <vt:lpstr>分时操作系统 vs 实时操作系统</vt:lpstr>
      <vt:lpstr>PowerPoint 演示文稿</vt:lpstr>
      <vt:lpstr>PowerPoint 演示文稿</vt:lpstr>
      <vt:lpstr>PowerPoint 演示文稿</vt:lpstr>
      <vt:lpstr>PowerPoint 演示文稿</vt:lpstr>
      <vt:lpstr>裸机框架（前后台系统）</vt:lpstr>
      <vt:lpstr>PowerPoint 演示文稿</vt:lpstr>
      <vt:lpstr>PowerPoint 演示文稿</vt:lpstr>
      <vt:lpstr>      任务调度时机</vt:lpstr>
      <vt:lpstr>PowerPoint 演示文稿</vt:lpstr>
      <vt:lpstr>任务运行模型</vt:lpstr>
      <vt:lpstr>3、同步运行模型</vt:lpstr>
      <vt:lpstr>4、合作运行模型</vt:lpstr>
      <vt:lpstr>5、循环合作运行模型</vt:lpstr>
      <vt:lpstr>PowerPoint 演示文稿</vt:lpstr>
      <vt:lpstr>PowerPoint 演示文稿</vt:lpstr>
      <vt:lpstr>PowerPoint 演示文稿</vt:lpstr>
      <vt:lpstr>突破创新</vt:lpstr>
      <vt:lpstr>PowerPoint 演示文稿</vt:lpstr>
      <vt:lpstr>因循守旧</vt:lpstr>
      <vt:lpstr>支持内核与编译环境</vt:lpstr>
      <vt:lpstr>系统文件说明</vt:lpstr>
      <vt:lpstr>CosyOS-II 内核对象大小</vt:lpstr>
      <vt:lpstr>CosyOS-II 任务对象大小</vt:lpstr>
      <vt:lpstr>C251 内存方案配置</vt:lpstr>
      <vt:lpstr>API简介</vt:lpstr>
      <vt:lpstr>API分类</vt:lpstr>
      <vt:lpstr>API格式</vt:lpstr>
      <vt:lpstr>API返回</vt:lpstr>
      <vt:lpstr>FreeRTOS vs CosyOS</vt:lpstr>
      <vt:lpstr>FreeRTOS 创建任务</vt:lpstr>
      <vt:lpstr>CosyOS-II 创建任务</vt:lpstr>
      <vt:lpstr>创建信号量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任务状态图</vt:lpstr>
      <vt:lpstr>PowerPoint 演示文稿</vt:lpstr>
      <vt:lpstr>PowerPoint 演示文稿</vt:lpstr>
      <vt:lpstr>PowerPoint 演示文稿</vt:lpstr>
      <vt:lpstr>PowerPoint 演示文稿</vt:lpstr>
      <vt:lpstr>自动调度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零中断延迟基本原理</vt:lpstr>
      <vt:lpstr>服务详解</vt:lpstr>
      <vt:lpstr>中断挂起服务缓存</vt:lpstr>
      <vt:lpstr>互斥访问机制</vt:lpstr>
      <vt:lpstr>PowerPoint 演示文稿</vt:lpstr>
      <vt:lpstr>零中断延迟技术对比（一）</vt:lpstr>
      <vt:lpstr>零中断延迟技术对比（二）</vt:lpstr>
      <vt:lpstr>CosyOS-II MCU条件</vt:lpstr>
      <vt:lpstr>进阶篇</vt:lpstr>
      <vt:lpstr>第一章  CosyOS 线程通信</vt:lpstr>
      <vt:lpstr>生产与消费关系</vt:lpstr>
      <vt:lpstr>CosyOS  事件通信</vt:lpstr>
      <vt:lpstr>互斥信号量</vt:lpstr>
      <vt:lpstr>二值信号量</vt:lpstr>
      <vt:lpstr>计数信号量</vt:lpstr>
      <vt:lpstr>事件标志组</vt:lpstr>
      <vt:lpstr>CosyOS  消息通信</vt:lpstr>
      <vt:lpstr>私信</vt:lpstr>
      <vt:lpstr>私信报警</vt:lpstr>
      <vt:lpstr>飞信</vt:lpstr>
      <vt:lpstr>邮箱</vt:lpstr>
      <vt:lpstr>队列</vt:lpstr>
      <vt:lpstr>OS线程通信工具与全局变量的区别</vt:lpstr>
      <vt:lpstr>第二章  CosyOS 行为同步</vt:lpstr>
      <vt:lpstr>事件同步</vt:lpstr>
      <vt:lpstr>消息同步</vt:lpstr>
      <vt:lpstr>三、行为同步的补充说明</vt:lpstr>
      <vt:lpstr>第三章  CosyOS 互斥访问</vt:lpstr>
      <vt:lpstr>资源与访问</vt:lpstr>
      <vt:lpstr>全局变量访问</vt:lpstr>
      <vt:lpstr>PowerPoint 演示文稿</vt:lpstr>
      <vt:lpstr>PowerPoint 演示文稿</vt:lpstr>
      <vt:lpstr>C99别名整型的原子性</vt:lpstr>
      <vt:lpstr>指针类型的原子性</vt:lpstr>
      <vt:lpstr>PowerPoint 演示文稿</vt:lpstr>
      <vt:lpstr>结构类型的原子性</vt:lpstr>
      <vt:lpstr>寄存器访问</vt:lpstr>
      <vt:lpstr>PowerPoint 演示文稿</vt:lpstr>
      <vt:lpstr>PowerPoint 演示文稿</vt:lpstr>
      <vt:lpstr>C51的可重入栈</vt:lpstr>
      <vt:lpstr>PowerPoint 演示文稿</vt:lpstr>
      <vt:lpstr>PowerPoint 演示文稿</vt:lpstr>
      <vt:lpstr>C51 / C251 standard library functions</vt:lpstr>
      <vt:lpstr>ARM C and C++ library functions</vt:lpstr>
      <vt:lpstr>CosyOS-II 调用函数注意事项</vt:lpstr>
      <vt:lpstr>等效替换法</vt:lpstr>
      <vt:lpstr>其它方法</vt:lpstr>
      <vt:lpstr>CosyOS-II 临界区</vt:lpstr>
      <vt:lpstr>CosyOS-II 互斥访问方案</vt:lpstr>
      <vt:lpstr>第四章  CosyOS“定时服务”</vt:lpstr>
      <vt:lpstr>“定时服务”功能对比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我是谁？</cp:lastModifiedBy>
  <cp:revision>4947</cp:revision>
  <dcterms:created xsi:type="dcterms:W3CDTF">2023-08-09T12:44:00Z</dcterms:created>
  <dcterms:modified xsi:type="dcterms:W3CDTF">2024-05-18T06:14:56Z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3B0086CAF875411CACBDA13AB9801EF4_13</vt:lpwstr>
  </property>
  <property fmtid="{D5CDD505-2E9C-101B-9397-08002B2CF9AE}" pid="3" name="KSOProductBuildVer">
    <vt:lpwstr>2052-12.1.0.16417</vt:lpwstr>
  </property>
</Properties>
</file>