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8"/>
  </p:notesMasterIdLst>
  <p:sldIdLst>
    <p:sldId id="256" r:id="rId5"/>
    <p:sldId id="297" r:id="rId6"/>
    <p:sldId id="261" r:id="rId7"/>
    <p:sldId id="279" r:id="rId9"/>
    <p:sldId id="298" r:id="rId10"/>
    <p:sldId id="299" r:id="rId11"/>
    <p:sldId id="300" r:id="rId12"/>
    <p:sldId id="302" r:id="rId13"/>
    <p:sldId id="303" r:id="rId14"/>
    <p:sldId id="304" r:id="rId15"/>
    <p:sldId id="291" r:id="rId16"/>
    <p:sldId id="262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6795C93E-B00A-4E4D-8FEB-5990B0D3D65F}">
          <p14:sldIdLst>
            <p14:sldId id="256"/>
            <p14:sldId id="297"/>
            <p14:sldId id="261"/>
            <p14:sldId id="279"/>
            <p14:sldId id="298"/>
            <p14:sldId id="299"/>
            <p14:sldId id="300"/>
            <p14:sldId id="302"/>
            <p14:sldId id="303"/>
            <p14:sldId id="304"/>
            <p14:sldId id="291"/>
            <p14:sldId id="26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3E80"/>
    <a:srgbClr val="1A315D"/>
    <a:srgbClr val="273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9" d="100"/>
          <a:sy n="89" d="100"/>
        </p:scale>
        <p:origin x="465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245676-8347-4B9D-9BAA-4572AC39DB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BA7BC2-2B03-4B73-A4E2-363DBEA736E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11" name="TextBox 4"/>
          <p:cNvSpPr txBox="1"/>
          <p:nvPr userDrawn="1"/>
        </p:nvSpPr>
        <p:spPr>
          <a:xfrm>
            <a:off x="-15657" y="6521255"/>
            <a:ext cx="9358630" cy="587375"/>
          </a:xfrm>
          <a:prstGeom prst="rect">
            <a:avLst/>
          </a:prstGeom>
          <a:noFill/>
        </p:spPr>
        <p:txBody>
          <a:bodyPr wrap="none" lIns="95415" tIns="47707" rIns="95415" bIns="47707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STC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官网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：www.STCAI.com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   STC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论坛：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www.STCAI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MCU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.com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 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有任何疑问都可以在论坛交流</a:t>
            </a:r>
            <a:endParaRPr lang="zh-CN" altLang="zh-CN" sz="1600" b="1" kern="1200" dirty="0">
              <a:solidFill>
                <a:schemeClr val="accent1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endParaRPr lang="zh-CN" altLang="en-US" sz="1600" b="1" dirty="0">
              <a:solidFill>
                <a:schemeClr val="accent1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直角三角形 17"/>
          <p:cNvSpPr/>
          <p:nvPr userDrawn="1"/>
        </p:nvSpPr>
        <p:spPr bwMode="gray">
          <a:xfrm rot="16200000">
            <a:off x="11486986" y="6155999"/>
            <a:ext cx="324000" cy="1080000"/>
          </a:xfrm>
          <a:prstGeom prst="rtTriangle">
            <a:avLst/>
          </a:prstGeom>
          <a:solidFill>
            <a:srgbClr val="1A315D"/>
          </a:solidFill>
          <a:ln w="38100" algn="ctr">
            <a:noFill/>
            <a:round/>
          </a:ln>
        </p:spPr>
        <p:txBody>
          <a:bodyPr wrap="square" lIns="95383" tIns="47692" rIns="95383" bIns="47692" rtlCol="0" anchor="ctr">
            <a:spAutoFit/>
          </a:bodyPr>
          <a:lstStyle/>
          <a:p>
            <a:endParaRPr lang="zh-CN" altLang="en-US" sz="2135" dirty="0">
              <a:solidFill>
                <a:srgbClr val="000000"/>
              </a:solidFill>
            </a:endParaRPr>
          </a:p>
        </p:txBody>
      </p:sp>
      <p:sp>
        <p:nvSpPr>
          <p:cNvPr id="19" name="灯片编号占位符 6"/>
          <p:cNvSpPr txBox="1"/>
          <p:nvPr userDrawn="1"/>
        </p:nvSpPr>
        <p:spPr>
          <a:xfrm>
            <a:off x="11771586" y="6595801"/>
            <a:ext cx="420415" cy="293729"/>
          </a:xfrm>
          <a:prstGeom prst="rect">
            <a:avLst/>
          </a:prstGeom>
        </p:spPr>
        <p:txBody>
          <a:bodyPr lIns="95400" tIns="47700" rIns="95400" bIns="47700"/>
          <a:lstStyle/>
          <a:p>
            <a:pPr algn="ctr">
              <a:defRPr/>
            </a:pPr>
            <a:fld id="{E6F1350C-10FB-4558-A5B1-744FED8D32B5}" type="slidenum">
              <a:rPr lang="en-US" altLang="zh-CN" sz="1200" smtClean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fld>
            <a:endParaRPr lang="en-US" altLang="zh-CN" sz="12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47767" y="476903"/>
            <a:ext cx="580571" cy="555608"/>
          </a:xfrm>
          <a:prstGeom prst="rect">
            <a:avLst/>
          </a:prstGeom>
          <a:solidFill>
            <a:srgbClr val="2E6D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766162" y="476903"/>
            <a:ext cx="170373" cy="555608"/>
          </a:xfrm>
          <a:prstGeom prst="rect">
            <a:avLst/>
          </a:prstGeom>
          <a:solidFill>
            <a:srgbClr val="2E6D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1" Type="http://schemas.openxmlformats.org/officeDocument/2006/relationships/notesSlide" Target="../notesSlides/notesSlide4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6.wmf"/><Relationship Id="rId1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8" name="标题 3073"/>
          <p:cNvSpPr txBox="1"/>
          <p:nvPr/>
        </p:nvSpPr>
        <p:spPr>
          <a:xfrm>
            <a:off x="141498" y="1425302"/>
            <a:ext cx="14661692" cy="241347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8051U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深度入门到</a:t>
            </a: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</a:t>
            </a:r>
            <a:b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大型实战视频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8898" y="-5263328"/>
            <a:ext cx="13982364" cy="11365354"/>
          </a:xfrm>
          <a:prstGeom prst="rect">
            <a:avLst/>
          </a:prstGeom>
          <a:effectLst/>
        </p:spPr>
      </p:pic>
      <p:sp>
        <p:nvSpPr>
          <p:cNvPr id="11" name="文本框 10"/>
          <p:cNvSpPr txBox="1"/>
          <p:nvPr/>
        </p:nvSpPr>
        <p:spPr>
          <a:xfrm>
            <a:off x="9536893" y="4742586"/>
            <a:ext cx="49127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主讲人：冲哥</a:t>
            </a:r>
            <a:endParaRPr lang="zh-CN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55770" y="3359785"/>
            <a:ext cx="6608445" cy="37846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r>
              <a:rPr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哪怕梦想让我们拼的遍体鳞伤,这一次我们也要勇往直前</a:t>
            </a:r>
            <a:endParaRPr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函数的定义、声明、调用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3265" y="1738630"/>
            <a:ext cx="9782810" cy="24053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：灯按一下点亮三秒后熄灭。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：救护车灯控制器，按下报警按钮，红蓝交替闪烁（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LED1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LED2    	  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表示红和蓝灯），再按一下报警按钮，红蓝灯停止。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思考：定时器一次只能定时一次，如果我有很多个定时任务怎么办？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课后小练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5145" y="1507490"/>
            <a:ext cx="10986770" cy="45332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电子功德箱：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1.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按下按钮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，串口显示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双倍功德时间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，再次按下显示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单倍功德时间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2.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按下按键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，双倍功德时间下串口显示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功德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+2  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当前功德：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xxx”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3.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按下按键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单倍功德时间下串口显示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功德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+1  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当前功德：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xxx”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0000"/>
              </a:lnSpc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4.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功德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+1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时，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LED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点亮</a:t>
            </a:r>
            <a:r>
              <a: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秒后熄灭表示功德成功点亮；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457200">
              <a:lnSpc>
                <a:spcPct val="120000"/>
              </a:lnSpc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5.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功德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+2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时，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LED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点亮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秒后熄灭表示功德成功点亮，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0000"/>
              </a:lnSpc>
            </a:pP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93735" y="3593465"/>
            <a:ext cx="3399790" cy="2447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23149" y="2406912"/>
            <a:ext cx="6900348" cy="769441"/>
          </a:xfrm>
          <a:prstGeom prst="rect">
            <a:avLst/>
          </a:prstGeom>
          <a:noFill/>
          <a:effectLst>
            <a:glow rad="25400">
              <a:srgbClr val="DDEEF3"/>
            </a:glo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rgbClr val="FEFEFE"/>
                </a:solidFill>
                <a:effectLst>
                  <a:glow rad="12700">
                    <a:srgbClr val="DDEEF3"/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感谢您的观看</a:t>
            </a:r>
            <a:endParaRPr lang="zh-CN" altLang="en-US" sz="4400" dirty="0">
              <a:solidFill>
                <a:srgbClr val="FEFEFE"/>
              </a:solidFill>
              <a:effectLst>
                <a:glow rad="12700">
                  <a:srgbClr val="DDEEF3"/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8898" y="-5263328"/>
            <a:ext cx="13982364" cy="11365354"/>
          </a:xfrm>
          <a:prstGeom prst="rect">
            <a:avLst/>
          </a:prstGeom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265" y="1511300"/>
            <a:ext cx="3221990" cy="3583305"/>
          </a:xfrm>
          <a:prstGeom prst="rect">
            <a:avLst/>
          </a:prstGeom>
        </p:spPr>
      </p:pic>
      <p:sp>
        <p:nvSpPr>
          <p:cNvPr id="6" name="TextBox 13"/>
          <p:cNvSpPr txBox="1"/>
          <p:nvPr/>
        </p:nvSpPr>
        <p:spPr>
          <a:xfrm>
            <a:off x="946499" y="524067"/>
            <a:ext cx="263456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前言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40835" y="1331595"/>
            <a:ext cx="7683500" cy="38354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妈妈：宝贝，妈妈要炒菜，你每一分钟塞一根木头进去，不要让火熄灭了。</a:t>
            </a:r>
            <a:endParaRPr 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儿子：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分钟是多久？</a:t>
            </a:r>
            <a:endParaRPr 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妈妈：按照你的速度的话，你从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数到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就可以了。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儿子：好的。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妈妈：记住，这中间不要去干别的，不然会烧糊。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儿子：我知道了妈妈。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84530" y="5166995"/>
            <a:ext cx="2222500" cy="14154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sz="1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while</a:t>
            </a:r>
            <a:r>
              <a:rPr lang="zh-CN" altLang="en-US" sz="1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16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{</a:t>
            </a:r>
            <a:endParaRPr lang="en-US" altLang="zh-CN" sz="16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/>
            <a:r>
              <a:rPr lang="en-US" altLang="zh-CN" sz="1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//</a:t>
            </a:r>
            <a:r>
              <a:rPr lang="zh-CN" altLang="en-US" sz="1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添一根柴</a:t>
            </a:r>
            <a:endParaRPr lang="zh-CN" altLang="en-US" sz="16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/>
            <a:r>
              <a:rPr lang="en-US" altLang="zh-CN" sz="1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//Delay60s</a:t>
            </a:r>
            <a:r>
              <a:rPr lang="zh-CN" altLang="en-US" sz="1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（）；</a:t>
            </a:r>
            <a:endParaRPr lang="en-US" altLang="zh-CN" sz="16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}</a:t>
            </a:r>
            <a:endParaRPr lang="en-US" altLang="zh-CN" sz="16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229100" y="5166995"/>
            <a:ext cx="657161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单核</a:t>
            </a:r>
            <a:r>
              <a:rPr lang="en-US" altLang="zh-CN" b="1">
                <a:solidFill>
                  <a:srgbClr val="FF0000"/>
                </a:solidFill>
              </a:rPr>
              <a:t>CPU</a:t>
            </a:r>
            <a:r>
              <a:rPr lang="zh-CN" altLang="en-US" b="1">
                <a:solidFill>
                  <a:srgbClr val="FF0000"/>
                </a:solidFill>
              </a:rPr>
              <a:t>，单次只能执行一个任务，在从</a:t>
            </a:r>
            <a:r>
              <a:rPr lang="en-US" altLang="zh-CN" b="1">
                <a:solidFill>
                  <a:srgbClr val="FF0000"/>
                </a:solidFill>
              </a:rPr>
              <a:t>100</a:t>
            </a:r>
            <a:r>
              <a:rPr lang="zh-CN" altLang="en-US" b="1">
                <a:solidFill>
                  <a:srgbClr val="FF0000"/>
                </a:solidFill>
              </a:rPr>
              <a:t>数到</a:t>
            </a:r>
            <a:r>
              <a:rPr lang="en-US" altLang="zh-CN" b="1">
                <a:solidFill>
                  <a:srgbClr val="FF0000"/>
                </a:solidFill>
              </a:rPr>
              <a:t>0</a:t>
            </a:r>
            <a:r>
              <a:rPr lang="zh-CN" altLang="en-US" b="1">
                <a:solidFill>
                  <a:srgbClr val="FF0000"/>
                </a:solidFill>
              </a:rPr>
              <a:t>的过程中，如果没有别的特殊情况，不能再去做别的事情了，那么这怎么办呢？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499" y="524067"/>
            <a:ext cx="263456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摘要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6785" y="1080770"/>
            <a:ext cx="7614920" cy="39484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定时器的介绍</a:t>
            </a:r>
            <a:endParaRPr lang="zh-CN" altLang="en-US" sz="2400" kern="12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定时器的应用</a:t>
            </a:r>
            <a:endParaRPr lang="zh-CN" altLang="en-US" sz="2400" kern="12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函数的定义、声明、调用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定时器的介绍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1640" y="1331595"/>
            <a:ext cx="10605770" cy="38354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问题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LED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三秒闪烁一下，这三秒按下按键但是没有反应了？这怎么办呢？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答：因为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MCU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单核的，同一时间只能执行一个事情，没有特殊情况不能被打断。所以这里就要引入一个特殊的情况，定时器中断。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9395" y="3272790"/>
            <a:ext cx="11197590" cy="22104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定时器作用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(1) 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用于计时系统，可实现软件计时，或者使程序每隔一固定时间完成一项操作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(2) 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替代长时间的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Delay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，提高程序的运行效率和处理速度（可以打断主循环）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定时器的应用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7975" y="1350645"/>
            <a:ext cx="11197590" cy="12446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LED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灯三秒取反一次，这期间任意时刻按下按钮，串口打印按键次数。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2490" y="2038985"/>
            <a:ext cx="5511165" cy="438721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526530" y="2595245"/>
            <a:ext cx="3876040" cy="4127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b="1">
                <a:solidFill>
                  <a:srgbClr val="FF0000"/>
                </a:solidFill>
              </a:rPr>
              <a:t>利用</a:t>
            </a:r>
            <a:r>
              <a:rPr lang="en-US" altLang="zh-CN" b="1">
                <a:solidFill>
                  <a:srgbClr val="FF0000"/>
                </a:solidFill>
              </a:rPr>
              <a:t>ISP</a:t>
            </a:r>
            <a:r>
              <a:rPr lang="zh-CN" altLang="en-US" b="1">
                <a:solidFill>
                  <a:srgbClr val="FF0000"/>
                </a:solidFill>
              </a:rPr>
              <a:t>软件直接生成定时函数！</a:t>
            </a:r>
            <a:endParaRPr lang="en-US" altLang="zh-CN" b="1">
              <a:solidFill>
                <a:srgbClr val="FF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8120" y="3429000"/>
            <a:ext cx="5186680" cy="1937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定时器的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应用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275" y="4210685"/>
            <a:ext cx="5328920" cy="20275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275" y="1082675"/>
            <a:ext cx="7306310" cy="30295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8710" y="4210685"/>
            <a:ext cx="5476240" cy="21253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110" y="4153535"/>
            <a:ext cx="3063240" cy="21824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66025" y="3342640"/>
            <a:ext cx="4535170" cy="5715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14160" y="4401185"/>
            <a:ext cx="5577840" cy="11652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71900" y="5458460"/>
            <a:ext cx="5427980" cy="648335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108710" y="2151380"/>
            <a:ext cx="595630" cy="422275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51155" y="4320540"/>
            <a:ext cx="5146040" cy="929640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5" name="直接连接符 14"/>
          <p:cNvCxnSpPr>
            <a:endCxn id="19" idx="2"/>
          </p:cNvCxnSpPr>
          <p:nvPr/>
        </p:nvCxnSpPr>
        <p:spPr>
          <a:xfrm flipH="1" flipV="1">
            <a:off x="1406525" y="2573655"/>
            <a:ext cx="132080" cy="1723390"/>
          </a:xfrm>
          <a:prstGeom prst="line">
            <a:avLst/>
          </a:prstGeom>
          <a:ln w="63500" cmpd="sng">
            <a:solidFill>
              <a:srgbClr val="FF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1831340" y="1856105"/>
            <a:ext cx="1072515" cy="919480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97940" y="4401185"/>
            <a:ext cx="4434840" cy="1223645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8" name="直接连接符 17"/>
          <p:cNvCxnSpPr>
            <a:stCxn id="17" idx="0"/>
            <a:endCxn id="16" idx="2"/>
          </p:cNvCxnSpPr>
          <p:nvPr/>
        </p:nvCxnSpPr>
        <p:spPr>
          <a:xfrm flipH="1" flipV="1">
            <a:off x="2367915" y="2775585"/>
            <a:ext cx="1147445" cy="1625600"/>
          </a:xfrm>
          <a:prstGeom prst="line">
            <a:avLst/>
          </a:prstGeom>
          <a:ln w="63500" cmpd="sng">
            <a:solidFill>
              <a:srgbClr val="FF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681990" y="4906645"/>
            <a:ext cx="2833370" cy="271780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998470" y="2233295"/>
            <a:ext cx="576580" cy="753110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22" name="直接连接符 21"/>
          <p:cNvCxnSpPr>
            <a:stCxn id="20" idx="0"/>
            <a:endCxn id="21" idx="2"/>
          </p:cNvCxnSpPr>
          <p:nvPr/>
        </p:nvCxnSpPr>
        <p:spPr>
          <a:xfrm flipV="1">
            <a:off x="2098675" y="2986405"/>
            <a:ext cx="1188085" cy="1920240"/>
          </a:xfrm>
          <a:prstGeom prst="line">
            <a:avLst/>
          </a:prstGeom>
          <a:ln w="63500" cmpd="sng">
            <a:solidFill>
              <a:srgbClr val="FF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6025" y="163830"/>
            <a:ext cx="4460875" cy="3178810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7789545" y="1623695"/>
            <a:ext cx="3769360" cy="1798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15960" y="1648460"/>
            <a:ext cx="2642870" cy="1804670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2098675" y="3192780"/>
            <a:ext cx="1307465" cy="377190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29" name="直接连接符 28"/>
          <p:cNvCxnSpPr>
            <a:stCxn id="28" idx="3"/>
            <a:endCxn id="27" idx="1"/>
          </p:cNvCxnSpPr>
          <p:nvPr/>
        </p:nvCxnSpPr>
        <p:spPr>
          <a:xfrm flipV="1">
            <a:off x="3406140" y="902970"/>
            <a:ext cx="4333240" cy="2478405"/>
          </a:xfrm>
          <a:prstGeom prst="line">
            <a:avLst/>
          </a:prstGeom>
          <a:ln w="63500" cmpd="sng">
            <a:solidFill>
              <a:srgbClr val="FF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7666990" y="3422015"/>
            <a:ext cx="2275840" cy="214630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771900" y="2379345"/>
            <a:ext cx="1543050" cy="1256665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2" name="直接连接符 31"/>
          <p:cNvCxnSpPr>
            <a:stCxn id="33" idx="0"/>
            <a:endCxn id="31" idx="3"/>
          </p:cNvCxnSpPr>
          <p:nvPr/>
        </p:nvCxnSpPr>
        <p:spPr>
          <a:xfrm flipH="1" flipV="1">
            <a:off x="5314950" y="3007995"/>
            <a:ext cx="4043045" cy="1423670"/>
          </a:xfrm>
          <a:prstGeom prst="line">
            <a:avLst/>
          </a:prstGeom>
          <a:ln w="63500" cmpd="sng">
            <a:solidFill>
              <a:srgbClr val="FF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6614160" y="4431665"/>
            <a:ext cx="5487035" cy="1135380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57900" y="4101465"/>
            <a:ext cx="5890260" cy="2112645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6432550" y="4210685"/>
            <a:ext cx="5343525" cy="1849755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5167630" y="2233295"/>
            <a:ext cx="1265555" cy="275590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7" name="直接连接符 36"/>
          <p:cNvCxnSpPr>
            <a:stCxn id="35" idx="0"/>
            <a:endCxn id="36" idx="2"/>
          </p:cNvCxnSpPr>
          <p:nvPr/>
        </p:nvCxnSpPr>
        <p:spPr>
          <a:xfrm flipH="1" flipV="1">
            <a:off x="5800725" y="2508885"/>
            <a:ext cx="3303905" cy="1701800"/>
          </a:xfrm>
          <a:prstGeom prst="line">
            <a:avLst/>
          </a:prstGeom>
          <a:ln w="63500" cmpd="sng">
            <a:solidFill>
              <a:srgbClr val="FF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4" grpId="0" animBg="1"/>
      <p:bldP spid="16" grpId="0" bldLvl="0" animBg="1"/>
      <p:bldP spid="17" grpId="0" animBg="1"/>
      <p:bldP spid="19" grpId="1" animBg="1"/>
      <p:bldP spid="14" grpId="1" animBg="1"/>
      <p:bldP spid="21" grpId="0" animBg="1"/>
      <p:bldP spid="20" grpId="0" animBg="1"/>
      <p:bldP spid="16" grpId="1" animBg="1"/>
      <p:bldP spid="17" grpId="1" animBg="1"/>
      <p:bldP spid="28" grpId="0" animBg="1"/>
      <p:bldP spid="25" grpId="0" animBg="1"/>
      <p:bldP spid="21" grpId="1" animBg="1"/>
      <p:bldP spid="20" grpId="1" animBg="1"/>
      <p:bldP spid="30" grpId="0" animBg="1"/>
      <p:bldP spid="31" grpId="0" animBg="1"/>
      <p:bldP spid="33" grpId="0" animBg="1"/>
      <p:bldP spid="28" grpId="1" animBg="1"/>
      <p:bldP spid="36" grpId="0" animBg="1"/>
      <p:bldP spid="35" grpId="0" animBg="1"/>
      <p:bldP spid="33" grpId="1" animBg="1"/>
      <p:bldP spid="31" grpId="1" animBg="1"/>
      <p:bldP spid="30" grpId="1" animBg="1"/>
      <p:bldP spid="2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定时器的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应用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20700" y="1410335"/>
          <a:ext cx="7489825" cy="3245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3517265" imgH="1524000" progId="Equation.KSEE3">
                  <p:embed/>
                </p:oleObj>
              </mc:Choice>
              <mc:Fallback>
                <p:oleObj name="" r:id="rId1" imgW="3517265" imgH="15240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>
                        <a:lum bright="70000" contrast="-70000"/>
                      </a:blip>
                      <a:stretch>
                        <a:fillRect/>
                      </a:stretch>
                    </p:blipFill>
                    <p:spPr>
                      <a:xfrm>
                        <a:off x="520700" y="1410335"/>
                        <a:ext cx="7489825" cy="32454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619760" y="4869180"/>
            <a:ext cx="980440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16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位自动重载定时器的本质就是从设定值数到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65536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（溢出）之后置位一次标志位，如果使能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ET0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就可以进入中断！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7920" y="1934210"/>
            <a:ext cx="5619115" cy="2721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函数的定义、声明、调用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9760" y="1424940"/>
            <a:ext cx="5171440" cy="24180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返回值类型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函数名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入口参数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{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// 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函数体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// 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函数执行的代码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return 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返回值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}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！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3260" y="1379220"/>
            <a:ext cx="4650105" cy="2463800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571490" y="1379220"/>
            <a:ext cx="5836285" cy="910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b="1">
                <a:solidFill>
                  <a:srgbClr val="FF0000"/>
                </a:solidFill>
              </a:rPr>
              <a:t>定义：包含返回值，函数名和入口参数，并定义了函数具体功能。</a:t>
            </a:r>
            <a:endParaRPr lang="zh-CN" b="1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6785" y="423799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返回值类型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函数名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入口参数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3260" y="4107180"/>
            <a:ext cx="4649470" cy="767715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571490" y="4107180"/>
            <a:ext cx="6201410" cy="910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b="1">
                <a:solidFill>
                  <a:srgbClr val="FF0000"/>
                </a:solidFill>
              </a:rPr>
              <a:t>声明：在头文件或者被调用之前使用，注意末尾要加分号</a:t>
            </a:r>
            <a:endParaRPr lang="zh-CN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46785" y="527748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函数名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入口参数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3895" y="5139055"/>
            <a:ext cx="4649470" cy="767715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571490" y="5144770"/>
            <a:ext cx="6201410" cy="910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b="1">
                <a:solidFill>
                  <a:srgbClr val="FF0000"/>
                </a:solidFill>
              </a:rPr>
              <a:t>调用：在需要调用的地方直接使用函数名，加上括号和分号。如果有入口参数的，需要在括号的多个参数之间加逗号隔开。</a:t>
            </a:r>
            <a:endParaRPr lang="zh-CN" b="1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41315" y="2371090"/>
            <a:ext cx="609600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</a:t>
            </a:r>
            <a:r>
              <a:rPr lang="en-US" altLang="zh-CN" b="1">
                <a:solidFill>
                  <a:schemeClr val="bg1"/>
                </a:solidFill>
              </a:rPr>
              <a:t>   </a:t>
            </a:r>
            <a:r>
              <a:rPr lang="zh-CN" altLang="en-US" b="1">
                <a:solidFill>
                  <a:schemeClr val="bg1"/>
                </a:solidFill>
              </a:rPr>
              <a:t>函数的名称应当能够描述函数的功能，便于代码的阅读和理解。</a:t>
            </a:r>
            <a:endParaRPr lang="zh-CN" altLang="en-US" b="1">
              <a:solidFill>
                <a:schemeClr val="bg1"/>
              </a:solidFill>
            </a:endParaRPr>
          </a:p>
          <a:p>
            <a:r>
              <a:rPr lang="en-US" altLang="zh-CN" b="1">
                <a:solidFill>
                  <a:schemeClr val="bg1"/>
                </a:solidFill>
              </a:rPr>
              <a:t>    </a:t>
            </a:r>
            <a:r>
              <a:rPr lang="zh-CN" altLang="en-US" b="1">
                <a:solidFill>
                  <a:schemeClr val="bg1"/>
                </a:solidFill>
              </a:rPr>
              <a:t>函数名称应当使用有意义的英文单词或者组合的英文单词，避免使用特殊字符或数字。</a:t>
            </a:r>
            <a:endParaRPr lang="zh-CN" altLang="en-US" b="1">
              <a:solidFill>
                <a:schemeClr val="bg1"/>
              </a:solidFill>
            </a:endParaRPr>
          </a:p>
          <a:p>
            <a:r>
              <a:rPr lang="en-US" altLang="zh-CN" b="1">
                <a:solidFill>
                  <a:schemeClr val="bg1"/>
                </a:solidFill>
              </a:rPr>
              <a:t>    </a:t>
            </a:r>
            <a:r>
              <a:rPr lang="zh-CN" altLang="en-US" b="1">
                <a:solidFill>
                  <a:schemeClr val="bg1"/>
                </a:solidFill>
              </a:rPr>
              <a:t>函数名称不能与</a:t>
            </a:r>
            <a:r>
              <a:rPr lang="en-US" altLang="zh-CN" b="1">
                <a:solidFill>
                  <a:schemeClr val="bg1"/>
                </a:solidFill>
              </a:rPr>
              <a:t>C</a:t>
            </a:r>
            <a:r>
              <a:rPr lang="zh-CN" altLang="en-US" b="1">
                <a:solidFill>
                  <a:schemeClr val="bg1"/>
                </a:solidFill>
              </a:rPr>
              <a:t>语言的关键字同名。</a:t>
            </a:r>
            <a:endParaRPr lang="zh-CN" altLang="en-US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 animBg="1"/>
      <p:bldP spid="13" grpId="0"/>
      <p:bldP spid="14" grpId="0"/>
      <p:bldP spid="2" grpId="0"/>
      <p:bldP spid="5" grpId="0" animBg="1"/>
      <p:bldP spid="7" grpId="0"/>
      <p:bldP spid="10" grpId="0"/>
      <p:bldP spid="11" grpId="0" animBg="1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函数的定义、声明、调用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9760" y="1424940"/>
            <a:ext cx="5171440" cy="24180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返回值类型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函数名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入口参数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{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// 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函数体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// 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函数执行的代码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return 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返回值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}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！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3260" y="1379220"/>
            <a:ext cx="4650105" cy="2463800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46785" y="423799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返回值类型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函数名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入口参数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3260" y="4107180"/>
            <a:ext cx="4649470" cy="767715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946785" y="527748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函数名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入口参数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3895" y="5139055"/>
            <a:ext cx="4649470" cy="767715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466080" y="1346200"/>
            <a:ext cx="6096000" cy="25438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</a:rPr>
              <a:t>void Delay20ms(void)	</a:t>
            </a:r>
            <a:endParaRPr lang="en-US" altLang="zh-CN" sz="2000" b="1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</a:rPr>
              <a:t>{</a:t>
            </a:r>
            <a:endParaRPr lang="en-US" altLang="zh-CN" sz="2000" b="1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</a:rPr>
              <a:t>	unsigned long edata i;</a:t>
            </a:r>
            <a:endParaRPr lang="en-US" altLang="zh-CN" sz="2000" b="1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</a:rPr>
              <a:t>	_nop_();</a:t>
            </a:r>
            <a:endParaRPr lang="en-US" altLang="zh-CN" sz="2000" b="1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</a:rPr>
              <a:t>	_nop_();</a:t>
            </a:r>
            <a:endParaRPr lang="en-US" altLang="zh-CN" sz="2000" b="1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</a:rPr>
              <a:t>	i = 119998UL;</a:t>
            </a:r>
            <a:endParaRPr lang="en-US" altLang="zh-CN" sz="2000" b="1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</a:rPr>
              <a:t>	while (i) i--;</a:t>
            </a:r>
            <a:endParaRPr lang="en-US" altLang="zh-CN" sz="2000" b="1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</a:rPr>
              <a:t>}</a:t>
            </a:r>
            <a:endParaRPr lang="en-US" altLang="zh-CN" sz="2000" b="1">
              <a:solidFill>
                <a:schemeClr val="bg1"/>
              </a:solidFill>
            </a:endParaRPr>
          </a:p>
          <a:p>
            <a:endParaRPr lang="en-US" altLang="zh-CN" sz="2000" b="1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66080" y="4107180"/>
            <a:ext cx="6096000" cy="7023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</a:rPr>
              <a:t>void Delay20ms(void);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93080" y="5093335"/>
            <a:ext cx="6096000" cy="7023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</a:rPr>
              <a:t>Delay20ms();</a:t>
            </a:r>
            <a:endParaRPr lang="zh-CN" altLang="en-US" sz="20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 animBg="1"/>
      <p:bldP spid="8" grpId="0"/>
      <p:bldP spid="2" grpId="0"/>
      <p:bldP spid="5" grpId="0" animBg="1"/>
      <p:bldP spid="9" grpId="0"/>
      <p:bldP spid="10" grpId="0"/>
      <p:bldP spid="11" grpId="0" animBg="1"/>
      <p:bldP spid="14" grpId="0"/>
    </p:bldLst>
  </p:timing>
</p:sld>
</file>

<file path=ppt/tags/tag1.xml><?xml version="1.0" encoding="utf-8"?>
<p:tagLst xmlns:p="http://schemas.openxmlformats.org/presentationml/2006/main">
  <p:tag name="commondata" val="eyJoZGlkIjoiZjU5NWVlNzczNTRhM2YxMDI2Y2FiYjU1MjZkNzEzOD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1499</Words>
  <Application>WPS 演示</Application>
  <PresentationFormat>宽屏</PresentationFormat>
  <Paragraphs>125</Paragraphs>
  <Slides>12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Calibri</vt:lpstr>
      <vt:lpstr>方正清刻本悦宋简体</vt:lpstr>
      <vt:lpstr>等线</vt:lpstr>
      <vt:lpstr>Arial Unicode MS</vt:lpstr>
      <vt:lpstr>等线 Light</vt:lpstr>
      <vt:lpstr>Office 主题​​</vt:lpstr>
      <vt:lpstr>1_自定义设计方案</vt:lpstr>
      <vt:lpstr>自定义设计方案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大饼 王</dc:creator>
  <cp:lastModifiedBy>露从今夜白</cp:lastModifiedBy>
  <cp:revision>18</cp:revision>
  <dcterms:created xsi:type="dcterms:W3CDTF">2024-11-18T12:08:00Z</dcterms:created>
  <dcterms:modified xsi:type="dcterms:W3CDTF">2024-12-02T16:27:02Z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134A0A2BB44C437A8C31C91338F94B76_12</vt:lpwstr>
  </property>
  <property fmtid="{D5CDD505-2E9C-101B-9397-08002B2CF9AE}" pid="3" name="KSOProductBuildVer">
    <vt:lpwstr>2052-12.1.0.18912</vt:lpwstr>
  </property>
</Properties>
</file>