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4"/>
  </p:notesMasterIdLst>
  <p:handoutMasterIdLst>
    <p:handoutMasterId r:id="rId35"/>
  </p:handoutMasterIdLst>
  <p:sldIdLst>
    <p:sldId id="1374" r:id="rId4"/>
    <p:sldId id="768" r:id="rId5"/>
    <p:sldId id="833" r:id="rId6"/>
    <p:sldId id="805" r:id="rId7"/>
    <p:sldId id="821" r:id="rId8"/>
    <p:sldId id="772" r:id="rId9"/>
    <p:sldId id="827" r:id="rId10"/>
    <p:sldId id="828" r:id="rId11"/>
    <p:sldId id="842" r:id="rId12"/>
    <p:sldId id="1054" r:id="rId13"/>
    <p:sldId id="1420" r:id="rId14"/>
    <p:sldId id="1078" r:id="rId15"/>
    <p:sldId id="1104" r:id="rId16"/>
    <p:sldId id="1107" r:id="rId17"/>
    <p:sldId id="1109" r:id="rId18"/>
    <p:sldId id="1157" r:id="rId19"/>
    <p:sldId id="1161" r:id="rId20"/>
    <p:sldId id="1163" r:id="rId21"/>
    <p:sldId id="764" r:id="rId22"/>
    <p:sldId id="1186" r:id="rId23"/>
    <p:sldId id="1188" r:id="rId24"/>
    <p:sldId id="1929" r:id="rId25"/>
    <p:sldId id="1213" r:id="rId26"/>
    <p:sldId id="1930" r:id="rId27"/>
    <p:sldId id="1931" r:id="rId28"/>
    <p:sldId id="1932" r:id="rId29"/>
    <p:sldId id="1933" r:id="rId30"/>
    <p:sldId id="1934" r:id="rId31"/>
    <p:sldId id="1938" r:id="rId32"/>
    <p:sldId id="1939" r:id="rId33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ECF6"/>
    <a:srgbClr val="CFD6E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260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V="1">
            <a:off x="838200" y="4149080"/>
            <a:ext cx="10515600" cy="16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36984" y="2851240"/>
            <a:ext cx="10515600" cy="169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778027" y="1052736"/>
            <a:ext cx="4633513" cy="4634224"/>
            <a:chOff x="4082917" y="940873"/>
            <a:chExt cx="3955398" cy="3955398"/>
          </a:xfrm>
        </p:grpSpPr>
        <p:sp>
          <p:nvSpPr>
            <p:cNvPr id="8" name="Oval 3"/>
            <p:cNvSpPr/>
            <p:nvPr/>
          </p:nvSpPr>
          <p:spPr>
            <a:xfrm>
              <a:off x="4218041" y="1091688"/>
              <a:ext cx="3692380" cy="3692380"/>
            </a:xfrm>
            <a:prstGeom prst="ellipse">
              <a:avLst/>
            </a:prstGeom>
            <a:solidFill>
              <a:schemeClr val="bg2"/>
            </a:solidFill>
            <a:ln w="254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n-ea"/>
              </a:endParaRPr>
            </a:p>
          </p:txBody>
        </p:sp>
        <p:sp>
          <p:nvSpPr>
            <p:cNvPr id="9" name="Oval 3"/>
            <p:cNvSpPr/>
            <p:nvPr/>
          </p:nvSpPr>
          <p:spPr>
            <a:xfrm>
              <a:off x="4082917" y="940873"/>
              <a:ext cx="3955398" cy="395539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580184" y="2882234"/>
            <a:ext cx="5029200" cy="1263454"/>
          </a:xfrm>
        </p:spPr>
        <p:txBody>
          <a:bodyPr anchor="ctr">
            <a:normAutofit/>
          </a:bodyPr>
          <a:lstStyle>
            <a:lvl1pPr algn="ctr">
              <a:defRPr sz="7200" b="1" i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580184" y="4188158"/>
            <a:ext cx="5029200" cy="57922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1" name="Shape 5235"/>
          <p:cNvSpPr/>
          <p:nvPr/>
        </p:nvSpPr>
        <p:spPr>
          <a:xfrm flipH="1">
            <a:off x="5655001" y="4777849"/>
            <a:ext cx="879563" cy="453211"/>
          </a:xfrm>
          <a:prstGeom prst="triangl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defTabSz="483235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09156" y="1665663"/>
            <a:ext cx="973688" cy="1070870"/>
            <a:chOff x="4248699" y="3555962"/>
            <a:chExt cx="341417" cy="391997"/>
          </a:xfrm>
          <a:solidFill>
            <a:schemeClr val="accent1"/>
          </a:solidFill>
        </p:grpSpPr>
        <p:sp>
          <p:nvSpPr>
            <p:cNvPr id="23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0918" tIns="50459" rIns="100918" bIns="50459" numCol="1" anchor="t" anchorCtr="0" compatLnSpc="1"/>
            <a:lstStyle/>
            <a:p>
              <a:endParaRPr lang="zh-CN" altLang="en-US" sz="1985">
                <a:solidFill>
                  <a:prstClr val="black"/>
                </a:solidFill>
              </a:endParaRPr>
            </a:p>
          </p:txBody>
        </p:sp>
        <p:sp>
          <p:nvSpPr>
            <p:cNvPr id="24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0918" tIns="50459" rIns="100918" bIns="50459" numCol="1" anchor="t" anchorCtr="0" compatLnSpc="1"/>
            <a:lstStyle/>
            <a:p>
              <a:endParaRPr lang="zh-CN" altLang="en-US" sz="1985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898519"/>
            <a:ext cx="10515600" cy="2690944"/>
          </a:xfrm>
        </p:spPr>
        <p:txBody>
          <a:bodyPr anchor="b">
            <a:normAutofit/>
          </a:bodyPr>
          <a:lstStyle>
            <a:lvl1pPr algn="ctr">
              <a:defRPr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Freeform 156"/>
          <p:cNvSpPr/>
          <p:nvPr/>
        </p:nvSpPr>
        <p:spPr bwMode="auto">
          <a:xfrm>
            <a:off x="5663555" y="1014544"/>
            <a:ext cx="864890" cy="856987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00918" tIns="50459" rIns="100918" bIns="50459" numCol="1" anchor="t" anchorCtr="0" compatLnSpc="1"/>
          <a:lstStyle/>
          <a:p>
            <a:endParaRPr lang="zh-CN" altLang="en-US" sz="1985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/>
        </p:nvSpPr>
        <p:spPr>
          <a:xfrm>
            <a:off x="11434725" y="0"/>
            <a:ext cx="75727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56" tIns="48377" rIns="96756" bIns="48377" rtlCol="0" anchor="ctr"/>
          <a:lstStyle/>
          <a:p>
            <a:pPr algn="ctr">
              <a:lnSpc>
                <a:spcPct val="120000"/>
              </a:lnSpc>
            </a:pPr>
            <a:endParaRPr lang="en-US" sz="320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378394"/>
            <a:ext cx="2592288" cy="24981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07568" y="933450"/>
            <a:ext cx="8122096" cy="2351529"/>
          </a:xfrm>
        </p:spPr>
        <p:txBody>
          <a:bodyPr anchor="b">
            <a:normAutofit/>
          </a:bodyPr>
          <a:lstStyle>
            <a:lvl1pPr algn="r">
              <a:defRPr sz="12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84"/>
          <p:cNvCxnSpPr/>
          <p:nvPr/>
        </p:nvCxnSpPr>
        <p:spPr>
          <a:xfrm flipH="1">
            <a:off x="4367808" y="3284979"/>
            <a:ext cx="554461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4663616" y="3429000"/>
            <a:ext cx="4953000" cy="64806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5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29.xml"/><Relationship Id="rId25" Type="http://schemas.openxmlformats.org/officeDocument/2006/relationships/tags" Target="../tags/tag28.xml"/><Relationship Id="rId24" Type="http://schemas.openxmlformats.org/officeDocument/2006/relationships/tags" Target="../tags/tag27.xml"/><Relationship Id="rId23" Type="http://schemas.openxmlformats.org/officeDocument/2006/relationships/tags" Target="../tags/tag26.xml"/><Relationship Id="rId22" Type="http://schemas.openxmlformats.org/officeDocument/2006/relationships/tags" Target="../tags/tag25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tags" Target="../tags/tag5.xml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9.xml"/><Relationship Id="rId6" Type="http://schemas.openxmlformats.org/officeDocument/2006/relationships/image" Target="../media/image5.png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4.png"/><Relationship Id="rId1" Type="http://schemas.openxmlformats.org/officeDocument/2006/relationships/tags" Target="../tags/tag13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3" Type="http://schemas.openxmlformats.org/officeDocument/2006/relationships/slideLayout" Target="../slideLayouts/slideLayout7.xml"/><Relationship Id="rId32" Type="http://schemas.openxmlformats.org/officeDocument/2006/relationships/tags" Target="../tags/tag203.xml"/><Relationship Id="rId31" Type="http://schemas.openxmlformats.org/officeDocument/2006/relationships/tags" Target="../tags/tag202.xml"/><Relationship Id="rId30" Type="http://schemas.openxmlformats.org/officeDocument/2006/relationships/tags" Target="../tags/tag201.xml"/><Relationship Id="rId3" Type="http://schemas.openxmlformats.org/officeDocument/2006/relationships/tags" Target="../tags/tag174.xml"/><Relationship Id="rId29" Type="http://schemas.openxmlformats.org/officeDocument/2006/relationships/tags" Target="../tags/tag200.xml"/><Relationship Id="rId28" Type="http://schemas.openxmlformats.org/officeDocument/2006/relationships/tags" Target="../tags/tag199.xml"/><Relationship Id="rId27" Type="http://schemas.openxmlformats.org/officeDocument/2006/relationships/tags" Target="../tags/tag198.xml"/><Relationship Id="rId26" Type="http://schemas.openxmlformats.org/officeDocument/2006/relationships/tags" Target="../tags/tag197.xml"/><Relationship Id="rId25" Type="http://schemas.openxmlformats.org/officeDocument/2006/relationships/tags" Target="../tags/tag196.xml"/><Relationship Id="rId24" Type="http://schemas.openxmlformats.org/officeDocument/2006/relationships/tags" Target="../tags/tag195.xml"/><Relationship Id="rId23" Type="http://schemas.openxmlformats.org/officeDocument/2006/relationships/tags" Target="../tags/tag194.xml"/><Relationship Id="rId22" Type="http://schemas.openxmlformats.org/officeDocument/2006/relationships/tags" Target="../tags/tag193.xml"/><Relationship Id="rId21" Type="http://schemas.openxmlformats.org/officeDocument/2006/relationships/tags" Target="../tags/tag192.xml"/><Relationship Id="rId20" Type="http://schemas.openxmlformats.org/officeDocument/2006/relationships/tags" Target="../tags/tag191.xml"/><Relationship Id="rId2" Type="http://schemas.openxmlformats.org/officeDocument/2006/relationships/tags" Target="../tags/tag173.xml"/><Relationship Id="rId19" Type="http://schemas.openxmlformats.org/officeDocument/2006/relationships/tags" Target="../tags/tag190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0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238.xml"/><Relationship Id="rId21" Type="http://schemas.openxmlformats.org/officeDocument/2006/relationships/tags" Target="../tags/tag237.xml"/><Relationship Id="rId20" Type="http://schemas.openxmlformats.org/officeDocument/2006/relationships/tags" Target="../tags/tag236.xml"/><Relationship Id="rId2" Type="http://schemas.openxmlformats.org/officeDocument/2006/relationships/tags" Target="../tags/tag218.xml"/><Relationship Id="rId19" Type="http://schemas.openxmlformats.org/officeDocument/2006/relationships/tags" Target="../tags/tag235.xml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2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9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69.xml"/><Relationship Id="rId2" Type="http://schemas.openxmlformats.org/officeDocument/2006/relationships/tags" Target="../tags/tag51.xml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椭圆 24"/>
          <p:cNvSpPr/>
          <p:nvPr>
            <p:custDataLst>
              <p:tags r:id="rId1"/>
            </p:custDataLst>
          </p:nvPr>
        </p:nvSpPr>
        <p:spPr>
          <a:xfrm>
            <a:off x="1717200" y="2582073"/>
            <a:ext cx="632788" cy="632891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00D2E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818961" y="2697322"/>
            <a:ext cx="470942" cy="4023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extBox 20"/>
          <p:cNvSpPr txBox="1"/>
          <p:nvPr>
            <p:custDataLst>
              <p:tags r:id="rId3"/>
            </p:custDataLst>
          </p:nvPr>
        </p:nvSpPr>
        <p:spPr>
          <a:xfrm>
            <a:off x="2734801" y="2685605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任务优先级分组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椭圆 44"/>
          <p:cNvSpPr/>
          <p:nvPr>
            <p:custDataLst>
              <p:tags r:id="rId4"/>
            </p:custDataLst>
          </p:nvPr>
        </p:nvSpPr>
        <p:spPr>
          <a:xfrm>
            <a:off x="1718443" y="3584324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>
            <p:custDataLst>
              <p:tags r:id="rId5"/>
            </p:custDataLst>
          </p:nvPr>
        </p:nvSpPr>
        <p:spPr>
          <a:xfrm>
            <a:off x="1818324" y="3699554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>
            <p:custDataLst>
              <p:tags r:id="rId6"/>
            </p:custDataLst>
          </p:nvPr>
        </p:nvSpPr>
        <p:spPr>
          <a:xfrm>
            <a:off x="2714385" y="3687803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安全运行时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780967" y="2582073"/>
            <a:ext cx="632815" cy="632890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6861894" y="2697323"/>
            <a:ext cx="470961" cy="40239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20"/>
          <p:cNvSpPr txBox="1"/>
          <p:nvPr>
            <p:custDataLst>
              <p:tags r:id="rId9"/>
            </p:custDataLst>
          </p:nvPr>
        </p:nvSpPr>
        <p:spPr>
          <a:xfrm>
            <a:off x="7691892" y="2685605"/>
            <a:ext cx="3238499" cy="4258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时间片模式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椭圆 54"/>
          <p:cNvSpPr/>
          <p:nvPr>
            <p:custDataLst>
              <p:tags r:id="rId10"/>
            </p:custDataLst>
          </p:nvPr>
        </p:nvSpPr>
        <p:spPr>
          <a:xfrm>
            <a:off x="6780968" y="3584324"/>
            <a:ext cx="632813" cy="632785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>
            <p:custDataLst>
              <p:tags r:id="rId11"/>
            </p:custDataLst>
          </p:nvPr>
        </p:nvSpPr>
        <p:spPr>
          <a:xfrm>
            <a:off x="6861894" y="3699554"/>
            <a:ext cx="470961" cy="4023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TextBox 20"/>
          <p:cNvSpPr txBox="1"/>
          <p:nvPr>
            <p:custDataLst>
              <p:tags r:id="rId12"/>
            </p:custDataLst>
          </p:nvPr>
        </p:nvSpPr>
        <p:spPr>
          <a:xfrm>
            <a:off x="7691893" y="3699554"/>
            <a:ext cx="3238498" cy="4258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支持任务/钩子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>
            <a:off x="1718443" y="4579827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1818324" y="4695057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5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TextBox 20"/>
          <p:cNvSpPr txBox="1"/>
          <p:nvPr>
            <p:custDataLst>
              <p:tags r:id="rId15"/>
            </p:custDataLst>
          </p:nvPr>
        </p:nvSpPr>
        <p:spPr>
          <a:xfrm>
            <a:off x="2713750" y="4683306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任务状态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16"/>
            </p:custDataLst>
          </p:nvPr>
        </p:nvSpPr>
        <p:spPr>
          <a:xfrm>
            <a:off x="6780987" y="4579827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prstClr val="black">
                <a:alpha val="11000"/>
              </a:prst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6861908" y="4695057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</a:t>
            </a:r>
            <a:r>
              <a:rPr lang="en-US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6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TextBox 20"/>
          <p:cNvSpPr txBox="1"/>
          <p:nvPr>
            <p:custDataLst>
              <p:tags r:id="rId18"/>
            </p:custDataLst>
          </p:nvPr>
        </p:nvSpPr>
        <p:spPr>
          <a:xfrm>
            <a:off x="7691892" y="4695057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任务队列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19"/>
            </p:custDataLst>
          </p:nvPr>
        </p:nvSpPr>
        <p:spPr>
          <a:xfrm>
            <a:off x="1588770" y="1222375"/>
            <a:ext cx="8978900" cy="748665"/>
          </a:xfrm>
          <a:prstGeom prst="rect">
            <a:avLst/>
          </a:prstGeom>
          <a:noFill/>
        </p:spPr>
        <p:txBody>
          <a:bodyPr wrap="none" lIns="90000" tIns="46800" rIns="90000" bIns="46800" rtlCol="0">
            <a:normAutofit lnSpcReduction="1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第四章</a:t>
            </a:r>
            <a:r>
              <a:rPr lang="en-US" altLang="zh-CN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  CosyOS </a:t>
            </a: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基础</a:t>
            </a:r>
            <a:r>
              <a:rPr lang="zh-CN" altLang="en-US" sz="4400" b="1">
                <a:solidFill>
                  <a:srgbClr val="577CCE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charset="-122"/>
              </a:rPr>
              <a:t>功能</a:t>
            </a:r>
            <a:endParaRPr lang="zh-CN" altLang="en-US" sz="4400" b="1">
              <a:solidFill>
                <a:srgbClr val="577CCE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20"/>
            </p:custDataLst>
          </p:nvPr>
        </p:nvSpPr>
        <p:spPr>
          <a:xfrm>
            <a:off x="1718443" y="5547911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21"/>
            </p:custDataLst>
          </p:nvPr>
        </p:nvSpPr>
        <p:spPr>
          <a:xfrm>
            <a:off x="1818324" y="5663141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07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TextBox 20"/>
          <p:cNvSpPr txBox="1"/>
          <p:nvPr>
            <p:custDataLst>
              <p:tags r:id="rId22"/>
            </p:custDataLst>
          </p:nvPr>
        </p:nvSpPr>
        <p:spPr>
          <a:xfrm>
            <a:off x="2713750" y="5651390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任务调度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椭圆 36"/>
          <p:cNvSpPr/>
          <p:nvPr>
            <p:custDataLst>
              <p:tags r:id="rId23"/>
            </p:custDataLst>
          </p:nvPr>
        </p:nvSpPr>
        <p:spPr>
          <a:xfrm>
            <a:off x="6780967" y="5547911"/>
            <a:ext cx="632774" cy="632784"/>
          </a:xfrm>
          <a:prstGeom prst="ellipse">
            <a:avLst/>
          </a:prstGeom>
          <a:solidFill>
            <a:srgbClr val="577CCE"/>
          </a:solidFill>
          <a:ln w="19050" cap="flat" cmpd="sng" algn="ctr">
            <a:noFill/>
            <a:prstDash val="solid"/>
            <a:miter lim="800000"/>
          </a:ln>
          <a:effectLst>
            <a:outerShdw blurRad="444500" sx="102000" sy="102000" algn="ctr" rotWithShape="0">
              <a:srgbClr val="000000">
                <a:alpha val="11000"/>
              </a:srgbClr>
            </a:outerShdw>
          </a:effectLst>
        </p:spPr>
        <p:txBody>
          <a:bodyPr rot="0" spcFirstLastPara="0" vertOverflow="overflow" horzOverflow="overflow" vert="horz" wrap="square" lIns="90170" tIns="46990" rIns="90170" bIns="46990" numCol="1" spcCol="0" rtlCol="0" fromWordArt="0" anchor="ctr" anchorCtr="0" forceAA="0" compatLnSpc="1">
            <a:noAutofit/>
          </a:bodyPr>
          <a:p>
            <a:pPr algn="ctr"/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24"/>
            </p:custDataLst>
          </p:nvPr>
        </p:nvSpPr>
        <p:spPr>
          <a:xfrm>
            <a:off x="6861600" y="5663141"/>
            <a:ext cx="470932" cy="40232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0170" tIns="46990" rIns="90170" bIns="46990" rtlCol="0" anchor="ctr">
            <a:normAutofit/>
          </a:bodyPr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08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TextBox 20"/>
          <p:cNvSpPr txBox="1"/>
          <p:nvPr>
            <p:custDataLst>
              <p:tags r:id="rId25"/>
            </p:custDataLst>
          </p:nvPr>
        </p:nvSpPr>
        <p:spPr>
          <a:xfrm>
            <a:off x="7776274" y="5651390"/>
            <a:ext cx="3238499" cy="4258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 rtlCol="0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软件定时器</a:t>
            </a:r>
            <a:endParaRPr lang="zh-CN" altLang="en-US" sz="20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2589835"/>
            <a:ext cx="6958940" cy="1678329"/>
          </a:xfrm>
          <a:prstGeom prst="rect">
            <a:avLst/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573405" y="1432864"/>
            <a:ext cx="6020435" cy="902363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4800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4800" b="1" spc="3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sz="4800" b="1" spc="3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581025" y="2870200"/>
            <a:ext cx="6012815" cy="11226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>
              <a:lnSpc>
                <a:spcPct val="120000"/>
              </a:lnSpc>
            </a:pPr>
            <a:r>
              <a:rPr lang="en-US" altLang="zh-CN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CosyOS</a:t>
            </a:r>
            <a:r>
              <a:rPr lang="zh-CN" altLang="en-US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的任务</a:t>
            </a:r>
            <a:r>
              <a:rPr lang="zh-CN" altLang="en-US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状态较传统RTOS划分更为详细，以便用户在使用任务管理器监控任务时，能够更加精准的判断各任务的运行情况。</a:t>
            </a:r>
            <a:endParaRPr lang="zh-CN" altLang="en-US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6958940" y="2589835"/>
            <a:ext cx="1745673" cy="1678329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阻塞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浮动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5"/>
            </p:custDataLst>
          </p:nvPr>
        </p:nvSpPr>
        <p:spPr>
          <a:xfrm>
            <a:off x="8704613" y="2589835"/>
            <a:ext cx="1745673" cy="1678329"/>
          </a:xfrm>
          <a:prstGeom prst="rect">
            <a:avLst/>
          </a:prstGeom>
          <a:solidFill>
            <a:srgbClr val="44546A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运行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就绪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>
            <p:custDataLst>
              <p:tags r:id="rId6"/>
            </p:custDataLst>
          </p:nvPr>
        </p:nvSpPr>
        <p:spPr>
          <a:xfrm>
            <a:off x="8704613" y="4268164"/>
            <a:ext cx="1745673" cy="1678329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停止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8704613" y="911506"/>
            <a:ext cx="1745673" cy="1678329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挂起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8"/>
            </p:custDataLst>
          </p:nvPr>
        </p:nvSpPr>
        <p:spPr>
          <a:xfrm>
            <a:off x="10450286" y="2589835"/>
            <a:ext cx="1745673" cy="1678329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超时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9"/>
            </p:custDataLst>
          </p:nvPr>
        </p:nvSpPr>
        <p:spPr>
          <a:xfrm>
            <a:off x="6448376" y="5068094"/>
            <a:ext cx="1409129" cy="1354768"/>
          </a:xfrm>
          <a:prstGeom prst="rect">
            <a:avLst/>
          </a:prstGeom>
          <a:solidFill>
            <a:srgbClr val="44546A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删除</a:t>
            </a:r>
            <a:r>
              <a:rPr lang="en-US" altLang="zh-CN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未启动</a:t>
            </a:r>
            <a:r>
              <a:rPr lang="zh-CN" altLang="en-US" b="1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状态</a:t>
            </a:r>
            <a:endParaRPr lang="zh-CN" altLang="en-US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10"/>
            </p:custDataLst>
          </p:nvPr>
        </p:nvSpPr>
        <p:spPr>
          <a:xfrm>
            <a:off x="237506" y="230928"/>
            <a:ext cx="605240" cy="581891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11"/>
            </p:custDataLst>
          </p:nvPr>
        </p:nvSpPr>
        <p:spPr>
          <a:xfrm>
            <a:off x="742281" y="653464"/>
            <a:ext cx="256045" cy="246167"/>
          </a:xfrm>
          <a:prstGeom prst="rect">
            <a:avLst/>
          </a:prstGeom>
          <a:solidFill>
            <a:srgbClr val="44546A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ph type="title" orient="vert"/>
          </p:nvPr>
        </p:nvSpPr>
        <p:spPr>
          <a:xfrm>
            <a:off x="11078845" y="0"/>
            <a:ext cx="1112520" cy="6858000"/>
          </a:xfrm>
          <a:blipFill rotWithShape="1">
            <a:blip r:embed="rId1"/>
            <a:tile tx="0" ty="0" sx="100000" sy="100000" flip="none" algn="tl"/>
          </a:blipFill>
        </p:spPr>
        <p:txBody>
          <a:bodyPr/>
          <a:p>
            <a:r>
              <a:rPr lang="en-US" altLang="zh-CN" sz="3200"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任务状态图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流程图: 接点 1"/>
          <p:cNvSpPr/>
          <p:nvPr>
            <p:custDataLst>
              <p:tags r:id="rId2"/>
            </p:custDataLst>
          </p:nvPr>
        </p:nvSpPr>
        <p:spPr>
          <a:xfrm>
            <a:off x="5352415" y="4829810"/>
            <a:ext cx="1487170" cy="1487170"/>
          </a:xfrm>
          <a:prstGeom prst="flowChartConnector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就绪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4" name="流程图: 接点 1"/>
          <p:cNvSpPr/>
          <p:nvPr>
            <p:custDataLst>
              <p:tags r:id="rId3"/>
            </p:custDataLst>
          </p:nvPr>
        </p:nvSpPr>
        <p:spPr>
          <a:xfrm>
            <a:off x="5352415" y="2686050"/>
            <a:ext cx="1487170" cy="1487170"/>
          </a:xfrm>
          <a:prstGeom prst="flowChartConnector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运行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6" name="流程图: 接点 1"/>
          <p:cNvSpPr/>
          <p:nvPr>
            <p:custDataLst>
              <p:tags r:id="rId4"/>
            </p:custDataLst>
          </p:nvPr>
        </p:nvSpPr>
        <p:spPr>
          <a:xfrm>
            <a:off x="7472045" y="2686050"/>
            <a:ext cx="1487170" cy="1487170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浮动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7" name="流程图: 接点 1"/>
          <p:cNvSpPr/>
          <p:nvPr>
            <p:custDataLst>
              <p:tags r:id="rId5"/>
            </p:custDataLst>
          </p:nvPr>
        </p:nvSpPr>
        <p:spPr>
          <a:xfrm>
            <a:off x="3232785" y="2686050"/>
            <a:ext cx="1487170" cy="148717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超时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8" name="流程图: 接点 1"/>
          <p:cNvSpPr/>
          <p:nvPr>
            <p:custDataLst>
              <p:tags r:id="rId6"/>
            </p:custDataLst>
          </p:nvPr>
        </p:nvSpPr>
        <p:spPr>
          <a:xfrm>
            <a:off x="7472045" y="542290"/>
            <a:ext cx="1487170" cy="1487170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停止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9" name="流程图: 接点 1"/>
          <p:cNvSpPr/>
          <p:nvPr>
            <p:custDataLst>
              <p:tags r:id="rId7"/>
            </p:custDataLst>
          </p:nvPr>
        </p:nvSpPr>
        <p:spPr>
          <a:xfrm>
            <a:off x="3232785" y="4829810"/>
            <a:ext cx="1487170" cy="148717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延时阻塞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0" name="流程图: 接点 1"/>
          <p:cNvSpPr/>
          <p:nvPr>
            <p:custDataLst>
              <p:tags r:id="rId8"/>
            </p:custDataLst>
          </p:nvPr>
        </p:nvSpPr>
        <p:spPr>
          <a:xfrm>
            <a:off x="7472045" y="4829810"/>
            <a:ext cx="1487170" cy="1487170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超时阻塞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1" name="流程图: 接点 1"/>
          <p:cNvSpPr/>
          <p:nvPr>
            <p:custDataLst>
              <p:tags r:id="rId9"/>
            </p:custDataLst>
          </p:nvPr>
        </p:nvSpPr>
        <p:spPr>
          <a:xfrm>
            <a:off x="1113155" y="482981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未</a:t>
            </a:r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启动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2" name="流程图: 接点 1"/>
          <p:cNvSpPr/>
          <p:nvPr>
            <p:custDataLst>
              <p:tags r:id="rId10"/>
            </p:custDataLst>
          </p:nvPr>
        </p:nvSpPr>
        <p:spPr>
          <a:xfrm>
            <a:off x="5352415" y="542290"/>
            <a:ext cx="1487170" cy="1487170"/>
          </a:xfrm>
          <a:prstGeom prst="flowChartConnector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挂起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chemeClr val="bg1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19" name="标题 16"/>
          <p:cNvSpPr>
            <a:spLocks noGrp="1"/>
          </p:cNvSpPr>
          <p:nvPr/>
        </p:nvSpPr>
        <p:spPr>
          <a:xfrm>
            <a:off x="635" y="0"/>
            <a:ext cx="1112520" cy="6858000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</p:spPr>
        <p:txBody>
          <a:bodyPr vert="eaVert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sym typeface="+mn-ea"/>
              </a:rPr>
              <a:t>    CosyOS-II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2520" y="0"/>
            <a:ext cx="9968865" cy="6857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>
              <a:buNone/>
            </a:pPr>
            <a:r>
              <a:rPr lang="en-US" altLang="zh-CN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▼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indent="0" algn="l">
              <a:buNone/>
            </a:pPr>
            <a:endParaRPr lang="zh-CN" altLang="en-US" sz="41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 </a:t>
            </a:r>
            <a:r>
              <a:rPr lang="en-US" altLang="zh-CN" sz="27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♦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↗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←                 ←</a:t>
            </a:r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▲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·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↙        ↕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  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↘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·</a:t>
            </a:r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↕                 </a:t>
            </a:r>
            <a:r>
              <a:rPr lang="en-US" altLang="zh-CN" sz="2700" b="1">
                <a:noFill/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·</a:t>
            </a:r>
            <a:r>
              <a:rPr lang="en-US" altLang="zh-CN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▼</a:t>
            </a:r>
            <a:endParaRPr lang="en-US" altLang="zh-CN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→                 ←</a:t>
            </a:r>
            <a:endParaRPr lang="en-US" altLang="zh-CN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endParaRPr lang="en-US" altLang="zh-CN" sz="41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                                              </a:t>
            </a:r>
            <a:r>
              <a:rPr lang="en-US" altLang="zh-CN" sz="27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</a:rPr>
              <a:t>▲</a:t>
            </a:r>
            <a:endParaRPr lang="en-US" altLang="zh-CN" sz="27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</a:endParaRPr>
          </a:p>
        </p:txBody>
      </p:sp>
      <p:sp>
        <p:nvSpPr>
          <p:cNvPr id="2" name="流程图: 接点 1"/>
          <p:cNvSpPr/>
          <p:nvPr>
            <p:custDataLst>
              <p:tags r:id="rId11"/>
            </p:custDataLst>
          </p:nvPr>
        </p:nvSpPr>
        <p:spPr>
          <a:xfrm>
            <a:off x="9594000" y="4829810"/>
            <a:ext cx="1487170" cy="1487170"/>
          </a:xfrm>
          <a:prstGeom prst="flowChartConnector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删除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  <a:p>
            <a:pPr algn="ctr"/>
            <a:r>
              <a:rPr lang="zh-CN" altLang="en-US" sz="1600" b="1">
                <a:solidFill>
                  <a:srgbClr val="FFFFFF"/>
                </a:solidFill>
                <a:latin typeface="+mj-ea"/>
                <a:ea typeface="+mj-ea"/>
                <a:cs typeface="Segoe UI Black" panose="020B0A02040204020203" charset="0"/>
              </a:rPr>
              <a:t>状态</a:t>
            </a:r>
            <a:endParaRPr lang="zh-CN" altLang="en-US" sz="1600" b="1">
              <a:solidFill>
                <a:srgbClr val="FFFFFF"/>
              </a:solidFill>
              <a:latin typeface="+mj-ea"/>
              <a:ea typeface="+mj-ea"/>
              <a:cs typeface="Segoe UI Black" panose="020B0A02040204020203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3420" y="2685415"/>
            <a:ext cx="5732145" cy="363093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l"/>
            <a:endParaRPr lang="en-US" altLang="zh-CN" sz="45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endParaRPr lang="en-US" altLang="zh-CN" sz="27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 Black" panose="020B0A04020102020204" charset="0"/>
              <a:sym typeface="+mn-ea"/>
            </a:endParaRPr>
          </a:p>
          <a:p>
            <a:pPr algn="l"/>
            <a:r>
              <a:rPr lang="en-US" altLang="zh-CN" sz="27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 Black" panose="020B0A04020102020204" charset="0"/>
                <a:sym typeface="+mn-ea"/>
              </a:rPr>
              <a:t>               ↘</a:t>
            </a:r>
            <a:endParaRPr lang="zh-CN" altLang="en-US" sz="2700"/>
          </a:p>
        </p:txBody>
      </p:sp>
    </p:spTree>
    <p:custDataLst>
      <p:tags r:id="rId1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0000"/>
          </a:bodyPr>
          <a:lstStyle/>
          <a:p>
            <a:pPr fontAlgn="auto"/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任务状态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详解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en-US" altLang="zh-CN" sz="1200" b="1" spc="150" dirty="0">
                <a:solidFill>
                  <a:sysClr val="window" lastClr="FFFFFF"/>
                </a:solidFill>
                <a:sym typeface="+mn-ea"/>
              </a:rPr>
              <a:t>超时状态[OSR]</a:t>
            </a:r>
            <a:b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  <a:t>当任务累计运行时间超过安全运行时，仍不能被比它优先级低的任务所切换，则进入超时状态并放弃处理器的使用权，直到系统空闲任务运行时才能恢复。</a:t>
            </a:r>
            <a:endParaRPr lang="en-US" altLang="zh-CN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挂起状态[SPD]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任务暂停运行，除任务状态变为挂起外，任务的其它相关信息和数据均保持不变，当恢复任务后，可继续挂起时的断点运行。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运行状态的任务被挂起，恢复后为就绪状态；其它状态的任务被挂起，恢复后为原状态。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停止状态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任务停止运行，不可恢复。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任务栈溢出停止[!OF]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由任务栈溢出而导致任务停止运行。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任务栈重分配失败停止[!RF]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由任务栈重分配失败而导致任务停止运行。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sym typeface="+mn-ea"/>
              </a:rPr>
              <a:t>删除/未启动状态（Deleted）</a:t>
            </a:r>
            <a:b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任务被删除或未启动，若想再次运行，必须重新启动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该任务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ü"/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注：[]为在任务管理器中显示的任务状态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运行状态[RDY]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任务正在运行。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就绪状态[RDY]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任务已经准备就绪，可以参与任务调度并运行了。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阻塞状态</a:t>
            </a:r>
            <a:endParaRPr lang="zh-CN" altLang="en-US" sz="12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延时阻塞状态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[DLY] </a:t>
            </a: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由阻塞延时而导致任务进入阻塞状态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，直到延时时间结束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Char char="Ø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超时阻塞状态</a:t>
            </a:r>
            <a:r>
              <a:rPr lang="en-US" altLang="zh-CN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由调用含超时机制的服务而</a:t>
            </a:r>
            <a:r>
              <a:rPr lang="en-US" altLang="zh-CN" sz="1200" spc="150" dirty="0">
                <a:solidFill>
                  <a:sysClr val="window" lastClr="FFFFFF"/>
                </a:solidFill>
                <a:sym typeface="+mn-ea"/>
              </a:rPr>
              <a:t>导致任务进入阻塞状态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，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浮动状态[RDY]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浮动状态是临时的就绪状态。</a:t>
            </a:r>
            <a:b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超时阻塞的任务，当阻塞条件解除时，会转为浮动状态；</a:t>
            </a:r>
            <a:b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浮动状态的任务，当阻塞条件具备时，会转回阻塞状态。</a:t>
            </a:r>
            <a:endParaRPr lang="en-US" altLang="zh-CN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" y="392916"/>
            <a:ext cx="7112000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1558642"/>
            <a:ext cx="12192000" cy="4941280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59154" y="494578"/>
            <a:ext cx="6526438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0000"/>
          </a:bodyPr>
          <a:lstStyle/>
          <a:p>
            <a:pPr fontAlgn="auto"/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超时阻塞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状态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396388" y="1627151"/>
            <a:ext cx="5336460" cy="4804262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接收私信阻塞状态[ TM]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由接收私信而导致任务进入阻塞状态，直到收到私信或超时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接收飞信阻塞状态[FET]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由接收飞信而导致任务进入阻塞状态，直到收到飞信或超时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接收邮件阻塞状态[MAL]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由接收邮件而导致任务进入阻塞状态，直到收到邮件或超时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接收消息阻塞状态[MSG]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由接收消息而导致任务进入阻塞状态，直到收到消息或超时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59153" y="1627151"/>
            <a:ext cx="5336461" cy="4804263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二值信号量阻塞状态[BIN]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由二值信号量等待或获取而导致任务进入阻塞状态，直到成功或超时或被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清除转为就绪状态。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互斥信号量阻塞状态[MUT]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由互斥信号量获取而导致任务进入阻塞状态，直到成功或超时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计数信号量阻塞状态[SEM]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由计数信号量获取而导致任务进入阻塞状态，直到成功或超时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pitchFamily="2" charset="2"/>
              <a:buChar char="l"/>
            </a:pPr>
            <a:r>
              <a:rPr lang="zh-CN" altLang="en-US" sz="12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等待标志组阻塞状态[GRP]</a:t>
            </a:r>
            <a:b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由事件标志组等待而导致任务进入阻塞状态，直到成功或超时</a:t>
            </a:r>
            <a:r>
              <a:rPr lang="zh-CN" altLang="en-US" sz="1200" spc="150" dirty="0">
                <a:solidFill>
                  <a:sysClr val="window" lastClr="FFFFFF"/>
                </a:solidFill>
                <a:sym typeface="+mn-ea"/>
              </a:rPr>
              <a:t>或被清除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转为就绪状态。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106633" y="2764465"/>
            <a:ext cx="0" cy="2317898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dashDot"/>
            <a:miter lim="800000"/>
          </a:ln>
          <a:effectLst/>
        </p:spPr>
      </p:cxn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268054" y="392916"/>
            <a:ext cx="176691" cy="828164"/>
          </a:xfrm>
          <a:prstGeom prst="rect">
            <a:avLst/>
          </a:prstGeom>
          <a:solidFill>
            <a:srgbClr val="8CA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5312410" y="597535"/>
            <a:ext cx="5760000" cy="431990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0" y="0"/>
            <a:ext cx="4196862" cy="6858000"/>
          </a:xfrm>
          <a:prstGeom prst="rect">
            <a:avLst/>
          </a:prstGeom>
          <a:solidFill>
            <a:srgbClr val="406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388992" y="2414953"/>
            <a:ext cx="3418878" cy="384517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CosyOS全局只有一个任务队列，为双向循环链表，所有已启动且未删除的任务，都会在队列上排队。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b="1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排队原则</a:t>
            </a:r>
            <a:endParaRPr lang="zh-CN" altLang="en-US" sz="1400" b="1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1、 在队列上从头至尾，按任务优先级由大到小排列。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2、 如果任务优先级相同，则按任务启动顺序排列（先启动的任务排在前面）。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3、 如果启用了任务管理器，那它一定是任务队列上的第一个任务（头节点），</a:t>
            </a:r>
            <a:r>
              <a:rPr lang="en-US" altLang="zh-CN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Debugger</a:t>
            </a: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是第二个任务。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4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4、 唯一的例外，系统空闲任务是任务队列上的最后一个任务（尾节点），其它所有任务都会排在它的前面。</a:t>
            </a:r>
            <a:endParaRPr lang="zh-CN" altLang="en-US" sz="14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388993" y="597877"/>
            <a:ext cx="3418877" cy="1641229"/>
          </a:xfrm>
          <a:prstGeom prst="rect">
            <a:avLst/>
          </a:prstGeom>
          <a:noFill/>
        </p:spPr>
        <p:txBody>
          <a:bodyPr wrap="square" lIns="101600" tIns="38100" rIns="63500" bIns="38100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队列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97350" y="5146675"/>
            <a:ext cx="7994650" cy="1481455"/>
          </a:xfrm>
          <a:prstGeom prst="rect">
            <a:avLst/>
          </a:prstGeom>
          <a:blipFill rotWithShape="1">
            <a:blip r:embed="rId6"/>
            <a:tile tx="0" ty="0" sx="100000" sy="100000" flip="none" algn="tl"/>
          </a:blipFill>
        </p:spPr>
        <p:txBody>
          <a:bodyPr wrap="square" rtlCol="0" anchor="ctr" anchorCtr="0">
            <a:no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 b="1">
                <a:solidFill>
                  <a:schemeClr val="bg1"/>
                </a:solidFill>
              </a:rPr>
              <a:t>CosyOS任务管理器</a:t>
            </a:r>
            <a:r>
              <a:rPr lang="en-US" altLang="zh-CN" sz="1600">
                <a:solidFill>
                  <a:schemeClr val="bg1"/>
                </a:solidFill>
              </a:rPr>
              <a:t>   </a:t>
            </a:r>
            <a:r>
              <a:rPr lang="zh-CN" altLang="en-US" sz="1600">
                <a:solidFill>
                  <a:schemeClr val="bg1"/>
                </a:solidFill>
              </a:rPr>
              <a:t>真实的反应了整个任务队列的当前形态。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 b="1">
                <a:solidFill>
                  <a:schemeClr val="bg1"/>
                </a:solidFill>
              </a:rPr>
              <a:t>任务ID（TID）</a:t>
            </a:r>
            <a:r>
              <a:rPr lang="zh-CN" altLang="en-US" sz="1600">
                <a:solidFill>
                  <a:schemeClr val="bg1"/>
                </a:solidFill>
              </a:rPr>
              <a:t>是按任务的启动顺序动态分配的（从1开始++），真实的反应了任务的启动顺序。</a:t>
            </a:r>
            <a:endParaRPr lang="zh-CN" altLang="en-US" sz="160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600">
                <a:solidFill>
                  <a:schemeClr val="bg1"/>
                </a:solidFill>
              </a:rPr>
              <a:t>下方示例中消失的任务（TID：2）为系统启动任务（Starter），任务启动完成后，该任务默认被自动删除。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96715" y="596900"/>
            <a:ext cx="1115060" cy="432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072495" y="596900"/>
            <a:ext cx="1119505" cy="432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97350" y="-3175"/>
            <a:ext cx="7994650" cy="600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35" y="0"/>
            <a:ext cx="12192000" cy="3429000"/>
          </a:xfrm>
          <a:prstGeom prst="rect">
            <a:avLst/>
          </a:prstGeom>
          <a:solidFill>
            <a:srgbClr val="2F35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33156" y="1892300"/>
            <a:ext cx="10725688" cy="423254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txBody>
          <a:bodyPr rtlCol="0" anchor="ctr"/>
          <a:p>
            <a:pPr algn="ctr"/>
            <a:endParaRPr kumimoji="1"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19928" y="5834580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136800" y="2071582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67155" y="3263900"/>
            <a:ext cx="4199255" cy="230378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抢占式调度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不同优先级的任务实行抢占式调度。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时间片轮转调度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相同优先级的任务按任务</a:t>
            </a: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在队列中的排列顺序实行时间片轮转调度。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144940" y="2806935"/>
            <a:ext cx="2851150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任务调度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方式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624955" y="3307715"/>
            <a:ext cx="4242435" cy="225933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定时调度</a:t>
            </a:r>
            <a:b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在每个系统滴答周期，系统滴答中断都会触发一次任务调度。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" indent="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临时调度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、自动调度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手动调度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7351847" y="2850777"/>
            <a:ext cx="2851150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任务调度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时机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14363" y="776583"/>
            <a:ext cx="709930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fontAlgn="auto"/>
            <a:r>
              <a:rPr lang="zh-CN" altLang="en-US" sz="36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zh-CN" altLang="en-US" sz="36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36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任意多边形: 形状 2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10566400" y="802640"/>
            <a:ext cx="295275" cy="59880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3" name="任意多边形: 形状 22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10956925" y="802640"/>
            <a:ext cx="295275" cy="59880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13"/>
            </p:custDataLst>
          </p:nvPr>
        </p:nvCxnSpPr>
        <p:spPr>
          <a:xfrm>
            <a:off x="6096000" y="2921000"/>
            <a:ext cx="0" cy="2165350"/>
          </a:xfrm>
          <a:prstGeom prst="line">
            <a:avLst/>
          </a:prstGeom>
          <a:noFill/>
          <a:ln w="1270" cap="flat" cmpd="sng" algn="ctr">
            <a:solidFill>
              <a:srgbClr val="FFFFFF">
                <a:lumMod val="85000"/>
              </a:srgbClr>
            </a:solidFill>
            <a:prstDash val="dash"/>
            <a:miter lim="800000"/>
          </a:ln>
          <a:effectLst/>
        </p:spPr>
      </p:cxnSp>
    </p:spTree>
    <p:custDataLst>
      <p:tags r:id="rId1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/>
              <a:t>自动调度</a:t>
            </a:r>
            <a:endParaRPr lang="zh-CN" altLang="en-US" sz="3600" b="1"/>
          </a:p>
        </p:txBody>
      </p:sp>
      <p:sp>
        <p:nvSpPr>
          <p:cNvPr id="7" name="矩形 6"/>
          <p:cNvSpPr/>
          <p:nvPr/>
        </p:nvSpPr>
        <p:spPr>
          <a:xfrm>
            <a:off x="0" y="1691005"/>
            <a:ext cx="12192635" cy="516699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ctr" fontAlgn="auto">
              <a:lnSpc>
                <a:spcPct val="90000"/>
              </a:lnSpc>
              <a:spcBef>
                <a:spcPts val="1000"/>
              </a:spcBef>
            </a:pPr>
            <a:endParaRPr lang="en-US" altLang="zh-CN" sz="1400"/>
          </a:p>
        </p:txBody>
      </p:sp>
      <p:sp>
        <p:nvSpPr>
          <p:cNvPr id="8" name="矩形 7"/>
          <p:cNvSpPr/>
          <p:nvPr/>
        </p:nvSpPr>
        <p:spPr>
          <a:xfrm>
            <a:off x="838835" y="1825200"/>
            <a:ext cx="10514330" cy="4352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FF00"/>
                </a:solidFill>
              </a:rPr>
              <a:t>当满足特定条件时，由系统自动触发的临时性的任务调度。</a:t>
            </a:r>
            <a:endParaRPr lang="zh-CN" altLang="en-US" sz="1400">
              <a:solidFill>
                <a:srgbClr val="FFFF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1、</a:t>
            </a:r>
            <a:r>
              <a:rPr lang="zh-CN" altLang="en-US" sz="1400" b="1">
                <a:solidFill>
                  <a:srgbClr val="FF0000"/>
                </a:solidFill>
              </a:rPr>
              <a:t>启动任务时</a:t>
            </a:r>
            <a:r>
              <a:rPr lang="zh-CN" altLang="en-US" sz="1400">
                <a:solidFill>
                  <a:srgbClr val="FF0000"/>
                </a:solidFill>
              </a:rPr>
              <a:t>，会立即触发任务调度。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2、</a:t>
            </a:r>
            <a:r>
              <a:rPr lang="zh-CN" altLang="en-US" sz="1400" b="1">
                <a:solidFill>
                  <a:srgbClr val="FF0000"/>
                </a:solidFill>
              </a:rPr>
              <a:t>设置任务优先级时</a:t>
            </a:r>
            <a:r>
              <a:rPr lang="zh-CN" altLang="en-US" sz="1400">
                <a:solidFill>
                  <a:srgbClr val="FF0000"/>
                </a:solidFill>
              </a:rPr>
              <a:t>，会立即触发任务调度。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FF0000"/>
                </a:solidFill>
              </a:rPr>
              <a:t>3、</a:t>
            </a:r>
            <a:r>
              <a:rPr lang="zh-CN" altLang="en-US" sz="1400" b="1">
                <a:solidFill>
                  <a:srgbClr val="FF0000"/>
                </a:solidFill>
              </a:rPr>
              <a:t>归还互斥信号量完成时</a:t>
            </a:r>
            <a:r>
              <a:rPr lang="zh-CN" altLang="en-US" sz="1400">
                <a:solidFill>
                  <a:srgbClr val="FF0000"/>
                </a:solidFill>
              </a:rPr>
              <a:t>，如果发生了优先级继承（任务优先级被提升），会恢复该任务的原优先级，并立即触发任务调度。</a:t>
            </a:r>
            <a:endParaRPr lang="zh-CN" altLang="en-US" sz="1400">
              <a:solidFill>
                <a:srgbClr val="FF000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rgbClr val="00B050"/>
                </a:solidFill>
              </a:rPr>
              <a:t>4、</a:t>
            </a:r>
            <a:r>
              <a:rPr lang="zh-CN" altLang="en-US" sz="1400" b="1">
                <a:solidFill>
                  <a:srgbClr val="00B050"/>
                </a:solidFill>
              </a:rPr>
              <a:t>当前任务被</a:t>
            </a:r>
            <a:r>
              <a:rPr lang="zh-CN" altLang="en-US" sz="1400" b="1">
                <a:solidFill>
                  <a:srgbClr val="00B050"/>
                </a:solidFill>
              </a:rPr>
              <a:t>阻塞、挂起、删除时</a:t>
            </a:r>
            <a:r>
              <a:rPr lang="zh-CN" altLang="en-US" sz="1400">
                <a:solidFill>
                  <a:srgbClr val="00B050"/>
                </a:solidFill>
              </a:rPr>
              <a:t>，将不再具备运行权限，会立即触发任务调度。</a:t>
            </a:r>
            <a:endParaRPr lang="zh-CN" altLang="en-US" sz="1400">
              <a:solidFill>
                <a:srgbClr val="00B050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5、</a:t>
            </a:r>
            <a:r>
              <a:rPr lang="zh-CN" altLang="en-US" sz="1400" b="1">
                <a:solidFill>
                  <a:schemeClr val="bg1"/>
                </a:solidFill>
              </a:rPr>
              <a:t>恢复任务时</a:t>
            </a:r>
            <a:r>
              <a:rPr lang="zh-CN" altLang="en-US" sz="1400">
                <a:solidFill>
                  <a:schemeClr val="bg1"/>
                </a:solidFill>
              </a:rPr>
              <a:t>，如果该任务被恢复后为就绪状态，并且它的优先级高于当前任务的优先级，会立即触发任务切换。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6、</a:t>
            </a:r>
            <a:r>
              <a:rPr lang="zh-CN" altLang="en-US" sz="1400" b="1">
                <a:solidFill>
                  <a:schemeClr val="bg1"/>
                </a:solidFill>
              </a:rPr>
              <a:t>设置阻塞时间为零或</a:t>
            </a:r>
            <a:r>
              <a:rPr lang="zh-CN" altLang="en-US" sz="1400" b="1">
                <a:solidFill>
                  <a:schemeClr val="bg1"/>
                </a:solidFill>
              </a:rPr>
              <a:t>清除阻塞时</a:t>
            </a:r>
            <a:r>
              <a:rPr lang="zh-CN" altLang="en-US" sz="1400">
                <a:solidFill>
                  <a:schemeClr val="bg1"/>
                </a:solidFill>
              </a:rPr>
              <a:t>，该任务会转为就绪状态，如果它的优先级高于当前任务的优先级，会立即触发任务切换。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7、</a:t>
            </a:r>
            <a:r>
              <a:rPr lang="zh-CN" altLang="en-US" sz="1400" b="1">
                <a:solidFill>
                  <a:schemeClr val="bg1"/>
                </a:solidFill>
              </a:rPr>
              <a:t>给予/归还二值信号量时</a:t>
            </a:r>
            <a:r>
              <a:rPr lang="zh-CN" altLang="en-US" sz="1400">
                <a:solidFill>
                  <a:schemeClr val="bg1"/>
                </a:solidFill>
              </a:rPr>
              <a:t>，如果有任务因获取该信号量而阻塞，如果该任务的优先级高于当前任务的优先级，会立即触发任务切换。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8、</a:t>
            </a:r>
            <a:r>
              <a:rPr lang="zh-CN" altLang="en-US" sz="1400" b="1">
                <a:solidFill>
                  <a:schemeClr val="bg1"/>
                </a:solidFill>
              </a:rPr>
              <a:t>给予/归还计数信号量时</a:t>
            </a:r>
            <a:r>
              <a:rPr lang="zh-CN" altLang="en-US" sz="1400">
                <a:solidFill>
                  <a:schemeClr val="bg1"/>
                </a:solidFill>
              </a:rPr>
              <a:t>，如果有任务因获取该信号量而阻塞，如果该任务的优先级高于当前任务的优先级，会立即触发任务切换。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9、</a:t>
            </a:r>
            <a:r>
              <a:rPr lang="zh-CN" altLang="en-US" sz="1400" b="1">
                <a:solidFill>
                  <a:schemeClr val="bg1"/>
                </a:solidFill>
              </a:rPr>
              <a:t>发送私信至某任务时</a:t>
            </a:r>
            <a:r>
              <a:rPr lang="zh-CN" altLang="en-US" sz="1400">
                <a:solidFill>
                  <a:schemeClr val="bg1"/>
                </a:solidFill>
              </a:rPr>
              <a:t>，如果该任务因接收私信而阻塞，如果该任务的优先级高于当前任务的优先级，会立即触发任务切换。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A、</a:t>
            </a:r>
            <a:r>
              <a:rPr lang="zh-CN" altLang="en-US" sz="1400" b="1">
                <a:solidFill>
                  <a:schemeClr val="bg1"/>
                </a:solidFill>
              </a:rPr>
              <a:t>发送飞信时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，如果有任务因接收该信箱的飞信而阻塞，如果该任务的优先级高于当前任务的优先级，会立即触发任务切换。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B、</a:t>
            </a:r>
            <a:r>
              <a:rPr lang="zh-CN" altLang="en-US" sz="1400" b="1">
                <a:solidFill>
                  <a:schemeClr val="bg1"/>
                </a:solidFill>
              </a:rPr>
              <a:t>发送邮件时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，如果有任务因接收该邮箱的邮件而阻塞，如果该任务的优先级高于当前任务的优先级，会立即触发任务切换。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>
                <a:solidFill>
                  <a:schemeClr val="bg1"/>
                </a:solidFill>
              </a:rPr>
              <a:t>C、</a:t>
            </a:r>
            <a:r>
              <a:rPr lang="zh-CN" altLang="en-US" sz="1400" b="1">
                <a:solidFill>
                  <a:schemeClr val="bg1"/>
                </a:solidFill>
              </a:rPr>
              <a:t>发送消息时</a:t>
            </a:r>
            <a:r>
              <a:rPr lang="zh-CN" altLang="en-US" sz="1400">
                <a:solidFill>
                  <a:schemeClr val="bg1"/>
                </a:solidFill>
              </a:rPr>
              <a:t>，如果有任务因接收该队列的消息而阻塞，如果该任务的优先级高于当前任务的优先级，会立即触发任务切换。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直角三角形 12"/>
          <p:cNvSpPr/>
          <p:nvPr>
            <p:custDataLst>
              <p:tags r:id="rId1"/>
            </p:custDataLst>
          </p:nvPr>
        </p:nvSpPr>
        <p:spPr>
          <a:xfrm rot="10556773">
            <a:off x="339240" y="442490"/>
            <a:ext cx="1121087" cy="1014043"/>
          </a:xfrm>
          <a:prstGeom prst="rtTriangle">
            <a:avLst/>
          </a:prstGeom>
          <a:pattFill prst="zigZ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2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870857" y="556532"/>
            <a:ext cx="10755086" cy="6049736"/>
          </a:xfrm>
          <a:prstGeom prst="rect">
            <a:avLst/>
          </a:prstGeom>
          <a:noFill/>
          <a:ln w="381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4"/>
            </p:custDataLst>
          </p:nvPr>
        </p:nvSpPr>
        <p:spPr>
          <a:xfrm rot="7372940">
            <a:off x="6411473" y="1184589"/>
            <a:ext cx="2144432" cy="1939676"/>
          </a:xfrm>
          <a:prstGeom prst="rtTriangle">
            <a:avLst/>
          </a:prstGeom>
          <a:pattFill prst="zigZ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718457" y="404132"/>
            <a:ext cx="10755086" cy="6049736"/>
          </a:xfrm>
          <a:prstGeom prst="rect">
            <a:avLst/>
          </a:prstGeom>
          <a:noFill/>
          <a:ln w="381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777109" y="2507550"/>
            <a:ext cx="8185215" cy="26872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由用户手动触发的临时性的任务调度。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当无法满足自动调度条件，用户又期望特定线程能够更及时的运行并处理事件，可采用手动调度方式。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>
                  <a:lumMod val="75000"/>
                  <a:lumOff val="25000"/>
                </a:srgbClr>
              </a:buClr>
              <a:buSzPct val="130000"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典型的应用是事件标志组，当事件的发生线程设置标志位后，如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期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望处于等待中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的事件的处理线程能尽快处理，应采用手动调度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方式。</a:t>
            </a:r>
            <a:endParaRPr lang="zh-CN" altLang="en-US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777109" y="1613125"/>
            <a:ext cx="70993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0000"/>
          </a:bodyPr>
          <a:lstStyle/>
          <a:p>
            <a:r>
              <a:rPr lang="zh-CN" altLang="en-US" sz="3600" b="1" spc="3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手动</a:t>
            </a:r>
            <a:r>
              <a:rPr lang="zh-CN" altLang="en-US" sz="3600" b="1" spc="300" dirty="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调度</a:t>
            </a:r>
            <a:endParaRPr lang="zh-CN" altLang="en-US" sz="3600" b="1" spc="300" dirty="0">
              <a:solidFill>
                <a:srgbClr val="000000">
                  <a:lumMod val="85000"/>
                  <a:lumOff val="15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流程图: 摘录 5"/>
          <p:cNvSpPr/>
          <p:nvPr>
            <p:custDataLst>
              <p:tags r:id="rId8"/>
            </p:custDataLst>
          </p:nvPr>
        </p:nvSpPr>
        <p:spPr>
          <a:xfrm rot="2220000">
            <a:off x="10142220" y="1138555"/>
            <a:ext cx="591185" cy="389890"/>
          </a:xfrm>
          <a:prstGeom prst="flowChartExtract">
            <a:avLst/>
          </a:prstGeom>
          <a:solidFill>
            <a:srgbClr val="FFC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9"/>
            </p:custDataLst>
          </p:nvPr>
        </p:nvSpPr>
        <p:spPr>
          <a:xfrm rot="18420000">
            <a:off x="10367010" y="600075"/>
            <a:ext cx="845185" cy="659130"/>
          </a:xfrm>
          <a:prstGeom prst="flowChartExtract">
            <a:avLst/>
          </a:prstGeom>
          <a:solidFill>
            <a:srgbClr val="1C31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0"/>
            </p:custDataLst>
          </p:nvPr>
        </p:nvSpPr>
        <p:spPr>
          <a:xfrm rot="2880000">
            <a:off x="1173480" y="5360035"/>
            <a:ext cx="668020" cy="521335"/>
          </a:xfrm>
          <a:prstGeom prst="flowChartExtract">
            <a:avLst/>
          </a:prstGeom>
          <a:solidFill>
            <a:srgbClr val="1C31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1"/>
            </p:custDataLst>
          </p:nvPr>
        </p:nvSpPr>
        <p:spPr>
          <a:xfrm rot="19680000">
            <a:off x="1586865" y="5672455"/>
            <a:ext cx="591185" cy="389890"/>
          </a:xfrm>
          <a:prstGeom prst="flowChartExtract">
            <a:avLst/>
          </a:prstGeom>
          <a:solidFill>
            <a:srgbClr val="FFC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流程图: 数据 12"/>
          <p:cNvSpPr/>
          <p:nvPr>
            <p:custDataLst>
              <p:tags r:id="rId1"/>
            </p:custDataLst>
          </p:nvPr>
        </p:nvSpPr>
        <p:spPr>
          <a:xfrm flipH="1">
            <a:off x="0" y="0"/>
            <a:ext cx="12192000" cy="6858254"/>
          </a:xfrm>
          <a:prstGeom prst="flowChartInputOutput">
            <a:avLst/>
          </a:prstGeom>
          <a:solidFill>
            <a:srgbClr val="81AFE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1227005"/>
            <a:ext cx="12192000" cy="491363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kumimoji="1" lang="zh-CN" altLang="en-US" sz="16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69882" y="300355"/>
            <a:ext cx="7099300" cy="6248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normAutofit fontScale="90000"/>
          </a:bodyPr>
          <a:p>
            <a:r>
              <a:rPr lang="zh-CN" altLang="en-US" sz="3600" b="1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软件</a:t>
            </a:r>
            <a:r>
              <a:rPr lang="zh-CN" altLang="en-US" sz="3600" b="1" spc="3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定时器</a:t>
            </a:r>
            <a:endParaRPr lang="zh-CN" altLang="en-US" sz="3600" b="1" spc="3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68303" y="1546217"/>
            <a:ext cx="11055393" cy="4318000"/>
          </a:xfrm>
          <a:prstGeom prst="rect">
            <a:avLst/>
          </a:prstGeom>
        </p:spPr>
        <p:txBody>
          <a:bodyPr wrap="square" lIns="91440" tIns="45720" rIns="91440" bIns="45720">
            <a:normAutofit lnSpcReduction="10000"/>
          </a:bodyPr>
          <a:p>
            <a:pPr marL="73025" indent="0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None/>
            </a:pP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CosyOS的软件定时器分为三类，延时定时器、定时中断定时器、定时查询定时器。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延时定时器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每个任务各有一个，用来在此任务中实现阻塞时间计数。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定时中断定时器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每个定时中断任务/钩子绑定一个定时中断定时器，至多可以有64个，定时器ID从0开始，用户通过调用API进行定时操作后，定时器将自动开始计数。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358775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ysClr val="windowText" lastClr="000000">
                  <a:lumMod val="95000"/>
                  <a:lumOff val="5000"/>
                </a:sysClr>
              </a:buClr>
              <a:buSzPct val="130000"/>
              <a:buFont typeface="Wingdings" panose="05000000000000000000" charset="0"/>
              <a:buChar char="l"/>
            </a:pPr>
            <a:r>
              <a:rPr lang="zh-CN" altLang="en-US" sz="2000" b="1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定时查询定时器</a:t>
            </a:r>
            <a:b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2000" spc="2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每个定时查询任务/钩子绑定一个定时查询定时器，至多可以有64个，定时器ID从0开始，用户通过调用API进行定时操作后，定时器将自动开始计数。</a:t>
            </a:r>
            <a:endParaRPr lang="zh-CN" altLang="en-US" sz="2000" spc="200" dirty="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2280993" y="194870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F74AD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等腰三角形 8"/>
          <p:cNvSpPr/>
          <p:nvPr>
            <p:custDataLst>
              <p:tags r:id="rId2"/>
            </p:custDataLst>
          </p:nvPr>
        </p:nvSpPr>
        <p:spPr>
          <a:xfrm rot="17703762">
            <a:off x="5439577" y="2464224"/>
            <a:ext cx="104775" cy="256837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等腰三角形 9"/>
          <p:cNvSpPr/>
          <p:nvPr>
            <p:custDataLst>
              <p:tags r:id="rId3"/>
            </p:custDataLst>
          </p:nvPr>
        </p:nvSpPr>
        <p:spPr>
          <a:xfrm rot="14680307">
            <a:off x="5401206" y="2385224"/>
            <a:ext cx="104775" cy="140428"/>
          </a:xfrm>
          <a:prstGeom prst="triangle">
            <a:avLst/>
          </a:prstGeom>
          <a:solidFill>
            <a:srgbClr val="1F74AD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>
          <a:xfrm>
            <a:off x="2302408" y="1894286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F74AD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5"/>
            </p:custDataLst>
          </p:nvPr>
        </p:nvSpPr>
        <p:spPr>
          <a:xfrm>
            <a:off x="2877893" y="3476472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1AA3AA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>
            <p:custDataLst>
              <p:tags r:id="rId6"/>
            </p:custDataLst>
          </p:nvPr>
        </p:nvSpPr>
        <p:spPr>
          <a:xfrm rot="17703762">
            <a:off x="6036477" y="3991994"/>
            <a:ext cx="104775" cy="256837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>
            <p:custDataLst>
              <p:tags r:id="rId7"/>
            </p:custDataLst>
          </p:nvPr>
        </p:nvSpPr>
        <p:spPr>
          <a:xfrm rot="14680307">
            <a:off x="5998106" y="3912994"/>
            <a:ext cx="104775" cy="140428"/>
          </a:xfrm>
          <a:prstGeom prst="triangle">
            <a:avLst/>
          </a:prstGeom>
          <a:solidFill>
            <a:srgbClr val="1AA3AA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>
            <p:custDataLst>
              <p:tags r:id="rId8"/>
            </p:custDataLst>
          </p:nvPr>
        </p:nvSpPr>
        <p:spPr>
          <a:xfrm>
            <a:off x="2899308" y="3422055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1AA3AA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9"/>
            </p:custDataLst>
          </p:nvPr>
        </p:nvSpPr>
        <p:spPr>
          <a:xfrm>
            <a:off x="3474793" y="5004241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9BBB59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4" name="等腰三角形 23"/>
          <p:cNvSpPr/>
          <p:nvPr>
            <p:custDataLst>
              <p:tags r:id="rId10"/>
            </p:custDataLst>
          </p:nvPr>
        </p:nvSpPr>
        <p:spPr>
          <a:xfrm rot="17703762">
            <a:off x="6633377" y="5519763"/>
            <a:ext cx="104775" cy="256837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5" name="等腰三角形 24"/>
          <p:cNvSpPr/>
          <p:nvPr>
            <p:custDataLst>
              <p:tags r:id="rId11"/>
            </p:custDataLst>
          </p:nvPr>
        </p:nvSpPr>
        <p:spPr>
          <a:xfrm rot="14680307">
            <a:off x="6595006" y="5440763"/>
            <a:ext cx="104775" cy="140428"/>
          </a:xfrm>
          <a:prstGeom prst="triangle">
            <a:avLst/>
          </a:prstGeom>
          <a:solidFill>
            <a:srgbClr val="9BBB59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2"/>
            </p:custDataLst>
          </p:nvPr>
        </p:nvSpPr>
        <p:spPr>
          <a:xfrm>
            <a:off x="3496208" y="4949825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9BBB59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13"/>
            </p:custDataLst>
          </p:nvPr>
        </p:nvSpPr>
        <p:spPr>
          <a:xfrm>
            <a:off x="5974718" y="2450314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3498D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29" name="等腰三角形 28"/>
          <p:cNvSpPr/>
          <p:nvPr>
            <p:custDataLst>
              <p:tags r:id="rId14"/>
            </p:custDataLst>
          </p:nvPr>
        </p:nvSpPr>
        <p:spPr>
          <a:xfrm rot="17703762">
            <a:off x="9133302" y="2965836"/>
            <a:ext cx="104775" cy="256837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0" name="等腰三角形 29"/>
          <p:cNvSpPr/>
          <p:nvPr>
            <p:custDataLst>
              <p:tags r:id="rId15"/>
            </p:custDataLst>
          </p:nvPr>
        </p:nvSpPr>
        <p:spPr>
          <a:xfrm rot="14680307">
            <a:off x="9094931" y="2886836"/>
            <a:ext cx="104775" cy="140428"/>
          </a:xfrm>
          <a:prstGeom prst="triangle">
            <a:avLst/>
          </a:prstGeom>
          <a:solidFill>
            <a:srgbClr val="3498D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16"/>
            </p:custDataLst>
          </p:nvPr>
        </p:nvSpPr>
        <p:spPr>
          <a:xfrm>
            <a:off x="5996133" y="2388328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3498D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>
            <p:custDataLst>
              <p:tags r:id="rId17"/>
            </p:custDataLst>
          </p:nvPr>
        </p:nvSpPr>
        <p:spPr>
          <a:xfrm>
            <a:off x="6571618" y="3978084"/>
            <a:ext cx="3155203" cy="850448"/>
          </a:xfrm>
          <a:custGeom>
            <a:avLst/>
            <a:gdLst>
              <a:gd name="connsiteX0" fmla="*/ 3155203 w 3155203"/>
              <a:gd name="connsiteY0" fmla="*/ 0 h 850448"/>
              <a:gd name="connsiteX1" fmla="*/ 2997498 w 3155203"/>
              <a:gd name="connsiteY1" fmla="*/ 578071 h 850448"/>
              <a:gd name="connsiteX2" fmla="*/ 406001 w 3155203"/>
              <a:gd name="connsiteY2" fmla="*/ 850448 h 850448"/>
              <a:gd name="connsiteX3" fmla="*/ 0 w 3155203"/>
              <a:gd name="connsiteY3" fmla="*/ 110182 h 85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5203" h="850448">
                <a:moveTo>
                  <a:pt x="3155203" y="0"/>
                </a:moveTo>
                <a:lnTo>
                  <a:pt x="2997498" y="578071"/>
                </a:lnTo>
                <a:lnTo>
                  <a:pt x="406001" y="850448"/>
                </a:lnTo>
                <a:lnTo>
                  <a:pt x="0" y="110182"/>
                </a:lnTo>
                <a:close/>
              </a:path>
            </a:pathLst>
          </a:custGeom>
          <a:solidFill>
            <a:srgbClr val="69A35B">
              <a:lumMod val="60000"/>
              <a:lumOff val="40000"/>
            </a:srgbClr>
          </a:solidFill>
        </p:spPr>
        <p:txBody>
          <a:bodyPr rot="0" spcFirstLastPara="0" vertOverflow="overflow" horzOverflow="overflow" vert="horz" wrap="square" lIns="216000" tIns="108000" rIns="108000" bIns="45720" numCol="1" spcCol="0" rtlCol="0" fromWordArt="0" anchor="ctr" anchorCtr="0" forceAA="0" compatLnSpc="1">
            <a:normAutofit/>
          </a:bodyPr>
          <a:p>
            <a:pPr algn="ctr"/>
            <a:endParaRPr lang="da-DK" altLang="zh-CN" dirty="0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4" name="等腰三角形 33"/>
          <p:cNvSpPr/>
          <p:nvPr>
            <p:custDataLst>
              <p:tags r:id="rId18"/>
            </p:custDataLst>
          </p:nvPr>
        </p:nvSpPr>
        <p:spPr>
          <a:xfrm rot="17703762">
            <a:off x="9730202" y="4493606"/>
            <a:ext cx="104775" cy="256837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5" name="等腰三角形 34"/>
          <p:cNvSpPr/>
          <p:nvPr>
            <p:custDataLst>
              <p:tags r:id="rId19"/>
            </p:custDataLst>
          </p:nvPr>
        </p:nvSpPr>
        <p:spPr>
          <a:xfrm rot="14680307">
            <a:off x="9691831" y="4414606"/>
            <a:ext cx="104775" cy="140428"/>
          </a:xfrm>
          <a:prstGeom prst="triangle">
            <a:avLst/>
          </a:prstGeom>
          <a:solidFill>
            <a:srgbClr val="69A35B">
              <a:alpha val="20000"/>
            </a:srgb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>
            <p:custDataLst>
              <p:tags r:id="rId20"/>
            </p:custDataLst>
          </p:nvPr>
        </p:nvSpPr>
        <p:spPr>
          <a:xfrm>
            <a:off x="6593033" y="3923668"/>
            <a:ext cx="775646" cy="426586"/>
          </a:xfrm>
          <a:custGeom>
            <a:avLst/>
            <a:gdLst>
              <a:gd name="connsiteX0" fmla="*/ 775646 w 775646"/>
              <a:gd name="connsiteY0" fmla="*/ 0 h 426586"/>
              <a:gd name="connsiteX1" fmla="*/ 666454 w 775646"/>
              <a:gd name="connsiteY1" fmla="*/ 355733 h 426586"/>
              <a:gd name="connsiteX2" fmla="*/ 219107 w 775646"/>
              <a:gd name="connsiteY2" fmla="*/ 426586 h 426586"/>
              <a:gd name="connsiteX3" fmla="*/ 0 w 775646"/>
              <a:gd name="connsiteY3" fmla="*/ 27086 h 42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646" h="426586">
                <a:moveTo>
                  <a:pt x="775646" y="0"/>
                </a:moveTo>
                <a:lnTo>
                  <a:pt x="666454" y="355733"/>
                </a:lnTo>
                <a:lnTo>
                  <a:pt x="219107" y="426586"/>
                </a:lnTo>
                <a:lnTo>
                  <a:pt x="0" y="27086"/>
                </a:lnTo>
                <a:close/>
              </a:path>
            </a:pathLst>
          </a:custGeom>
          <a:solidFill>
            <a:srgbClr val="69A35B"/>
          </a:solidFill>
        </p:spPr>
        <p:txBody>
          <a:bodyPr rot="0" spcFirstLastPara="0" vertOverflow="overflow" horzOverflow="overflow" vert="horz" wrap="square" lIns="14400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sz="2000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1"/>
            </p:custDataLst>
          </p:nvPr>
        </p:nvSpPr>
        <p:spPr>
          <a:xfrm>
            <a:off x="2469658" y="1922913"/>
            <a:ext cx="441146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01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22"/>
            </p:custDataLst>
          </p:nvPr>
        </p:nvSpPr>
        <p:spPr>
          <a:xfrm>
            <a:off x="6163383" y="2416955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02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3"/>
            </p:custDataLst>
          </p:nvPr>
        </p:nvSpPr>
        <p:spPr>
          <a:xfrm>
            <a:off x="3066558" y="3450682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03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4"/>
            </p:custDataLst>
          </p:nvPr>
        </p:nvSpPr>
        <p:spPr>
          <a:xfrm>
            <a:off x="6760283" y="3952295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04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25"/>
            </p:custDataLst>
          </p:nvPr>
        </p:nvSpPr>
        <p:spPr>
          <a:xfrm>
            <a:off x="3663458" y="4978452"/>
            <a:ext cx="441147" cy="369332"/>
          </a:xfrm>
          <a:prstGeom prst="rect">
            <a:avLst/>
          </a:prstGeom>
        </p:spPr>
        <p:txBody>
          <a:bodyPr wrap="none">
            <a:normAutofit/>
          </a:bodyPr>
          <a:p>
            <a:pPr algn="ctr"/>
            <a:r>
              <a:rPr lang="en-US" altLang="zh-CN" b="1" dirty="0">
                <a:solidFill>
                  <a:sysClr val="window" lastClr="FFFFFF"/>
                </a:solidFill>
                <a:sym typeface="Arial" panose="020B0604020202020204" pitchFamily="34" charset="0"/>
              </a:rPr>
              <a:t>05</a:t>
            </a:r>
            <a:endParaRPr lang="zh-CN" altLang="en-US" b="1" dirty="0" err="1">
              <a:solidFill>
                <a:sysClr val="window" lastClr="FFFFFF"/>
              </a:solidFill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26"/>
            </p:custDataLst>
          </p:nvPr>
        </p:nvSpPr>
        <p:spPr>
          <a:xfrm>
            <a:off x="7368679" y="4075167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中断使用注意事项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27"/>
            </p:custDataLst>
          </p:nvPr>
        </p:nvSpPr>
        <p:spPr>
          <a:xfrm>
            <a:off x="6771779" y="2539827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零中断延迟的意义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28"/>
            </p:custDataLst>
          </p:nvPr>
        </p:nvSpPr>
        <p:spPr>
          <a:xfrm>
            <a:off x="3674954" y="3582248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零中断延迟原理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29"/>
            </p:custDataLst>
          </p:nvPr>
        </p:nvSpPr>
        <p:spPr>
          <a:xfrm>
            <a:off x="3078054" y="2037381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什么是零中断延迟？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0"/>
            </p:custDataLst>
          </p:nvPr>
        </p:nvSpPr>
        <p:spPr>
          <a:xfrm>
            <a:off x="4271854" y="5095448"/>
            <a:ext cx="2044208" cy="49291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零中断延迟技术对比</a:t>
            </a:r>
            <a:endParaRPr lang="zh-CN" altLang="en-US" sz="14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>
            <p:custDataLst>
              <p:tags r:id="rId31"/>
            </p:custDataLst>
          </p:nvPr>
        </p:nvSpPr>
        <p:spPr>
          <a:xfrm>
            <a:off x="2211705" y="644128"/>
            <a:ext cx="7768590" cy="584775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b="1" kern="0" spc="300">
                <a:latin typeface="微软雅黑" panose="020B0503020204020204" charset="-122"/>
                <a:ea typeface="微软雅黑" panose="020B0503020204020204" charset="-122"/>
                <a:cs typeface="+mn-ea"/>
              </a:rPr>
              <a:t>第五章  CosyOS中断系统</a:t>
            </a:r>
            <a:endParaRPr lang="zh-CN" altLang="en-US" sz="2000" b="1" kern="0" spc="30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3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42362" y="1000409"/>
            <a:ext cx="2168712" cy="2364771"/>
          </a:xfrm>
          <a:prstGeom prst="rect">
            <a:avLst/>
          </a:prstGeom>
          <a:solidFill>
            <a:srgbClr val="0B27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>
            <a:off x="1979777" y="1470586"/>
            <a:ext cx="9768470" cy="5054599"/>
          </a:xfrm>
          <a:custGeom>
            <a:avLst/>
            <a:gdLst>
              <a:gd name="connsiteX0" fmla="*/ 9384198 w 9768470"/>
              <a:gd name="connsiteY0" fmla="*/ 0 h 5054599"/>
              <a:gd name="connsiteX1" fmla="*/ 9768470 w 9768470"/>
              <a:gd name="connsiteY1" fmla="*/ 0 h 5054599"/>
              <a:gd name="connsiteX2" fmla="*/ 9768470 w 9768470"/>
              <a:gd name="connsiteY2" fmla="*/ 5054599 h 5054599"/>
              <a:gd name="connsiteX3" fmla="*/ 0 w 9768470"/>
              <a:gd name="connsiteY3" fmla="*/ 5054599 h 5054599"/>
              <a:gd name="connsiteX4" fmla="*/ 0 w 9768470"/>
              <a:gd name="connsiteY4" fmla="*/ 4695371 h 5054599"/>
              <a:gd name="connsiteX5" fmla="*/ 9384198 w 9768470"/>
              <a:gd name="connsiteY5" fmla="*/ 4695371 h 505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8470" h="5054599">
                <a:moveTo>
                  <a:pt x="9384198" y="0"/>
                </a:moveTo>
                <a:lnTo>
                  <a:pt x="9768470" y="0"/>
                </a:lnTo>
                <a:lnTo>
                  <a:pt x="9768470" y="5054599"/>
                </a:lnTo>
                <a:lnTo>
                  <a:pt x="0" y="5054599"/>
                </a:lnTo>
                <a:lnTo>
                  <a:pt x="0" y="4695371"/>
                </a:lnTo>
                <a:lnTo>
                  <a:pt x="9384198" y="4695371"/>
                </a:lnTo>
                <a:close/>
              </a:path>
            </a:pathLst>
          </a:custGeom>
          <a:solidFill>
            <a:srgbClr val="0B2749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534147" y="675714"/>
            <a:ext cx="10858499" cy="5506571"/>
          </a:xfrm>
          <a:custGeom>
            <a:avLst/>
            <a:gdLst>
              <a:gd name="connsiteX0" fmla="*/ 2083154 w 9536598"/>
              <a:gd name="connsiteY0" fmla="*/ 0 h 4847771"/>
              <a:gd name="connsiteX1" fmla="*/ 9536598 w 9536598"/>
              <a:gd name="connsiteY1" fmla="*/ 0 h 4847771"/>
              <a:gd name="connsiteX2" fmla="*/ 9536598 w 9536598"/>
              <a:gd name="connsiteY2" fmla="*/ 4847771 h 4847771"/>
              <a:gd name="connsiteX3" fmla="*/ 0 w 9536598"/>
              <a:gd name="connsiteY3" fmla="*/ 4847771 h 4847771"/>
              <a:gd name="connsiteX4" fmla="*/ 0 w 9536598"/>
              <a:gd name="connsiteY4" fmla="*/ 2083154 h 484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6598" h="4847771">
                <a:moveTo>
                  <a:pt x="2083154" y="0"/>
                </a:moveTo>
                <a:lnTo>
                  <a:pt x="9536598" y="0"/>
                </a:lnTo>
                <a:lnTo>
                  <a:pt x="9536598" y="4847771"/>
                </a:lnTo>
                <a:lnTo>
                  <a:pt x="0" y="4847771"/>
                </a:lnTo>
                <a:lnTo>
                  <a:pt x="0" y="2083154"/>
                </a:lnTo>
                <a:close/>
              </a:path>
            </a:pathLst>
          </a:custGeom>
          <a:solidFill>
            <a:sysClr val="window" lastClr="FFFFFF"/>
          </a:solidFill>
          <a:ln w="50800" cap="flat" cmpd="sng" algn="ctr">
            <a:solidFill>
              <a:srgbClr val="103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/>
          <p:nvPr>
            <p:custDataLst>
              <p:tags r:id="rId4"/>
            </p:custDataLst>
          </p:nvPr>
        </p:nvSpPr>
        <p:spPr>
          <a:xfrm>
            <a:off x="2343662" y="2035828"/>
            <a:ext cx="818515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00" b="1" spc="3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任务优先级分组</a:t>
            </a:r>
            <a:endParaRPr lang="zh-CN" altLang="en-US" sz="3300" b="1" spc="3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7"/>
          <p:cNvSpPr txBox="1"/>
          <p:nvPr>
            <p:custDataLst>
              <p:tags r:id="rId5"/>
            </p:custDataLst>
          </p:nvPr>
        </p:nvSpPr>
        <p:spPr>
          <a:xfrm>
            <a:off x="2343785" y="2903855"/>
            <a:ext cx="8185150" cy="22936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可在系统配置文件中配置任务优先级分组。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共有六个分组可供选择，8级、16级、32级、64级、128级、256级，您也可自定义分组或级数。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CosyOS的任务优先级，数值越大优先级越高，数值越小优先级越低，最低优先级固定为0级。如您配置的分组为8级，则最高优先级为7级，最低优先级为0级。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6"/>
            </p:custDataLst>
          </p:nvPr>
        </p:nvSpPr>
        <p:spPr>
          <a:xfrm rot="10800000">
            <a:off x="1056830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/>
          <p:cNvSpPr/>
          <p:nvPr>
            <p:custDataLst>
              <p:tags r:id="rId7"/>
            </p:custDataLst>
          </p:nvPr>
        </p:nvSpPr>
        <p:spPr>
          <a:xfrm rot="10800000">
            <a:off x="1018857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1643854"/>
            <a:ext cx="12192000" cy="4836639"/>
          </a:xfrm>
          <a:prstGeom prst="rect">
            <a:avLst/>
          </a:prstGeom>
          <a:solidFill>
            <a:srgbClr val="026F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3"/>
          <p:cNvSpPr txBox="1"/>
          <p:nvPr>
            <p:custDataLst>
              <p:tags r:id="rId2"/>
            </p:custDataLst>
          </p:nvPr>
        </p:nvSpPr>
        <p:spPr>
          <a:xfrm>
            <a:off x="957260" y="2590100"/>
            <a:ext cx="9786939" cy="2224583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7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>
              <a:lnSpc>
                <a:spcPct val="150000"/>
              </a:lnSpc>
              <a:spcAft>
                <a:spcPts val="2000"/>
              </a:spcAft>
              <a:defRPr/>
            </a:pPr>
            <a:r>
              <a:rPr lang="zh-CN" altLang="en-US" sz="3200" b="1" spc="25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零中断延迟并非是中断响应时间为零，而是指当引入了RTOS以后，中断响应时间仍然能够达到MCU内核特性的响应时间，即只要中断发生，就能按中断优先级立即抢占，不存在指令级延误。也就是说，中断响应时间不受RTOS影响，与裸机编程是一样的。</a:t>
            </a:r>
            <a:endParaRPr lang="zh-CN" altLang="en-US" sz="3200" b="1" spc="25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948689" y="524301"/>
            <a:ext cx="9795510" cy="8473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zh-CN" altLang="en-US" sz="4000" b="1" spc="3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什么是零中断</a:t>
            </a:r>
            <a:r>
              <a:rPr lang="zh-CN" altLang="en-US" sz="4000" b="1" spc="3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延迟？</a:t>
            </a:r>
            <a:endParaRPr lang="zh-CN" altLang="en-US" sz="4000" b="1" spc="3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196863" y="697523"/>
            <a:ext cx="7362092" cy="54629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4196862" cy="6858000"/>
          </a:xfrm>
          <a:prstGeom prst="rect">
            <a:avLst/>
          </a:prstGeom>
          <a:solidFill>
            <a:srgbClr val="40689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88992" y="2414953"/>
            <a:ext cx="3418878" cy="384517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MCU的核心价值在于中断的使用，实现对紧急事件的及时响应并处理。如果RTOS内核以关闭总中断的方式来处理内核服务、保护临界段，则意味着可能会丢失对高速中断的响应，并导致处理延误。而“丢失响应”往往是致命的，“处理延误”可能会引发不良后果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事实上，RTOS以关闭总中断的方式来保护临界段，是最为直接有效的，可实现最少的指令。CosyOS通过特殊的方法来保护临界段，必然是走了一条弯路，需要执行更多的指令，牺牲了整体的运行效率，但同时</a:t>
            </a:r>
            <a:r>
              <a:rPr lang="zh-CN" altLang="en-US" sz="12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却换取了零中断延迟，这一点与RTOS通过牺牲整体的运行效率来换取实时性（对紧急事件的优先处理）是相同的道理。</a:t>
            </a:r>
            <a:endParaRPr lang="zh-CN" altLang="en-US" sz="12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88993" y="597877"/>
            <a:ext cx="3418877" cy="1641229"/>
          </a:xfrm>
          <a:prstGeom prst="rect">
            <a:avLst/>
          </a:prstGeom>
          <a:noFill/>
        </p:spPr>
        <p:txBody>
          <a:bodyPr wrap="square" lIns="101600" tIns="38100" rIns="63500" bIns="38100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零中断延迟的</a:t>
            </a:r>
            <a:r>
              <a:rPr lang="zh-CN" altLang="en-US" sz="3600" b="1" spc="300" dirty="0">
                <a:solidFill>
                  <a:sysClr val="window" lastClr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意义</a:t>
            </a:r>
            <a:endParaRPr lang="zh-CN" altLang="en-US" sz="3600" b="1" spc="300" dirty="0">
              <a:solidFill>
                <a:sysClr val="window" lastClr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910562" y="1200831"/>
            <a:ext cx="4919432" cy="172485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indent="0"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  <a:buFont typeface="Wingdings" panose="05000000000000000000" charset="0"/>
              <a:buNone/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即使关闭了总中断，中断被触发后标志位仍可置位，当开启总中断后仍可响应中断。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首先，这已经导致了“处理延误”，如果延误时间超出了允许范围，危害是可想而知的。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其次，如果关闭总中断期间，某个高速中断发生了两次或多次，当开启总中断后，也仅能响应并处理一次，即“丢失响应”。而有的事件，发生一次就得处理一次，如果有遗漏将导致致命的错误。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5910562" y="3932311"/>
            <a:ext cx="4919432" cy="172485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高速通讯（接收丢帧）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高速捕获（丢失脉冲）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高速PWM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Aft>
                <a:spcPts val="200"/>
              </a:spcAft>
              <a:buClr>
                <a:sysClr val="window" lastClr="FFFFFF">
                  <a:lumMod val="95000"/>
                </a:sysClr>
              </a:buClr>
            </a:pPr>
            <a:r>
              <a:rPr lang="zh-CN" altLang="en-US" sz="12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高速ADC</a:t>
            </a:r>
            <a:endParaRPr lang="zh-CN" altLang="en-US" sz="12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630616" y="697523"/>
            <a:ext cx="550985" cy="2731477"/>
          </a:xfrm>
          <a:prstGeom prst="rect">
            <a:avLst/>
          </a:prstGeom>
          <a:solidFill>
            <a:srgbClr val="40689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3200" b="1" dirty="0">
                <a:solidFill>
                  <a:srgbClr val="406898"/>
                </a:solidFill>
                <a:latin typeface="Arial" panose="020B0604020202020204" pitchFamily="34" charset="0"/>
                <a:ea typeface="微软雅黑" panose="020B0503020204020204" charset="-122"/>
              </a:rPr>
              <a:t>误区</a:t>
            </a:r>
            <a:endParaRPr lang="zh-CN" altLang="en-US" sz="3200" b="1" dirty="0">
              <a:solidFill>
                <a:srgbClr val="406898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4630616" y="3429000"/>
            <a:ext cx="550985" cy="2731477"/>
          </a:xfrm>
          <a:prstGeom prst="rect">
            <a:avLst/>
          </a:prstGeom>
          <a:solidFill>
            <a:srgbClr val="406898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3200" b="1" dirty="0">
                <a:solidFill>
                  <a:srgbClr val="406898"/>
                </a:solidFill>
                <a:latin typeface="Arial" panose="020B0604020202020204" pitchFamily="34" charset="0"/>
                <a:ea typeface="微软雅黑" panose="020B0503020204020204" charset="-122"/>
              </a:rPr>
              <a:t>示例</a:t>
            </a:r>
            <a:endParaRPr lang="zh-CN" altLang="en-US" sz="3200" b="1" dirty="0">
              <a:solidFill>
                <a:srgbClr val="406898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" name="文本框 38"/>
          <p:cNvSpPr txBox="1"/>
          <p:nvPr>
            <p:custDataLst>
              <p:tags r:id="rId1"/>
            </p:custDataLst>
          </p:nvPr>
        </p:nvSpPr>
        <p:spPr>
          <a:xfrm>
            <a:off x="807499" y="196049"/>
            <a:ext cx="615553" cy="3982822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零中断延迟原理</a:t>
            </a:r>
            <a:endParaRPr lang="zh-CN" altLang="en-US" sz="28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5263797" y="1538613"/>
            <a:ext cx="5166347" cy="1145806"/>
            <a:chOff x="6013975" y="1687495"/>
            <a:chExt cx="4346368" cy="963949"/>
          </a:xfrm>
        </p:grpSpPr>
        <p:sp>
          <p:nvSpPr>
            <p:cNvPr id="9" name="直角三角形 8"/>
            <p:cNvSpPr/>
            <p:nvPr>
              <p:custDataLst>
                <p:tags r:id="rId3"/>
              </p:custDataLst>
            </p:nvPr>
          </p:nvSpPr>
          <p:spPr>
            <a:xfrm flipV="1">
              <a:off x="6013975" y="1697760"/>
              <a:ext cx="865699" cy="8657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 rot="6977181">
              <a:off x="10165698" y="2456800"/>
              <a:ext cx="209063" cy="18022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6565448" y="1877880"/>
              <a:ext cx="3682823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互斥访问机制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>
              <a:off x="6013975" y="1687495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04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4234775" y="2555430"/>
            <a:ext cx="5246571" cy="1185048"/>
            <a:chOff x="5148275" y="2542928"/>
            <a:chExt cx="4413859" cy="996963"/>
          </a:xfrm>
        </p:grpSpPr>
        <p:sp>
          <p:nvSpPr>
            <p:cNvPr id="14" name="直角三角形 13"/>
            <p:cNvSpPr/>
            <p:nvPr>
              <p:custDataLst>
                <p:tags r:id="rId8"/>
              </p:custDataLst>
            </p:nvPr>
          </p:nvSpPr>
          <p:spPr>
            <a:xfrm flipV="1">
              <a:off x="5148275" y="2563460"/>
              <a:ext cx="865698" cy="865699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9"/>
              </p:custDataLst>
            </p:nvPr>
          </p:nvSpPr>
          <p:spPr>
            <a:xfrm rot="6977181">
              <a:off x="9367489" y="3294729"/>
              <a:ext cx="209063" cy="18022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5788011" y="2786827"/>
              <a:ext cx="3615546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中断挂起服务缓存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5168807" y="2542928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03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>
            <a:off x="3205756" y="3608855"/>
            <a:ext cx="5345726" cy="1187189"/>
            <a:chOff x="4282577" y="3429158"/>
            <a:chExt cx="4497277" cy="998764"/>
          </a:xfrm>
        </p:grpSpPr>
        <p:sp>
          <p:nvSpPr>
            <p:cNvPr id="20" name="直角三角形 19"/>
            <p:cNvSpPr/>
            <p:nvPr>
              <p:custDataLst>
                <p:tags r:id="rId13"/>
              </p:custDataLst>
            </p:nvPr>
          </p:nvSpPr>
          <p:spPr>
            <a:xfrm flipV="1">
              <a:off x="4282577" y="3429158"/>
              <a:ext cx="865698" cy="8657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14"/>
              </p:custDataLst>
            </p:nvPr>
          </p:nvSpPr>
          <p:spPr>
            <a:xfrm rot="6977181">
              <a:off x="8585209" y="4176840"/>
              <a:ext cx="209063" cy="18022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5"/>
              </p:custDataLst>
            </p:nvPr>
          </p:nvSpPr>
          <p:spPr>
            <a:xfrm>
              <a:off x="4897496" y="3674858"/>
              <a:ext cx="3656013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</a:rPr>
                <a:t>服务详解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16"/>
              </p:custDataLst>
            </p:nvPr>
          </p:nvSpPr>
          <p:spPr>
            <a:xfrm>
              <a:off x="4282577" y="3429158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02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7"/>
            </p:custDataLst>
          </p:nvPr>
        </p:nvGrpSpPr>
        <p:grpSpPr>
          <a:xfrm>
            <a:off x="2152331" y="4637877"/>
            <a:ext cx="5464025" cy="1213733"/>
            <a:chOff x="3396347" y="4294858"/>
            <a:chExt cx="4596800" cy="1021095"/>
          </a:xfrm>
        </p:grpSpPr>
        <p:sp>
          <p:nvSpPr>
            <p:cNvPr id="35" name="直角三角形 34"/>
            <p:cNvSpPr/>
            <p:nvPr>
              <p:custDataLst>
                <p:tags r:id="rId18"/>
              </p:custDataLst>
            </p:nvPr>
          </p:nvSpPr>
          <p:spPr>
            <a:xfrm flipV="1">
              <a:off x="3416878" y="4294858"/>
              <a:ext cx="865698" cy="865699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 fontScale="90000"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6" name="等腰三角形 35"/>
            <p:cNvSpPr/>
            <p:nvPr>
              <p:custDataLst>
                <p:tags r:id="rId19"/>
              </p:custDataLst>
            </p:nvPr>
          </p:nvSpPr>
          <p:spPr>
            <a:xfrm rot="6977181">
              <a:off x="7798502" y="5024116"/>
              <a:ext cx="209063" cy="18022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0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20"/>
              </p:custDataLst>
            </p:nvPr>
          </p:nvSpPr>
          <p:spPr>
            <a:xfrm>
              <a:off x="3998318" y="4562889"/>
              <a:ext cx="3695798" cy="75306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</a:lvl1pPr>
            </a:lstStyle>
            <a:p>
              <a:pPr marL="0" indent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SzPct val="100000"/>
              </a:pPr>
              <a:r>
                <a:rPr lang="zh-CN" altLang="en-US">
                  <a:solidFill>
                    <a:schemeClr val="bg1"/>
                  </a:solidFill>
                  <a:sym typeface="+mn-ea"/>
                </a:rPr>
                <a:t>零中断延迟基本原理</a:t>
              </a:r>
              <a:endParaRPr lang="zh-CN" altLang="en-US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21"/>
              </p:custDataLst>
            </p:nvPr>
          </p:nvSpPr>
          <p:spPr>
            <a:xfrm>
              <a:off x="3396347" y="4315390"/>
              <a:ext cx="598437" cy="404663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2000" i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>
                  <a:solidFill>
                    <a:schemeClr val="bg1"/>
                  </a:solidFill>
                </a:rPr>
                <a:t>01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</p:spTree>
    <p:custDataLst>
      <p:tags r:id="rId2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零中断延迟基本原理</a:t>
            </a:r>
            <a:endParaRPr lang="zh-CN" altLang="en-US" b="1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183505" y="727710"/>
            <a:ext cx="6172200" cy="5617210"/>
          </a:xfrm>
        </p:spPr>
        <p:txBody>
          <a:bodyPr>
            <a:noAutofit/>
          </a:bodyPr>
          <a:p>
            <a:pPr>
              <a:buFont typeface="Wingdings" panose="05000000000000000000" charset="0"/>
              <a:buChar char="u"/>
            </a:pPr>
            <a:r>
              <a:rPr lang="en-US" altLang="zh-CN" sz="12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CosyOS-</a:t>
            </a:r>
            <a:r>
              <a:rPr lang="zh-CN" altLang="en-US" sz="1200" b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sym typeface="+mn-ea"/>
              </a:rPr>
              <a:t>实时运行模型</a:t>
            </a:r>
            <a:endParaRPr lang="zh-CN" altLang="en-US" sz="1200" b="1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sym typeface="+mn-ea"/>
            </a:endParaRPr>
          </a:p>
          <a:p>
            <a:pPr marL="0" indent="0">
              <a:buNone/>
            </a:pP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       </a:t>
            </a: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该模型充分展示了CosyOS的运行机制，揭示了CosyOS零中断延迟的奥妙。</a:t>
            </a:r>
            <a:endParaRPr lang="zh-CN" altLang="en-US" sz="1200" b="1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FF0000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FF0000"/>
                </a:highlight>
              </a:rPr>
              <a:t>用户中断层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FF0000"/>
                </a:highlight>
              </a:rPr>
              <a:t> </a:t>
            </a:r>
            <a:r>
              <a:rPr lang="zh-CN" altLang="en-US" sz="1200" b="1">
                <a:solidFill>
                  <a:srgbClr val="FF0000"/>
                </a:solidFill>
              </a:rPr>
              <a:t> </a:t>
            </a:r>
            <a:r>
              <a:rPr lang="zh-CN" altLang="en-US" sz="1200">
                <a:solidFill>
                  <a:srgbClr val="FF0000"/>
                </a:solidFill>
              </a:rPr>
              <a:t>【用户中断按中断优先级实时抢占、零中断延迟】</a:t>
            </a:r>
            <a:endParaRPr lang="zh-CN" altLang="en-US" sz="1200">
              <a:solidFill>
                <a:srgbClr val="FF0000"/>
              </a:solidFill>
            </a:endParaRPr>
          </a:p>
          <a:p>
            <a:pPr marL="628650" lvl="1" indent="-171450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FF0000"/>
                </a:solidFill>
              </a:rPr>
              <a:t>用户中断</a:t>
            </a:r>
            <a:endParaRPr lang="zh-CN" altLang="en-US" sz="1200" b="1">
              <a:solidFill>
                <a:srgbClr val="FF00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FF0000"/>
                </a:solidFill>
              </a:rPr>
              <a:t>中断本地服务的执行</a:t>
            </a:r>
            <a:endParaRPr lang="zh-CN" altLang="en-US" sz="1200">
              <a:solidFill>
                <a:srgbClr val="FF00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FF0000"/>
                </a:solidFill>
              </a:rPr>
              <a:t>中断挂起服务的装载</a:t>
            </a:r>
            <a:endParaRPr lang="zh-CN" altLang="en-US" sz="1200">
              <a:solidFill>
                <a:srgbClr val="FF0000"/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00FF00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00FF00"/>
                </a:highlight>
              </a:rPr>
              <a:t>内核服务层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00FF00"/>
                </a:highlight>
              </a:rPr>
              <a:t> </a:t>
            </a:r>
            <a:r>
              <a:rPr lang="zh-CN" altLang="en-US" sz="1200">
                <a:solidFill>
                  <a:srgbClr val="00FF00"/>
                </a:solidFill>
              </a:rPr>
              <a:t> 【内核服务的</a:t>
            </a:r>
            <a:r>
              <a:rPr lang="zh-CN" altLang="en-US" sz="1200">
                <a:solidFill>
                  <a:srgbClr val="00FF00"/>
                </a:solidFill>
              </a:rPr>
              <a:t>执行】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SysTick </a:t>
            </a:r>
            <a:r>
              <a:rPr lang="zh-CN" altLang="en-US" sz="1200">
                <a:solidFill>
                  <a:srgbClr val="00FF00"/>
                </a:solidFill>
              </a:rPr>
              <a:t>[minpri]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软件RTC/定时器计数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恢复定时任务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调用定时钩子/滴答钩子（</a:t>
            </a:r>
            <a:r>
              <a:rPr lang="zh-CN" altLang="en-US" sz="1200">
                <a:solidFill>
                  <a:srgbClr val="00FF00"/>
                </a:solidFill>
              </a:rPr>
              <a:t>滴答服务的执行）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PendSV </a:t>
            </a:r>
            <a:r>
              <a:rPr lang="zh-CN" altLang="en-US" sz="1200">
                <a:solidFill>
                  <a:srgbClr val="00FF00"/>
                </a:solidFill>
              </a:rPr>
              <a:t>[minpri]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中断挂起服务的执行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任务调度/切换</a:t>
            </a:r>
            <a:endParaRPr lang="zh-CN" altLang="en-US" sz="1200">
              <a:solidFill>
                <a:srgbClr val="00FF00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FF00"/>
                </a:solidFill>
              </a:rPr>
              <a:t>任务临界区</a:t>
            </a:r>
            <a:r>
              <a:rPr lang="zh-CN" altLang="en-US" sz="1200">
                <a:solidFill>
                  <a:srgbClr val="00FF00"/>
                </a:solidFill>
              </a:rPr>
              <a:t> [关闭SysTick/PendSV]</a:t>
            </a:r>
            <a:endParaRPr lang="zh-CN" altLang="en-US" sz="1200">
              <a:solidFill>
                <a:srgbClr val="00FF00"/>
              </a:solidFill>
            </a:endParaRPr>
          </a:p>
          <a:p>
            <a:pPr marL="1085850" lvl="2" indent="-171450">
              <a:buFont typeface="Wingdings" panose="05000000000000000000" charset="0"/>
              <a:buChar char="Ø"/>
            </a:pPr>
            <a:r>
              <a:rPr lang="zh-CN" altLang="en-US" sz="1200">
                <a:solidFill>
                  <a:srgbClr val="00FF00"/>
                </a:solidFill>
              </a:rPr>
              <a:t>任务服务的执行</a:t>
            </a:r>
            <a:endParaRPr lang="zh-CN" altLang="en-US" sz="1200">
              <a:solidFill>
                <a:srgbClr val="00FF00"/>
              </a:solidFill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1200" b="1">
                <a:solidFill>
                  <a:schemeClr val="bg1"/>
                </a:solidFill>
                <a:highlight>
                  <a:srgbClr val="0000FF"/>
                </a:highlight>
              </a:rPr>
              <a:t> </a:t>
            </a:r>
            <a:r>
              <a:rPr lang="zh-CN" altLang="en-US" sz="1200" b="1">
                <a:solidFill>
                  <a:schemeClr val="bg1"/>
                </a:solidFill>
                <a:highlight>
                  <a:srgbClr val="0000FF"/>
                </a:highlight>
              </a:rPr>
              <a:t>任务层</a:t>
            </a:r>
            <a:r>
              <a:rPr lang="en-US" altLang="zh-CN" sz="1200" b="1">
                <a:solidFill>
                  <a:schemeClr val="bg1"/>
                </a:solidFill>
                <a:highlight>
                  <a:srgbClr val="0000FF"/>
                </a:highlight>
              </a:rPr>
              <a:t> </a:t>
            </a:r>
            <a:r>
              <a:rPr lang="zh-CN" altLang="en-US" sz="1200">
                <a:solidFill>
                  <a:srgbClr val="0000FF"/>
                </a:solidFill>
              </a:rPr>
              <a:t> 【抢占式调度</a:t>
            </a:r>
            <a:r>
              <a:rPr lang="en-US" altLang="zh-CN" sz="1200">
                <a:solidFill>
                  <a:srgbClr val="0000FF"/>
                </a:solidFill>
              </a:rPr>
              <a:t> + </a:t>
            </a:r>
            <a:r>
              <a:rPr lang="zh-CN" altLang="en-US" sz="1200">
                <a:solidFill>
                  <a:srgbClr val="0000FF"/>
                </a:solidFill>
              </a:rPr>
              <a:t>时间片轮转调度】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Taskmgr</a:t>
            </a:r>
            <a:r>
              <a:rPr lang="zh-CN" altLang="en-US" sz="1200">
                <a:solidFill>
                  <a:srgbClr val="0000FF"/>
                </a:solidFill>
              </a:rPr>
              <a:t>[maxpri]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Debugger</a:t>
            </a:r>
            <a:r>
              <a:rPr lang="zh-CN" altLang="en-US" sz="1200">
                <a:solidFill>
                  <a:srgbClr val="0000FF"/>
                </a:solidFill>
              </a:rPr>
              <a:t>[maxpri]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Starter</a:t>
            </a:r>
            <a:r>
              <a:rPr lang="zh-CN" altLang="en-US" sz="1200">
                <a:solidFill>
                  <a:srgbClr val="0000FF"/>
                </a:solidFill>
              </a:rPr>
              <a:t>[maxpri-1]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一般用户任务</a:t>
            </a:r>
            <a:r>
              <a:rPr lang="zh-CN" altLang="en-US" sz="1200">
                <a:solidFill>
                  <a:srgbClr val="0000FF"/>
                </a:solidFill>
              </a:rPr>
              <a:t>[maxpri-1 ~ minpri+1:1]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用户空闲任务</a:t>
            </a:r>
            <a:r>
              <a:rPr lang="zh-CN" altLang="en-US" sz="1200">
                <a:solidFill>
                  <a:srgbClr val="0000FF"/>
                </a:solidFill>
              </a:rPr>
              <a:t>[minpri:0]</a:t>
            </a:r>
            <a:endParaRPr lang="zh-CN" altLang="en-US" sz="1200">
              <a:solidFill>
                <a:srgbClr val="0000FF"/>
              </a:solidFill>
            </a:endParaRPr>
          </a:p>
          <a:p>
            <a:pPr lvl="1">
              <a:buFont typeface="Wingdings" panose="05000000000000000000" charset="0"/>
              <a:buChar char="l"/>
            </a:pPr>
            <a:r>
              <a:rPr lang="zh-CN" altLang="en-US" sz="1200" b="1">
                <a:solidFill>
                  <a:srgbClr val="0000FF"/>
                </a:solidFill>
              </a:rPr>
              <a:t>系统空闲任务</a:t>
            </a:r>
            <a:r>
              <a:rPr lang="zh-CN" altLang="en-US" sz="1200">
                <a:solidFill>
                  <a:srgbClr val="0000FF"/>
                </a:solidFill>
              </a:rPr>
              <a:t>[minpri:0]</a:t>
            </a:r>
            <a:endParaRPr lang="zh-CN" altLang="en-US" sz="1200">
              <a:solidFill>
                <a:srgbClr val="0000FF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p>
            <a:r>
              <a:rPr lang="en-US" altLang="zh-CN" sz="1400"/>
              <a:t>1</a:t>
            </a:r>
            <a:r>
              <a:rPr lang="zh-CN" altLang="en-US" sz="1400"/>
              <a:t>、服务层中，</a:t>
            </a:r>
            <a:r>
              <a:rPr lang="zh-CN" altLang="en-US" sz="1400" b="1"/>
              <a:t>SysTick</a:t>
            </a:r>
            <a:r>
              <a:rPr lang="zh-CN" altLang="en-US" sz="1400"/>
              <a:t>、</a:t>
            </a:r>
            <a:r>
              <a:rPr lang="zh-CN" altLang="en-US" sz="1400" b="1"/>
              <a:t>PendSV</a:t>
            </a:r>
            <a:r>
              <a:rPr lang="zh-CN" altLang="en-US" sz="1400"/>
              <a:t>、</a:t>
            </a:r>
            <a:r>
              <a:rPr lang="zh-CN" altLang="en-US" sz="1400" b="1"/>
              <a:t>任务临界区</a:t>
            </a:r>
            <a:r>
              <a:rPr lang="zh-CN" altLang="en-US" sz="1400"/>
              <a:t>，三者间是互斥访问的。换言之，整个服务层是一个大临界区（</a:t>
            </a:r>
            <a:r>
              <a:rPr lang="zh-CN" altLang="en-US" sz="1400" b="1"/>
              <a:t>服务层临界区</a:t>
            </a:r>
            <a:r>
              <a:rPr lang="zh-CN" altLang="en-US" sz="1400"/>
              <a:t>）。</a:t>
            </a:r>
            <a:endParaRPr lang="zh-CN" altLang="en-US" sz="1400"/>
          </a:p>
          <a:p>
            <a:r>
              <a:rPr lang="en-US" altLang="zh-CN" sz="1400"/>
              <a:t>2</a:t>
            </a:r>
            <a:r>
              <a:rPr lang="zh-CN" altLang="en-US" sz="1400"/>
              <a:t>、所有内核服务（中断本地服务除外），均在</a:t>
            </a:r>
            <a:r>
              <a:rPr lang="zh-CN" altLang="en-US" sz="1400" b="1"/>
              <a:t>“服务层临界区”</a:t>
            </a:r>
            <a:r>
              <a:rPr lang="zh-CN" altLang="en-US" sz="1400"/>
              <a:t>执行，从而保证服务的</a:t>
            </a:r>
            <a:r>
              <a:rPr lang="zh-CN" altLang="en-US" sz="1400" b="1"/>
              <a:t>“操作流”</a:t>
            </a:r>
            <a:r>
              <a:rPr lang="zh-CN" altLang="en-US" sz="1400"/>
              <a:t>不会被打断。</a:t>
            </a:r>
            <a:endParaRPr lang="zh-CN" altLang="en-US" sz="1400"/>
          </a:p>
          <a:p>
            <a:r>
              <a:rPr lang="en-US" altLang="zh-CN" sz="1400"/>
              <a:t>3</a:t>
            </a:r>
            <a:r>
              <a:rPr lang="zh-CN" altLang="en-US" sz="1400"/>
              <a:t>、中断本地服务采用</a:t>
            </a:r>
            <a:r>
              <a:rPr lang="zh-CN" altLang="en-US" sz="1400" b="1"/>
              <a:t>互斥访问机制</a:t>
            </a:r>
            <a:r>
              <a:rPr lang="zh-CN" altLang="en-US" sz="1400"/>
              <a:t>。</a:t>
            </a:r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r>
              <a:rPr lang="zh-CN" altLang="en-US" sz="1400" b="1"/>
              <a:t>分层设计的科学性</a:t>
            </a:r>
            <a:endParaRPr lang="zh-CN" altLang="en-US" sz="1400"/>
          </a:p>
          <a:p>
            <a:r>
              <a:rPr lang="en-US" altLang="zh-CN" sz="1400"/>
              <a:t>1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FF0000"/>
                </a:solidFill>
              </a:rPr>
              <a:t>中断优先级</a:t>
            </a:r>
            <a:r>
              <a:rPr lang="zh-CN" altLang="en-US" sz="1400">
                <a:sym typeface="+mn-ea"/>
              </a:rPr>
              <a:t>应高于</a:t>
            </a:r>
            <a:r>
              <a:rPr lang="zh-CN" altLang="en-US" sz="1400" b="1">
                <a:solidFill>
                  <a:srgbClr val="0000FF"/>
                </a:solidFill>
              </a:rPr>
              <a:t>任务优先级</a:t>
            </a:r>
            <a:endParaRPr lang="zh-CN" altLang="en-US" sz="1400"/>
          </a:p>
          <a:p>
            <a:r>
              <a:rPr lang="en-US" altLang="zh-CN" sz="1400"/>
              <a:t>2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00FF00"/>
                </a:solidFill>
              </a:rPr>
              <a:t>服务优先级</a:t>
            </a:r>
            <a:r>
              <a:rPr lang="zh-CN" altLang="en-US" sz="1400">
                <a:sym typeface="+mn-ea"/>
              </a:rPr>
              <a:t>应高于</a:t>
            </a:r>
            <a:r>
              <a:rPr lang="zh-CN" altLang="en-US" sz="1400" b="1">
                <a:solidFill>
                  <a:srgbClr val="0000FF"/>
                </a:solidFill>
              </a:rPr>
              <a:t>任务优先级</a:t>
            </a:r>
            <a:endParaRPr lang="zh-CN" altLang="en-US" sz="1400"/>
          </a:p>
          <a:p>
            <a:r>
              <a:rPr lang="en-US" altLang="zh-CN" sz="1400"/>
              <a:t>3</a:t>
            </a:r>
            <a:r>
              <a:rPr lang="zh-CN" altLang="en-US" sz="1400"/>
              <a:t>、</a:t>
            </a:r>
            <a:r>
              <a:rPr lang="zh-CN" altLang="en-US" sz="1400" b="1">
                <a:solidFill>
                  <a:srgbClr val="00FF00"/>
                </a:solidFill>
              </a:rPr>
              <a:t>服务优先级</a:t>
            </a:r>
            <a:r>
              <a:rPr lang="zh-CN" altLang="en-US" sz="1400"/>
              <a:t>不应高于</a:t>
            </a:r>
            <a:r>
              <a:rPr lang="zh-CN" altLang="en-US" sz="1400" b="1">
                <a:solidFill>
                  <a:srgbClr val="FF0000"/>
                </a:solidFill>
              </a:rPr>
              <a:t>中断优先级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服务详解</a:t>
            </a:r>
            <a:endParaRPr lang="zh-CN" altLang="en-US" sz="4000" b="1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任务服务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是指在任务中调用的服务，并在任务临界区中执行。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滴答服务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是指在滴答中调用的服务，并在滴答中执行。 用户可在滴答钩子、定时中断</a:t>
            </a:r>
            <a:r>
              <a:rPr lang="en-US" altLang="zh-CN"/>
              <a:t>/</a:t>
            </a:r>
            <a:r>
              <a:rPr lang="zh-CN" altLang="en-US">
                <a:sym typeface="+mn-ea"/>
              </a:rPr>
              <a:t>查询</a:t>
            </a:r>
            <a:r>
              <a:rPr lang="zh-CN" altLang="en-US"/>
              <a:t>钩子中调用滴答服务。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是指在用户中断中调用的服务，分为 </a:t>
            </a:r>
            <a:r>
              <a:rPr lang="zh-CN" altLang="en-US" b="1"/>
              <a:t>中断本地服务</a:t>
            </a:r>
            <a:r>
              <a:rPr lang="zh-CN" altLang="en-US"/>
              <a:t> 和 </a:t>
            </a:r>
            <a:r>
              <a:rPr lang="zh-CN" altLang="en-US" b="1"/>
              <a:t>中断挂起服务</a:t>
            </a:r>
            <a:r>
              <a:rPr lang="zh-CN" altLang="en-US"/>
              <a:t>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中断本地服务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是指在用户中断中调用并在本地直接执行的服务，需要互斥访问机制相配合。</a:t>
            </a:r>
            <a:endParaRPr lang="zh-CN" altLang="en-US"/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/>
              <a:t>中断挂起服务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是指在用户中断中调用的服务不在本地直接执行，而是把服务的相关内容存入局部的结构体中，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再把结构体指针存入中断挂起服务缓存队列（PendSV_FIFO），再触发PendSV，而后在PendSV中执行。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中断挂起服务缓存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1800"/>
              <a:t>CosyOS-II 中断挂起服务缓存队列（PendSV_FIFO），已实现所有内核的MCU均为先入先出队列（FIFO）。</a:t>
            </a:r>
            <a:endParaRPr lang="zh-CN" altLang="en-US" sz="1800"/>
          </a:p>
          <a:p>
            <a:r>
              <a:rPr lang="zh-CN" altLang="en-US" sz="1800"/>
              <a:t>中断挂起服务缓存队列，有必要先入先出吗？答案是确定的，如在同一中断中先后提请的各项服务，可能会存在时序逻辑关系。</a:t>
            </a:r>
            <a:endParaRPr lang="zh-CN" altLang="en-US" sz="1800"/>
          </a:p>
          <a:p>
            <a:r>
              <a:rPr lang="zh-CN" altLang="en-US" sz="1800"/>
              <a:t>再有，“入队列”与“出队列”的过程必须是原子操作，“操作流”不能被打断。</a:t>
            </a: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互斥访问机制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 b="1"/>
              <a:t>中断中读全局变量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重入访问：如果变量正在被写入，仍可成功读取变量。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首先，用户需定义全局变量的副本，并按照指定方式来更新副本。中断中读全局变量时，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需调用 iWhichGVarToRead 来询问：应该读哪一个全局变量？返回0读正本，返回1读副本。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中断中接收邮件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互斥访问：如果邮箱正在被写入，将返回失败（</a:t>
            </a:r>
            <a:r>
              <a:rPr lang="zh-CN" altLang="en-US">
                <a:sym typeface="+mn-ea"/>
              </a:rPr>
              <a:t>NULL</a:t>
            </a:r>
            <a:r>
              <a:rPr lang="zh-CN" altLang="en-US"/>
              <a:t>）。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中断中接收消息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互斥访问：如果队列正在被访问，将返回失败（NULL）。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中断使用注意事项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在CosyOS中，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中断是系统脱管的，用户对中断的使用与裸机编程是一样的。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只要中断不是最低优先级，就可实现零中断延迟，因此，用户中断应尽量避免使用最低优先级。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注：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其实，即使用户中断是最低优先级，也可能是零中断延迟的（当任务临界区未使用BASEPRI寄存器时），只不过系统中断可能会与其抢占。而系统中断相对来说还是会占用更多的时间，可能会导致用户中断丢失响应或处理延误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用户中断应遵循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快进快出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的原则，对事件仅做必要的紧急处理，再以同步方式通知中断服务任务做后续处理。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用户中断的最大执行时间应远小于系统滴答周期，这将促使整个系统更加良性的运行。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 b="1"/>
              <a:t>零中断延迟技术对比（</a:t>
            </a:r>
            <a:r>
              <a:rPr lang="zh-CN" altLang="en-US" sz="4000" b="1"/>
              <a:t>一）</a:t>
            </a:r>
            <a:endParaRPr lang="zh-CN" altLang="en-US" sz="4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50820"/>
            <a:ext cx="3077845" cy="3426460"/>
          </a:xfrm>
          <a:gradFill>
            <a:gsLst>
              <a:gs pos="50000">
                <a:schemeClr val="accent6"/>
              </a:gs>
              <a:gs pos="100000">
                <a:schemeClr val="accent6">
                  <a:lumMod val="25000"/>
                  <a:lumOff val="75000"/>
                </a:schemeClr>
              </a:gs>
              <a:gs pos="0">
                <a:schemeClr val="accent6">
                  <a:lumMod val="85000"/>
                </a:schemeClr>
              </a:gs>
            </a:gsLst>
            <a:lin ang="5400000" scaled="1"/>
          </a:gradFill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FreeRTOS的零中断延迟有着很大的局限性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仅Cortex-M3及以上含BASEPRI寄存器的内核支持在脱管的高优先级中断中实现零中断延迟</a:t>
            </a:r>
            <a:r>
              <a:rPr lang="zh-CN" sz="140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支持</a:t>
            </a:r>
            <a:r>
              <a:rPr lang="zh-CN" altLang="en-US" sz="1400">
                <a:solidFill>
                  <a:schemeClr val="bg1"/>
                </a:solidFill>
                <a:sym typeface="+mn-ea"/>
              </a:rPr>
              <a:t>零中断延迟的中断中</a:t>
            </a:r>
            <a:r>
              <a:rPr lang="en-US" altLang="zh-CN" sz="1400">
                <a:solidFill>
                  <a:schemeClr val="bg1"/>
                </a:solidFill>
                <a:latin typeface="+mn-ea"/>
                <a:sym typeface="+mn-ea"/>
              </a:rPr>
              <a:t>不能调用服务。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不能调用服务又如何实现同步？让用户自己实现同步又如何保证被同步任务的及时调度？实时性又何从谈起？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✘、托管的低优先级中断无法实现零中断延迟。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1400">
                <a:solidFill>
                  <a:schemeClr val="bg1"/>
                </a:solidFill>
                <a:latin typeface="+mn-ea"/>
              </a:rPr>
              <a:t>✘、其它内核无法实现零中断延迟。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275955" y="2750185"/>
            <a:ext cx="3077210" cy="3427095"/>
          </a:xfrm>
          <a:prstGeom prst="rect">
            <a:avLst/>
          </a:prstGeom>
          <a:gradFill>
            <a:gsLst>
              <a:gs pos="50000">
                <a:schemeClr val="accent1"/>
              </a:gs>
              <a:gs pos="100000">
                <a:schemeClr val="accent1">
                  <a:lumMod val="25000"/>
                  <a:lumOff val="75000"/>
                </a:schemeClr>
              </a:gs>
              <a:gs pos="0">
                <a:schemeClr val="accent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由SysTick、PendSV、任务临界区，构成服务层临界区，再配合互斥访问机制实现零中断延迟。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从</a:t>
            </a:r>
            <a:r>
              <a:rPr lang="en-US" altLang="zh-CN" sz="1400"/>
              <a:t>51</a:t>
            </a:r>
            <a:r>
              <a:rPr lang="zh-CN" altLang="en-US" sz="1400"/>
              <a:t>至</a:t>
            </a:r>
            <a:r>
              <a:rPr lang="en-US" altLang="zh-CN" sz="1400"/>
              <a:t>Arm</a:t>
            </a:r>
            <a:r>
              <a:rPr lang="zh-CN" altLang="en-US" sz="1400"/>
              <a:t>，大部分已知内核均可实现零中断延迟。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✔</a:t>
            </a:r>
            <a:r>
              <a:rPr lang="zh-CN" altLang="en-US" sz="1400">
                <a:sym typeface="+mn-ea"/>
              </a:rPr>
              <a:t>、支持零中断延迟的中断中可随意调用服务。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❉、建议用户中断不要使用</a:t>
            </a:r>
            <a:r>
              <a:rPr lang="zh-CN" altLang="en-US" sz="1400" b="1"/>
              <a:t>最低一级</a:t>
            </a:r>
            <a:r>
              <a:rPr lang="zh-CN" altLang="en-US" sz="1400"/>
              <a:t>优先级，以免被系统中断抢占，导致丢失响应或处理延误。</a:t>
            </a:r>
            <a:endParaRPr lang="zh-CN" altLang="en-US" sz="1400"/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549775" y="2751455"/>
            <a:ext cx="3077845" cy="3425190"/>
          </a:xfrm>
          <a:prstGeom prst="rect">
            <a:avLst/>
          </a:prstGeom>
          <a:gradFill>
            <a:gsLst>
              <a:gs pos="50000">
                <a:schemeClr val="accent4"/>
              </a:gs>
              <a:gs pos="100000">
                <a:schemeClr val="accent4">
                  <a:lumMod val="25000"/>
                  <a:lumOff val="75000"/>
                </a:schemeClr>
              </a:gs>
              <a:gs pos="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由SysTick、PendSV、SVC，构成服务层临界区，再配合互斥访问指令实现零中断延迟。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仅Cortex-M3及以上支持互斥访问指令的内核支持零中断延迟。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✔</a:t>
            </a:r>
            <a:r>
              <a:rPr lang="zh-CN" altLang="en-US" sz="1400">
                <a:sym typeface="+mn-ea"/>
              </a:rPr>
              <a:t>、支持</a:t>
            </a:r>
            <a:r>
              <a:rPr lang="zh-CN" altLang="en-US" sz="1400">
                <a:sym typeface="+mn-ea"/>
              </a:rPr>
              <a:t>零中断延迟的中断中可随意调用服务。</a:t>
            </a:r>
            <a:endParaRPr lang="zh-CN" altLang="en-US" sz="1400"/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zh-CN" altLang="en-US" sz="1400"/>
              <a:t>❉、建议用户中断不要使用</a:t>
            </a:r>
            <a:r>
              <a:rPr lang="zh-CN" altLang="en-US" sz="1400" b="1"/>
              <a:t>最低两级</a:t>
            </a:r>
            <a:r>
              <a:rPr lang="zh-CN" altLang="en-US" sz="1400"/>
              <a:t>优先级，以免被系统中断抢占，导致丢失响应或处理延误。</a:t>
            </a:r>
            <a:endParaRPr lang="zh-CN" altLang="en-US" sz="1400">
              <a:sym typeface="+mn-ea"/>
            </a:endParaRPr>
          </a:p>
          <a:p>
            <a:pPr indent="0" algn="l" fontAlgn="auto">
              <a:lnSpc>
                <a:spcPct val="90000"/>
              </a:lnSpc>
              <a:spcBef>
                <a:spcPts val="1000"/>
              </a:spcBef>
            </a:pPr>
            <a:r>
              <a:rPr lang="en-US" altLang="zh-CN" sz="1400">
                <a:sym typeface="+mn-ea"/>
              </a:rPr>
              <a:t>✘</a:t>
            </a:r>
            <a:r>
              <a:rPr lang="zh-CN" altLang="en-US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其它内核无法实现零中断延迟。</a:t>
            </a:r>
            <a:endParaRPr lang="zh-CN" altLang="en-US" sz="140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800" y="1824990"/>
            <a:ext cx="3078000" cy="766445"/>
          </a:xfrm>
          <a:prstGeom prst="rect">
            <a:avLst/>
          </a:prstGeom>
          <a:gradFill>
            <a:gsLst>
              <a:gs pos="50000">
                <a:schemeClr val="accent6"/>
              </a:gs>
              <a:gs pos="0">
                <a:schemeClr val="accent6">
                  <a:lumMod val="25000"/>
                  <a:lumOff val="75000"/>
                </a:schemeClr>
              </a:gs>
              <a:gs pos="100000">
                <a:schemeClr val="accent6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FreeRTOS</a:t>
            </a:r>
            <a:endParaRPr lang="en-US" altLang="zh-CN" b="1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550400" y="1824990"/>
            <a:ext cx="3078000" cy="766445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Keil RTX4/5</a:t>
            </a:r>
            <a:endParaRPr lang="en-US" altLang="zh-CN" b="1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8275320" y="1824990"/>
            <a:ext cx="3079115" cy="766445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/>
              <a:t>CosyOS-II</a:t>
            </a:r>
            <a:endParaRPr lang="en-US" altLang="zh-CN" b="1"/>
          </a:p>
        </p:txBody>
      </p: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>
                <a:sym typeface="+mn-ea"/>
              </a:rPr>
              <a:t>零中断延迟技术对比（</a:t>
            </a:r>
            <a:r>
              <a:rPr lang="zh-CN" altLang="en-US" sz="4000" b="1">
                <a:sym typeface="+mn-ea"/>
              </a:rPr>
              <a:t>二）</a:t>
            </a:r>
            <a:endParaRPr lang="zh-CN" altLang="en-US" sz="4000"/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0" y="6692265"/>
            <a:ext cx="12192635" cy="165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-635" y="0"/>
            <a:ext cx="12193270" cy="1765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正文"/>
          <p:cNvSpPr txBox="1"/>
          <p:nvPr>
            <p:custDataLst>
              <p:tags r:id="rId4"/>
            </p:custDataLst>
          </p:nvPr>
        </p:nvSpPr>
        <p:spPr>
          <a:xfrm>
            <a:off x="1232853" y="1510030"/>
            <a:ext cx="9725660" cy="786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下表展示了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Free RTOS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、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Keil RTX4/5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、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CosyOS-II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，三个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RTOS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零中断延迟技术的特点和差异，充分体现了</a:t>
            </a:r>
            <a:r>
              <a:rPr lang="en-US" altLang="zh-CN" sz="1400" spc="130" dirty="0">
                <a:ln>
                  <a:noFill/>
                  <a:prstDash val="sysDot"/>
                </a:ln>
                <a:sym typeface="+mn-ea"/>
              </a:rPr>
              <a:t>CosyOS-II </a:t>
            </a:r>
            <a:r>
              <a:rPr lang="zh-CN" altLang="en-US" sz="1400" spc="130" dirty="0">
                <a:ln>
                  <a:noFill/>
                  <a:prstDash val="sysDot"/>
                </a:ln>
                <a:sym typeface="+mn-ea"/>
              </a:rPr>
              <a:t>零中断延迟技术的优越性。</a:t>
            </a: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187768" y="2539365"/>
          <a:ext cx="9816465" cy="339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835"/>
                <a:gridCol w="3929380"/>
                <a:gridCol w="2473960"/>
                <a:gridCol w="1431290"/>
              </a:tblGrid>
              <a:tr h="99314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RTOS</a:t>
                      </a:r>
                      <a:endParaRPr lang="en-US" altLang="zh-CN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MCU</a:t>
                      </a: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中断优先级条件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调用服务</a:t>
                      </a:r>
                      <a:endParaRPr lang="zh-CN" altLang="en-US" sz="1800" b="1" spc="13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7785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FreeRTOS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BASEPRI寄存器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脱管的高优先级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FF0000"/>
                          </a:solidFill>
                          <a:sym typeface="+mn-ea"/>
                        </a:rPr>
                        <a:t>✘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57721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Keil RTX4/5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互斥访问指令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[LDREX/STREX/...]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高于最低两级优先级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124206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CosyOS-II</a:t>
                      </a:r>
                      <a:endParaRPr lang="en-US" altLang="zh-CN" sz="16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[JBC]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原子访问指令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[STR]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原子访问指令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&amp;&amp; GNU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 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[LDREX/STREX]</a:t>
                      </a: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互斥访问指令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高于最低优先级</a:t>
                      </a:r>
                      <a:endParaRPr lang="zh-CN" altLang="en-US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>
                          <a:solidFill>
                            <a:srgbClr val="00B050"/>
                          </a:solidFill>
                          <a:sym typeface="+mn-ea"/>
                        </a:rPr>
                        <a:t>✔</a:t>
                      </a:r>
                      <a:endParaRPr lang="en-US" altLang="zh-CN" sz="16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时间片模式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CosyOS有三种时间片的定义模式，全局时间片、算法时间片、自定义时间片，需在系统配置文件中定义。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、全局时间片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所有任务采用相同的时间片。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、算法时间片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不同优先级的任务，时间片不同，采用一个算法公式来描述。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</a:br>
            <a:r>
              <a:rPr lang="en-US" altLang="zh-CN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、自定义时间片</a:t>
            </a: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不同优先级的任务，时间片不同，用户自定义各优先级的时间片。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全局时间片，简单高效，时间片轮转调度性能为最佳；算法时间片、自定义时间片，可实现不同优先级的、精细的时间片控制。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时间片的取值范围：1~65535，单位为滴答周期。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000" b="1"/>
              <a:t>CosyOS-II MCU</a:t>
            </a:r>
            <a:r>
              <a:rPr lang="zh-CN" altLang="en-US" sz="4000" b="1"/>
              <a:t>条件</a:t>
            </a:r>
            <a:endParaRPr lang="zh-CN" altLang="en-US" sz="4000" b="1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CosyOS-II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内核中，仅有一处需要</a:t>
            </a:r>
            <a:r>
              <a:rPr lang="en-US" altLang="zh-CN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的特定指令支持，如不具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备相关</a:t>
            </a:r>
            <a:r>
              <a:rPr lang="zh-CN" altLang="en-US" sz="1600" spc="130" dirty="0">
                <a:ln>
                  <a:noFill/>
                  <a:prstDash val="sysDot"/>
                </a:ln>
                <a:solidFill>
                  <a:schemeClr val="tx1"/>
                </a:solidFill>
                <a:sym typeface="+mn-ea"/>
              </a:rPr>
              <a:t>指令，则必须关总中断。位于中断挂起服务装载器中，中断挂起服务的结构体指针</a:t>
            </a:r>
            <a:r>
              <a:rPr lang="zh-CN" altLang="en-US" sz="1600">
                <a:solidFill>
                  <a:schemeClr val="tx1"/>
                </a:solidFill>
                <a:sym typeface="+mn-ea"/>
              </a:rPr>
              <a:t>存入中断挂起服务缓存队列的过程。</a:t>
            </a:r>
            <a:endParaRPr lang="en-US" altLang="zh-CN" sz="1600" b="1" spc="12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[JBC]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原子访问指令</a:t>
            </a:r>
            <a:endParaRPr lang="zh-CN" altLang="en-US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/>
              <a:t>条件判断、条件分支、清除条件，不可分割。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/>
              <a:t>JBC bit, lable</a:t>
            </a:r>
            <a:endParaRPr lang="en-US" altLang="zh-CN" sz="1600"/>
          </a:p>
          <a:p>
            <a:pPr marL="0" indent="0">
              <a:buNone/>
            </a:pPr>
            <a:r>
              <a:rPr lang="en-US" altLang="zh-CN" sz="1600"/>
              <a:t>lable:</a:t>
            </a:r>
            <a:r>
              <a:rPr lang="zh-CN" altLang="en-US" sz="1600"/>
              <a:t>（</a:t>
            </a:r>
            <a:r>
              <a:rPr lang="en-US" altLang="zh-CN" sz="1600"/>
              <a:t>bit = 0;</a:t>
            </a:r>
            <a:r>
              <a:rPr lang="zh-CN" altLang="en-US" sz="1600"/>
              <a:t>）</a:t>
            </a:r>
            <a:endParaRPr lang="zh-CN" altLang="en-US" sz="1600"/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[STR]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原子访问指令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&amp;&amp; GNU</a:t>
            </a:r>
            <a:endParaRPr lang="en-US" altLang="zh-CN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指针偏移、间接写访问，不可分割。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register void **p __ASM("r10"); // </a:t>
            </a:r>
            <a:r>
              <a:rPr lang="zh-CN" altLang="en-US" sz="1600">
                <a:sym typeface="+mn-ea"/>
              </a:rPr>
              <a:t>队列指针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600"/>
              <a:t>str r0, [r10,</a:t>
            </a:r>
            <a:r>
              <a:rPr lang="en-US" altLang="zh-CN" sz="1600"/>
              <a:t> </a:t>
            </a:r>
            <a:r>
              <a:rPr lang="zh-CN" altLang="en-US" sz="1600"/>
              <a:t>#4]!</a:t>
            </a: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&lt;=&gt; </a:t>
            </a:r>
            <a:r>
              <a:rPr lang="en-US" altLang="zh-CN" sz="1600">
                <a:sym typeface="+mn-ea"/>
              </a:rPr>
              <a:t>*++</a:t>
            </a:r>
            <a:r>
              <a:rPr lang="en-US" altLang="zh-CN" sz="1600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 = (void *)sv;</a:t>
            </a: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</a:t>
            </a:r>
            <a:r>
              <a:rPr lang="en-US" altLang="zh-CN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[LDREX/STREX]</a:t>
            </a:r>
            <a:r>
              <a:rPr lang="zh-CN" altLang="en-US" sz="1600" b="1" spc="12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互斥访问指令</a:t>
            </a:r>
            <a:endParaRPr lang="zh-CN" altLang="en-US" sz="1600" b="1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en-US" altLang="zh-CN" sz="1600" spc="12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安全运行时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安全运行时是CosyOS的安全关键技术之一，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可防止某任务长期独占或超时使用处理器。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当任务累计运行时间超过安全运行时，仍不能被比它优先级低的任务所切换，则进入超时状态并放弃处理器的使用权，直到系统空闲任务运行时才能恢复。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可在系统配置文件中设置安全运行时的开启或关闭。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安全运行时的取值范围：0~65535，单位为时间片，0为无限长。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所有空闲任务无法应用安全运行时，创建任务时，安全运行时输入0即可。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安全运行时的应用技巧：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、开发阶段，所有任务的安全运行时可先设置为0；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、测试阶段，计算和评估各任务的有效运行时间；</a:t>
            </a:r>
            <a:b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</a:br>
            <a:r>
              <a:rPr lang="en-US" altLang="zh-CN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、在有效运行时间的基础上累加一定的补偿，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再重新调整安全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运行时。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直角三角形 25"/>
          <p:cNvSpPr/>
          <p:nvPr>
            <p:custDataLst>
              <p:tags r:id="rId1"/>
            </p:custDataLst>
          </p:nvPr>
        </p:nvSpPr>
        <p:spPr bwMode="auto">
          <a:xfrm rot="610268">
            <a:off x="3844659" y="3617259"/>
            <a:ext cx="1306341" cy="1646498"/>
          </a:xfrm>
          <a:prstGeom prst="rt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等腰三角形 26"/>
          <p:cNvSpPr/>
          <p:nvPr>
            <p:custDataLst>
              <p:tags r:id="rId2"/>
            </p:custDataLst>
          </p:nvPr>
        </p:nvSpPr>
        <p:spPr bwMode="auto">
          <a:xfrm rot="16200000">
            <a:off x="1148015" y="858655"/>
            <a:ext cx="1425565" cy="225714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 fontAlgn="auto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 bwMode="auto">
          <a:xfrm rot="3712223">
            <a:off x="140157" y="1151768"/>
            <a:ext cx="4472540" cy="4929977"/>
          </a:xfrm>
          <a:custGeom>
            <a:avLst/>
            <a:gdLst>
              <a:gd name="connsiteX0" fmla="*/ 0 w 4066498"/>
              <a:gd name="connsiteY0" fmla="*/ 2863075 h 4482407"/>
              <a:gd name="connsiteX1" fmla="*/ 1937533 w 4066498"/>
              <a:gd name="connsiteY1" fmla="*/ 0 h 4482407"/>
              <a:gd name="connsiteX2" fmla="*/ 4066498 w 4066498"/>
              <a:gd name="connsiteY2" fmla="*/ 1138176 h 4482407"/>
              <a:gd name="connsiteX3" fmla="*/ 3028971 w 4066498"/>
              <a:gd name="connsiteY3" fmla="*/ 4482407 h 4482407"/>
              <a:gd name="connsiteX4" fmla="*/ 0 w 4066498"/>
              <a:gd name="connsiteY4" fmla="*/ 2863075 h 448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6498" h="4482407">
                <a:moveTo>
                  <a:pt x="0" y="2863075"/>
                </a:moveTo>
                <a:lnTo>
                  <a:pt x="1937533" y="0"/>
                </a:lnTo>
                <a:lnTo>
                  <a:pt x="4066498" y="1138176"/>
                </a:lnTo>
                <a:lnTo>
                  <a:pt x="3028971" y="4482407"/>
                </a:lnTo>
                <a:lnTo>
                  <a:pt x="0" y="2863075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9050">
            <a:noFill/>
            <a:round/>
          </a:ln>
        </p:spPr>
        <p:txBody>
          <a:bodyPr wrap="square" lIns="91440" tIns="45720" rIns="91440" bIns="45720" anchor="ctr">
            <a:normAutofit/>
          </a:bodyPr>
          <a:p>
            <a:pPr algn="ctr">
              <a:lnSpc>
                <a:spcPct val="120000"/>
              </a:lnSpc>
            </a:pPr>
            <a:endParaRPr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32993" y="2540877"/>
            <a:ext cx="1523287" cy="2123221"/>
          </a:xfrm>
          <a:prstGeom prst="rect">
            <a:avLst/>
          </a:prstGeom>
        </p:spPr>
        <p:txBody>
          <a:bodyPr vert="eaVert" wrap="square" lIns="91440" tIns="45720" rIns="91440" bIns="45720">
            <a:normAutofit/>
          </a:bodyPr>
          <a:lstStyle/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支持任务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and</a:t>
            </a:r>
            <a:r>
              <a:rPr lang="zh-CN" altLang="en-US" sz="2400" b="1" spc="300">
                <a:solidFill>
                  <a:srgbClr val="4D576B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钩子</a:t>
            </a:r>
            <a:endParaRPr lang="zh-CN" altLang="en-US" sz="2400" b="1" spc="300">
              <a:solidFill>
                <a:srgbClr val="4D576B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菱形 13"/>
          <p:cNvSpPr/>
          <p:nvPr>
            <p:custDataLst>
              <p:tags r:id="rId5"/>
            </p:custDataLst>
          </p:nvPr>
        </p:nvSpPr>
        <p:spPr>
          <a:xfrm>
            <a:off x="6250134" y="1838992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862244" y="2244091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由CosyOS自主创建并自动启动的任务。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 bwMode="auto">
          <a:xfrm>
            <a:off x="6862241" y="1795189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菱形 67"/>
          <p:cNvSpPr/>
          <p:nvPr>
            <p:custDataLst>
              <p:tags r:id="rId8"/>
            </p:custDataLst>
          </p:nvPr>
        </p:nvSpPr>
        <p:spPr>
          <a:xfrm>
            <a:off x="6250134" y="2791916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>
            <p:custDataLst>
              <p:tags r:id="rId9"/>
            </p:custDataLst>
          </p:nvPr>
        </p:nvSpPr>
        <p:spPr bwMode="auto">
          <a:xfrm>
            <a:off x="6862244" y="3197015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ym typeface="+mn-ea"/>
              </a:rPr>
              <a:t>由CosyOS自主创建并自动调用的函数，并由用户来写代码。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0"/>
            </p:custDataLst>
          </p:nvPr>
        </p:nvSpPr>
        <p:spPr bwMode="auto">
          <a:xfrm>
            <a:off x="6862241" y="2748113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系统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钩子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菱形 71"/>
          <p:cNvSpPr/>
          <p:nvPr>
            <p:custDataLst>
              <p:tags r:id="rId11"/>
            </p:custDataLst>
          </p:nvPr>
        </p:nvSpPr>
        <p:spPr>
          <a:xfrm>
            <a:off x="6250134" y="3744840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2"/>
            </p:custDataLst>
          </p:nvPr>
        </p:nvSpPr>
        <p:spPr bwMode="auto">
          <a:xfrm>
            <a:off x="6862244" y="4149939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>
                <a:sym typeface="+mn-ea"/>
              </a:rPr>
              <a:t>定时中断任务/钩子、定时查询任务/钩子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13"/>
            </p:custDataLst>
          </p:nvPr>
        </p:nvSpPr>
        <p:spPr bwMode="auto">
          <a:xfrm>
            <a:off x="6862241" y="3701037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定时任务</a:t>
            </a:r>
            <a:r>
              <a:rPr lang="en-US" altLang="zh-CN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/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钩子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菱形 75"/>
          <p:cNvSpPr/>
          <p:nvPr>
            <p:custDataLst>
              <p:tags r:id="rId14"/>
            </p:custDataLst>
          </p:nvPr>
        </p:nvSpPr>
        <p:spPr>
          <a:xfrm>
            <a:off x="6250134" y="4697764"/>
            <a:ext cx="607866" cy="607864"/>
          </a:xfrm>
          <a:prstGeom prst="diamond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 fontScale="92500"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9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9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5"/>
            </p:custDataLst>
          </p:nvPr>
        </p:nvSpPr>
        <p:spPr bwMode="auto">
          <a:xfrm>
            <a:off x="6862244" y="5102863"/>
            <a:ext cx="4656656" cy="33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200" spc="1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一般用户任务</a:t>
            </a:r>
            <a:endParaRPr lang="zh-CN" altLang="en-US" sz="1200" spc="15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6"/>
            </p:custDataLst>
          </p:nvPr>
        </p:nvSpPr>
        <p:spPr bwMode="auto">
          <a:xfrm>
            <a:off x="6862241" y="4653961"/>
            <a:ext cx="4656656" cy="41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一般用户</a:t>
            </a:r>
            <a:r>
              <a:rPr lang="zh-CN" altLang="en-US" b="1" spc="30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任务</a:t>
            </a:r>
            <a:endParaRPr lang="zh-CN" altLang="en-US" b="1" spc="3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8" name="直接连接符 87"/>
          <p:cNvCxnSpPr/>
          <p:nvPr>
            <p:custDataLst>
              <p:tags r:id="rId17"/>
            </p:custDataLst>
          </p:nvPr>
        </p:nvCxnSpPr>
        <p:spPr>
          <a:xfrm>
            <a:off x="6862241" y="2663832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89" name="直接连接符 88"/>
          <p:cNvCxnSpPr/>
          <p:nvPr>
            <p:custDataLst>
              <p:tags r:id="rId18"/>
            </p:custDataLst>
          </p:nvPr>
        </p:nvCxnSpPr>
        <p:spPr>
          <a:xfrm>
            <a:off x="6862241" y="3616756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90" name="直接连接符 89"/>
          <p:cNvCxnSpPr/>
          <p:nvPr>
            <p:custDataLst>
              <p:tags r:id="rId19"/>
            </p:custDataLst>
          </p:nvPr>
        </p:nvCxnSpPr>
        <p:spPr>
          <a:xfrm>
            <a:off x="6862241" y="4569680"/>
            <a:ext cx="4656656" cy="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85000"/>
              </a:sys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custDataLst>
      <p:tags r:id="rId2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系统任务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由CosyOS自主创建并自动启动的任务。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任务管理器（Taskmgr）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优先级固定为最高优先级。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调试任务（Debugger）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优先级固定为最高优先级，用做命令行和任务管理器的串口接收解析。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启动任务（Starter）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优先级固定为比最高优先级低一级，通过调用启动钩子来启动用户任务，而后删除自身。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系统空闲任务（Sysidle）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优先级固定为最低优先级0级，是系统级的空闲任务。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系统钩子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由CosyOS自主创建并自动调用的函数，并由用户来写代码。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初始化钩子（init_hook）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在主函数中首先被调用，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适用于初始化时钟、GPIO、寄存器等工作。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启动钩子（start_hook）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在启动任务中被调用，用于启动用户任务。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空闲钩子（idle_hook）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在系统空闲任务中被调用，用户可添加自己的代码做一些没有实时性要求的工作。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滴答钩子（tick_hook）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每个系统滴答周期，在系统滴答中断中都会被调用一次，适用于每滴答周期/秒/分/时/日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月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年</a:t>
            </a:r>
            <a:r>
              <a:rPr lang="en-US" altLang="zh-CN" sz="1600">
                <a:latin typeface="Arial" panose="020B0604020202020204" pitchFamily="34" charset="0"/>
                <a:ea typeface="微软雅黑" panose="020B0503020204020204" charset="-122"/>
              </a:rPr>
              <a:t>/...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做一次的工作。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挂起服务钩子（pendsv_hook）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用于安全执行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包含读访问的中断挂起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服务。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</a:rPr>
              <a:t>全局变量钩子（gvar_hook）</a:t>
            </a:r>
            <a:r>
              <a:rPr lang="zh-CN" altLang="en-US" sz="1600">
                <a:latin typeface="Arial" panose="020B0604020202020204" pitchFamily="34" charset="0"/>
                <a:ea typeface="微软雅黑" panose="020B0503020204020204" charset="-122"/>
              </a:rPr>
              <a:t>用于更新全局变量的副本。</a:t>
            </a:r>
            <a:endParaRPr lang="zh-CN" altLang="en-US" sz="16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rgbClr val="1E74AD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rgbClr val="FFFFFF"/>
          </a:solidFill>
          <a:ln w="19050" cap="flat" cmpd="sng" algn="ctr">
            <a:noFill/>
            <a:prstDash val="solid"/>
            <a:miter lim="800000"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38860" y="343535"/>
            <a:ext cx="10111739" cy="78803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</a:rPr>
              <a:t>定时任务/钩子</a:t>
            </a:r>
            <a:endParaRPr lang="zh-CN" altLang="en-US" sz="3600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微软雅黑" panose="020B0503020204020204" charset="-122"/>
              <a:buAutoNum type="ea1JpnChsDbPeriod"/>
              <a:defRPr sz="1100" u="none" strike="noStrike" cap="none" spc="150" normalizeH="0" baseline="0">
                <a:solidFill>
                  <a:srgbClr val="000000">
                    <a:lumMod val="95000"/>
                    <a:lumOff val="5000"/>
                  </a:srgb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包括定时中断任务/钩子和定时查询任务/钩子，其实质都是软件定时器中断。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定时中断任务/钩子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由用户设定定时时间，当定时器溢出时，系统将自动恢复/调用与其绑定的任务/钩子并自动重复定时（如果您已开启定时器的自动重装载）。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定时查询任务/钩子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用户设定定时时间，当定时器溢出后，系统在每个滴答周期都会查询用户定义的事件，若事件为真，系统将自动恢复/调用与其绑定的任务/钩子并自动重复定时（如果您已开启定时器的自动重装载）。系统初始化后，所有定时查询定时器的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初始值均为零（已经溢出），系统已经开始查询用户定义的事件了。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431800" lvl="0" indent="-43180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任务与钩子的区别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 由于定时中断钩子、定时查询钩子都是在系统滴答中断中被调用，所以只有相对精简的代码才适合创建钩子，否则会对系统实时性造成不利</a:t>
            </a:r>
            <a:r>
              <a:rPr lang="zh-CN" altLang="en-US" sz="16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影响。再有，钩子相当于比任务具有更高的优先级，可更及时的被执行。</a:t>
            </a:r>
            <a:endParaRPr lang="zh-CN" altLang="en-US" sz="1600">
              <a:solidFill>
                <a:srgbClr val="000000">
                  <a:lumMod val="95000"/>
                  <a:lumOff val="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895533" y="1235710"/>
            <a:ext cx="2400935" cy="45719"/>
          </a:xfrm>
          <a:prstGeom prst="rect">
            <a:avLst/>
          </a:prstGeom>
          <a:solidFill>
            <a:srgbClr val="1E74AD">
              <a:lumMod val="5000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42362" y="1000409"/>
            <a:ext cx="2168712" cy="2364771"/>
          </a:xfrm>
          <a:prstGeom prst="rect">
            <a:avLst/>
          </a:prstGeom>
          <a:solidFill>
            <a:srgbClr val="0B27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/>
          <p:cNvSpPr/>
          <p:nvPr>
            <p:custDataLst>
              <p:tags r:id="rId2"/>
            </p:custDataLst>
          </p:nvPr>
        </p:nvSpPr>
        <p:spPr>
          <a:xfrm>
            <a:off x="1979777" y="1470586"/>
            <a:ext cx="9768470" cy="5054599"/>
          </a:xfrm>
          <a:custGeom>
            <a:avLst/>
            <a:gdLst>
              <a:gd name="connsiteX0" fmla="*/ 9384198 w 9768470"/>
              <a:gd name="connsiteY0" fmla="*/ 0 h 5054599"/>
              <a:gd name="connsiteX1" fmla="*/ 9768470 w 9768470"/>
              <a:gd name="connsiteY1" fmla="*/ 0 h 5054599"/>
              <a:gd name="connsiteX2" fmla="*/ 9768470 w 9768470"/>
              <a:gd name="connsiteY2" fmla="*/ 5054599 h 5054599"/>
              <a:gd name="connsiteX3" fmla="*/ 0 w 9768470"/>
              <a:gd name="connsiteY3" fmla="*/ 5054599 h 5054599"/>
              <a:gd name="connsiteX4" fmla="*/ 0 w 9768470"/>
              <a:gd name="connsiteY4" fmla="*/ 4695371 h 5054599"/>
              <a:gd name="connsiteX5" fmla="*/ 9384198 w 9768470"/>
              <a:gd name="connsiteY5" fmla="*/ 4695371 h 505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8470" h="5054599">
                <a:moveTo>
                  <a:pt x="9384198" y="0"/>
                </a:moveTo>
                <a:lnTo>
                  <a:pt x="9768470" y="0"/>
                </a:lnTo>
                <a:lnTo>
                  <a:pt x="9768470" y="5054599"/>
                </a:lnTo>
                <a:lnTo>
                  <a:pt x="0" y="5054599"/>
                </a:lnTo>
                <a:lnTo>
                  <a:pt x="0" y="4695371"/>
                </a:lnTo>
                <a:lnTo>
                  <a:pt x="9384198" y="4695371"/>
                </a:lnTo>
                <a:close/>
              </a:path>
            </a:pathLst>
          </a:custGeom>
          <a:solidFill>
            <a:srgbClr val="0B2749"/>
          </a:solidFill>
          <a:ln w="508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534147" y="675714"/>
            <a:ext cx="10858499" cy="5506571"/>
          </a:xfrm>
          <a:custGeom>
            <a:avLst/>
            <a:gdLst>
              <a:gd name="connsiteX0" fmla="*/ 2083154 w 9536598"/>
              <a:gd name="connsiteY0" fmla="*/ 0 h 4847771"/>
              <a:gd name="connsiteX1" fmla="*/ 9536598 w 9536598"/>
              <a:gd name="connsiteY1" fmla="*/ 0 h 4847771"/>
              <a:gd name="connsiteX2" fmla="*/ 9536598 w 9536598"/>
              <a:gd name="connsiteY2" fmla="*/ 4847771 h 4847771"/>
              <a:gd name="connsiteX3" fmla="*/ 0 w 9536598"/>
              <a:gd name="connsiteY3" fmla="*/ 4847771 h 4847771"/>
              <a:gd name="connsiteX4" fmla="*/ 0 w 9536598"/>
              <a:gd name="connsiteY4" fmla="*/ 2083154 h 484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6598" h="4847771">
                <a:moveTo>
                  <a:pt x="2083154" y="0"/>
                </a:moveTo>
                <a:lnTo>
                  <a:pt x="9536598" y="0"/>
                </a:lnTo>
                <a:lnTo>
                  <a:pt x="9536598" y="4847771"/>
                </a:lnTo>
                <a:lnTo>
                  <a:pt x="0" y="4847771"/>
                </a:lnTo>
                <a:lnTo>
                  <a:pt x="0" y="2083154"/>
                </a:lnTo>
                <a:close/>
              </a:path>
            </a:pathLst>
          </a:custGeom>
          <a:solidFill>
            <a:sysClr val="window" lastClr="FFFFFF"/>
          </a:solidFill>
          <a:ln w="50800" cap="flat" cmpd="sng" algn="ctr">
            <a:solidFill>
              <a:srgbClr val="103A6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/>
          <p:nvPr>
            <p:custDataLst>
              <p:tags r:id="rId4"/>
            </p:custDataLst>
          </p:nvPr>
        </p:nvSpPr>
        <p:spPr>
          <a:xfrm>
            <a:off x="2343662" y="2035828"/>
            <a:ext cx="818515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00" b="1" spc="3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一般用户任务</a:t>
            </a:r>
            <a:endParaRPr lang="zh-CN" altLang="en-US" sz="3300" b="1" spc="3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7"/>
          <p:cNvSpPr txBox="1"/>
          <p:nvPr>
            <p:custDataLst>
              <p:tags r:id="rId5"/>
            </p:custDataLst>
          </p:nvPr>
        </p:nvSpPr>
        <p:spPr>
          <a:xfrm>
            <a:off x="2343785" y="2903855"/>
            <a:ext cx="8185150" cy="22936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对于一般用户任务，只要优先级为0级，就是空闲任务。用户空闲任务内都要有阻塞事件，以保证所有空闲任务都有机会被运行。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最高优先级固定分配给任务管理器和调试任务，建议用户任务不要使用。</a:t>
            </a:r>
            <a:endParaRPr lang="zh-CN" altLang="en-US" sz="1600" spc="20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6"/>
            </p:custDataLst>
          </p:nvPr>
        </p:nvSpPr>
        <p:spPr>
          <a:xfrm rot="10800000">
            <a:off x="1056830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/>
          <p:cNvSpPr/>
          <p:nvPr>
            <p:custDataLst>
              <p:tags r:id="rId7"/>
            </p:custDataLst>
          </p:nvPr>
        </p:nvSpPr>
        <p:spPr>
          <a:xfrm rot="10800000">
            <a:off x="10188575" y="467995"/>
            <a:ext cx="340360" cy="415925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rgbClr val="103A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2960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2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027_1*i*2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027_1*i*3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027_1*i*4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027_1*i*5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027_1*i*6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027_1*i*7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027_1*i*8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ID" val="diagram20204027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487"/>
  <p:tag name="KSO_WM_SLIDE_POSITION" val="0*18"/>
  <p:tag name="KSO_WM_TAG_VERSION" val="1.0"/>
  <p:tag name="KSO_WM_BEAUTIFY_FLAG" val="#wm#"/>
  <p:tag name="KSO_WM_TEMPLATE_CATEGORY" val="diagram"/>
  <p:tag name="KSO_WM_TEMPLATE_INDEX" val="20204027"/>
  <p:tag name="KSO_WM_SLIDE_LAYOUT" val="a_f"/>
  <p:tag name="KSO_WM_SLIDE_LAYOUT_CNT" val="1_1"/>
</p:tagLst>
</file>

<file path=ppt/tags/tag108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09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2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10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1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2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3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4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6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7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121_1*l_h_a*1_1_1"/>
  <p:tag name="KSO_WM_TEMPLATE_CATEGORY" val="diagram"/>
  <p:tag name="KSO_WM_TEMPLATE_INDEX" val="20231121"/>
  <p:tag name="KSO_WM_UNIT_LAYERLEVEL" val="1_1_1"/>
  <p:tag name="KSO_WM_TAG_VERSION" val="3.0"/>
  <p:tag name="KSO_WM_BEAUTIFY_FLAG" val="#wm#"/>
  <p:tag name="KSO_WM_UNIT_PRESET_TEXT" val="添加&#10;标题"/>
  <p:tag name="KSO_WM_UNIT_FILL_FORE_SCHEMECOLOR_INDEX" val="5"/>
  <p:tag name="KSO_WM_DIAGRAM_MAX_ITEMCNT" val="3"/>
  <p:tag name="KSO_WM_DIAGRAM_MIN_ITEMCNT" val="3"/>
  <p:tag name="KSO_WM_DIAGRAM_VIRTUALLY_FRAME" val="{&quot;height&quot;:464.85,&quot;left&quot;:87.65,&quot;top&quot;:42.55,&quot;width&quot;:786.300402832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18.xml><?xml version="1.0" encoding="utf-8"?>
<p:tagLst xmlns:p="http://schemas.openxmlformats.org/presentationml/2006/main">
  <p:tag name="KSO_WM_BEAUTIFY_FLAG" val="#wm#"/>
  <p:tag name="KSO_WM_TEMPLATE_CATEGORY" val="diagram"/>
  <p:tag name="KSO_WM_TEMPLATE_INDEX" val="20205109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2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12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12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09_1*i*1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09_1*i*2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09_1*a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ISNUMDGMTITLE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4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3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109_1*f*2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13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09_1*f*1"/>
  <p:tag name="KSO_WM_TEMPLATE_CATEGORY" val="diagram"/>
  <p:tag name="KSO_WM_TEMPLATE_INDEX" val="20205109"/>
  <p:tag name="KSO_WM_UNIT_LAYERLEVEL" val="1"/>
  <p:tag name="KSO_WM_TAG_VERSION" val="1.0"/>
  <p:tag name="KSO_WM_BEAUTIFY_FLAG" val="#wm#"/>
  <p:tag name="KSO_WM_UNIT_PRESET_TEXT" val="Click here to add the text,The text is an extract of your thoughts.In order to demonstrate the good effect of the release, please brief and elaborate your views.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09_1*i*3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09_1*i*4"/>
  <p:tag name="KSO_WM_TEMPLATE_CATEGORY" val="diagram"/>
  <p:tag name="KSO_WM_TEMPLATE_INDEX" val="20205109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ID" val="diagram20205109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81"/>
  <p:tag name="KSO_WM_SLIDE_POSITION" val="0*30"/>
  <p:tag name="KSO_WM_TAG_VERSION" val="1.0"/>
  <p:tag name="KSO_WM_BEAUTIFY_FLAG" val="#wm#"/>
  <p:tag name="KSO_WM_TEMPLATE_CATEGORY" val="diagram"/>
  <p:tag name="KSO_WM_TEMPLATE_INDEX" val="20205109"/>
  <p:tag name="KSO_WM_SLIDE_LAYOUT" val="a_f"/>
  <p:tag name="KSO_WM_SLIDE_LAYOUT_CNT" val="1_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3"/>
  <p:tag name="KSO_WM_UNIT_PRESET_TEXT" val="Click here to add the text,The text is an extract of your thoughts.In order to demonstrate the good effect of the release, please brief and elaborate your views."/>
</p:tagLst>
</file>

<file path=ppt/tags/tag138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37_1*a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ISNUMDGMTITLE" val="0"/>
</p:tagLst>
</file>

<file path=ppt/tags/tag139.xml><?xml version="1.0" encoding="utf-8"?>
<p:tagLst xmlns:p="http://schemas.openxmlformats.org/presentationml/2006/main">
  <p:tag name="KSO_WM_SLIDE_ID" val="diagram20205137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37"/>
  <p:tag name="KSO_WM_SLIDE_LAYOUT" val="a_f"/>
  <p:tag name="KSO_WM_SLIDE_LAYOUT_CNT" val="1_3"/>
  <p:tag name="KSO_WM_SLIDE_TYPE" val="text"/>
  <p:tag name="KSO_WM_SLIDE_SUBTYPE" val="pureTxt"/>
  <p:tag name="KSO_WM_SLIDE_SIZE" val="909*540"/>
  <p:tag name="KSO_WM_SLIDE_POSITION" val="0*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4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852_1*i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852_1*i*2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852_1*i*3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0"/>
  <p:tag name="KSO_WM_UNIT_COLOR_SCHEME_PARENT_PAGE" val="0_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852_1*i*4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DECOLORIZATION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852_1*i*5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DECOLORIZATION" val="1"/>
</p:tagLst>
</file>

<file path=ppt/tags/tag145.xml><?xml version="1.0" encoding="utf-8"?>
<p:tagLst xmlns:p="http://schemas.openxmlformats.org/presentationml/2006/main">
  <p:tag name="KSO_WM_UNIT_TEXT_PART_ID_V2" val="d-1-2"/>
  <p:tag name="KSO_WM_UNIT_PRESET_TEXT" val="Click here to add the text,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194852_1*h_f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3"/>
  <p:tag name="KSO_WM_UNIT_COLOR_SCHEME_PARENT_PAGE" val="0_1"/>
</p:tagLst>
</file>

<file path=ppt/tags/tag146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Click here to add a subtitle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194852_1*h_a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4"/>
  <p:tag name="KSO_WM_UNIT_COLOR_SCHEME_PARENT_PAGE" val="0_1"/>
</p:tagLst>
</file>

<file path=ppt/tags/tag147.xml><?xml version="1.0" encoding="utf-8"?>
<p:tagLst xmlns:p="http://schemas.openxmlformats.org/presentationml/2006/main">
  <p:tag name="KSO_WM_UNIT_TEXT_PART_ID_V2" val="d-1-2"/>
  <p:tag name="KSO_WM_UNIT_PRESET_TEXT" val="Click here to add the text,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4852_1*h_f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6"/>
  <p:tag name="KSO_WM_UNIT_COLOR_SCHEME_PARENT_PAGE" val="0_1"/>
</p:tagLst>
</file>

<file path=ppt/tags/tag148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Click here to add a subtitle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194852_1*h_a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7"/>
  <p:tag name="KSO_WM_UNIT_COLOR_SCHEME_PARENT_PAGE" val="0_1"/>
</p:tagLst>
</file>

<file path=ppt/tags/tag149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Click here to add the headline content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852_1*a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0"/>
  <p:tag name="KSO_WM_UNIT_COLOR_SCHEME_PARENT_PAGE" val="0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4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4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852_1*i*7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2"/>
  <p:tag name="KSO_WM_UNIT_COLOR_SCHEME_PARENT_PAGE" val="0_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852_1*i*8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3"/>
  <p:tag name="KSO_WM_UNIT_COLOR_SCHEME_PARENT_PAGE" val="0_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852_1*i*9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6"/>
  <p:tag name="KSO_WM_UNIT_COLOR_SCHEME_PARENT_PAGE" val="0_1"/>
  <p:tag name="KSO_WM_UNIT_DECOLORIZATION" val="1"/>
</p:tagLst>
</file>

<file path=ppt/tags/tag153.xml><?xml version="1.0" encoding="utf-8"?>
<p:tagLst xmlns:p="http://schemas.openxmlformats.org/presentationml/2006/main">
  <p:tag name="KSO_WM_SLIDE_ID" val="diagram20194852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852"/>
  <p:tag name="KSO_WM_SLIDE_LAYOUT" val="a_h"/>
  <p:tag name="KSO_WM_SLIDE_LAYOUT_CNT" val="1_2"/>
  <p:tag name="KSO_WM_SLIDE_TYPE" val="text"/>
  <p:tag name="KSO_WM_SLIDE_SUBTYPE" val="pureTxt"/>
  <p:tag name="KSO_WM_SLIDE_SIZE" val="634.493*164.703"/>
  <p:tag name="KSO_WM_SLIDE_POSITION" val="168.893*256.979"/>
  <p:tag name="KSO_WM_SLIDE_COLORSCHEME_VERSION" val="3.2"/>
  <p:tag name="KSO_WM_TEMPLATE_SUBCATEGORY" val="0"/>
  <p:tag name="KSO_WM_TEMPLATE_MASTER_TYPE" val="0"/>
  <p:tag name="KSO_WM_TEMPLATE_COLOR_TYPE" val="1"/>
</p:tagLst>
</file>

<file path=ppt/tags/tag154.xml><?xml version="1.0" encoding="utf-8"?>
<p:tagLst xmlns:p="http://schemas.openxmlformats.org/presentationml/2006/main">
  <p:tag name="KSO_WM_BEAUTIFY_FLAG" val="#wm#"/>
  <p:tag name="KSO_WM_TEMPLATE_CATEGORY" val="diagram"/>
  <p:tag name="KSO_WM_TEMPLATE_INDEX" val="20203665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33_1*i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33_1*i*3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1"/>
  <p:tag name="KSO_WM_UNIT_COLOR_SCHEME_PARENT_PAGE" val="0_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33_1*i*2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DECOLORIZATION" val="1"/>
  <p:tag name="KSO_WM_UNIT_SUBTYPE" val="h"/>
  <p:tag name="KSO_WM_UNIT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33_1*i*5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4"/>
  <p:tag name="KSO_WM_UNIT_COLOR_SCHEME_PARENT_PAGE" val="0_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33_1*i*4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5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60.xml><?xml version="1.0" encoding="utf-8"?>
<p:tagLst xmlns:p="http://schemas.openxmlformats.org/presentationml/2006/main">
  <p:tag name="KSO_WM_UNIT_TEXT_PART_ID_V2" val="d-3-2"/>
  <p:tag name="KSO_WM_UNIT_PRESET_TEXT" val="Click here to add the text,"/>
  <p:tag name="KSO_WM_UNIT_NOCLEAR" val="1"/>
  <p:tag name="KSO_WM_UNIT_VALUE" val="273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33_1*f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3"/>
  <p:tag name="KSO_WM_UNIT_COLOR_SCHEME_PARENT_PAGE" val="0_1"/>
  <p:tag name="KSO_WM_UNIT_SUBTYPE" val="a"/>
</p:tagLst>
</file>

<file path=ppt/tags/tag161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33_1*a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ISNUMDGMTITLE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33_1*i*6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33_1*i*7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733_1*i*8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733_1*i*9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ID" val="diagram20194733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33"/>
  <p:tag name="KSO_WM_SLIDE_LAYOUT" val="a_f_i"/>
  <p:tag name="KSO_WM_SLIDE_LAYOUT_CNT" val="1_1_1"/>
  <p:tag name="KSO_WM_SLIDE_TYPE" val="text"/>
  <p:tag name="KSO_WM_SLIDE_SUBTYPE" val="pureTxt"/>
  <p:tag name="KSO_WM_SLIDE_SIZE" val="934*540"/>
  <p:tag name="KSO_WM_SLIDE_POSITION" val="26*0"/>
  <p:tag name="KSO_WM_SLIDE_COLORSCHEME_VERSION" val="3.2"/>
  <p:tag name="KSO_WM_TEMPLATE_SUBCATEGORY" val="0"/>
  <p:tag name="KSO_WM_TEMPLATE_MASTER_TYPE" val="0"/>
  <p:tag name="KSO_WM_TEMPLATE_COLOR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1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4764_1*i*2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69.xml><?xml version="1.0" encoding="utf-8"?>
<p:tagLst xmlns:p="http://schemas.openxmlformats.org/presentationml/2006/main">
  <p:tag name="KSO_WM_UNIT_ISCONTENTSTITLE" val="0"/>
  <p:tag name="KSO_WM_UNIT_PRESET_TEXT" val="Click here to add the headline content"/>
  <p:tag name="KSO_WM_UNIT_TEXT_PART_ID" val="2-X"/>
  <p:tag name="KSO_WM_UNIT_TEXT_PART_SIZE" val="49.2*559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64_1*a*1"/>
  <p:tag name="KSO_WM_TEMPLATE_CATEGORY" val="diagram"/>
  <p:tag name="KSO_WM_TEMPLATE_INDEX" val="20194764"/>
  <p:tag name="KSO_WM_UNIT_LAYERLEVEL" val="1"/>
  <p:tag name="KSO_WM_TAG_VERSION" val="1.0"/>
  <p:tag name="KSO_WM_BEAUTIFY_FLAG" val="#wm#"/>
  <p:tag name="KSO_WM_UNIT_NOCLEAR" val="0"/>
  <p:tag name="KSO_WM_UNIT_TEXT_PART_ID_V2" val="a-3-1"/>
  <p:tag name="KSO_WM_UNIT_ISNUMDGMTITLE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5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70.xml><?xml version="1.0" encoding="utf-8"?>
<p:tagLst xmlns:p="http://schemas.openxmlformats.org/presentationml/2006/main">
  <p:tag name="KSO_WM_UNIT_SUBTYPE" val="a"/>
  <p:tag name="KSO_WM_UNIT_PRESET_TEXT" val="Click here to add the text,The text is an extract of your thoughts.In order to demonstrate the good effect of the release, please brief and elaborate your views."/>
  <p:tag name="KSO_WM_UNIT_NOCLEAR" val="1"/>
  <p:tag name="KSO_WM_UNIT_VALUE" val="37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64_1*f*1"/>
  <p:tag name="KSO_WM_TEMPLATE_CATEGORY" val="diagram"/>
  <p:tag name="KSO_WM_TEMPLATE_INDEX" val="20194764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ID" val="diagram20194764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194764"/>
  <p:tag name="KSO_WM_SLIDE_LAYOUT" val="a_f"/>
  <p:tag name="KSO_WM_SLIDE_LAYOUT_CNT" val="1_1"/>
  <p:tag name="KSO_WM_TEMPLATE_MASTER_TYPE" val="0"/>
  <p:tag name="KSO_WM_TEMPLATE_COLOR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350_5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350_5*l_h_i*1_1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350_5*l_h_i*1_1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350_5*l_h_i*1_1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350_5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350_5*l_h_i*1_3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350_5*l_h_i*1_3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350_5*l_h_i*1_3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5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5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350_5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350_5*l_h_i*1_5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350_5*l_h_i*1_5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350_5*l_h_i*1_5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350_5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350_5*l_h_i*1_2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350_5*l_h_i*1_2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350_5*l_h_i*1_2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350_5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350_5*l_h_i*1_4_2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6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350_5*l_h_i*1_4_3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350_5*l_h_i*1_4_4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350_5*l_h_i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350_5*l_h_i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350_5*l_h_i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350_5*l_h_i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350_5*l_h_i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350_5*l_h_f*1_4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350_5*l_h_f*1_2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350_5*l_h_f*1_3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296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6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00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350_5*l_h_f*1_1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350_5*l_h_f*1_5_1"/>
  <p:tag name="KSO_WM_TEMPLATE_CATEGORY" val="diagram"/>
  <p:tag name="KSO_WM_TEMPLATE_INDEX" val="350"/>
  <p:tag name="KSO_WM_UNIT_LAYERLEVEL" val="1_1_1"/>
  <p:tag name="KSO_WM_TAG_VERSION" val="1.0"/>
  <p:tag name="KSO_WM_BEAUTIFY_FLAG" val="#wm#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ISCONTENTSTITLE" val="0"/>
  <p:tag name="KSO_WM_UNIT_NOCLEAR" val="0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350_5*a*1"/>
  <p:tag name="KSO_WM_TEMPLATE_CATEGORY" val="diagram"/>
  <p:tag name="KSO_WM_TEMPLATE_INDEX" val="350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SLIDE_ID" val="diagram350_5"/>
  <p:tag name="KSO_WM_TEMPLATE_SUBCATEGORY" val="0"/>
  <p:tag name="KSO_WM_SLIDE_TYPE" val="text"/>
  <p:tag name="KSO_WM_SLIDE_SUBTYPE" val="diag"/>
  <p:tag name="KSO_WM_SLIDE_ITEM_CNT" val="5"/>
  <p:tag name="KSO_WM_SLIDE_INDEX" val="5"/>
  <p:tag name="KSO_WM_SLIDE_SIZE" val="594.802*311.843"/>
  <p:tag name="KSO_WM_SLIDE_POSITION" val="59.6057*149.156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350"/>
  <p:tag name="KSO_WM_SLIDE_LAYOUT" val="a_l"/>
  <p:tag name="KSO_WM_SLIDE_LAYOUT_CNT" val="1_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01_1*i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SUBTYPE" val="a"/>
  <p:tag name="KSO_WM_UNIT_PRESET_TEXT" val="Click here to add the text,"/>
  <p:tag name="KSO_WM_UNIT_NOCLEAR" val="0"/>
  <p:tag name="KSO_WM_UNIT_VALUE" val="6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901_1*f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PRESET_TEXT" val="Click add header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01_1*a*1"/>
  <p:tag name="KSO_WM_TEMPLATE_CATEGORY" val="diagram"/>
  <p:tag name="KSO_WM_TEMPLATE_INDEX" val="20202901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ID" val="diagram20202901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68"/>
  <p:tag name="KSO_WM_SLIDE_POSITION" val="0*41"/>
  <p:tag name="KSO_WM_TAG_VERSION" val="1.0"/>
  <p:tag name="KSO_WM_BEAUTIFY_FLAG" val="#wm#"/>
  <p:tag name="KSO_WM_TEMPLATE_CATEGORY" val="diagram"/>
  <p:tag name="KSO_WM_TEMPLATE_INDEX" val="20202901"/>
  <p:tag name="KSO_WM_SLIDE_LAYOUT" val="a_f"/>
  <p:tag name="KSO_WM_SLIDE_LAYOUT_CNT" val="1_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6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6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3"/>
  <p:tag name="KSO_WM_UNIT_PRESET_TEXT" val="Click here to add the text,The text is an extract of your thoughts.In order to demonstrate the good effect of the release, please brief and elaborate your views."/>
</p:tagLst>
</file>

<file path=ppt/tags/tag211.xml><?xml version="1.0" encoding="utf-8"?>
<p:tagLst xmlns:p="http://schemas.openxmlformats.org/presentationml/2006/main">
  <p:tag name="KSO_WM_UNIT_TEXT_PART_ID_V2" val="a-3-1"/>
  <p:tag name="KSO_WM_UNIT_ISCONTENTSTITLE" val="0"/>
  <p:tag name="KSO_WM_UNIT_PRESET_TEXT" val="Click add header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37_1*a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ISNUMDGMTITLE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1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1"/>
  <p:tag name="KSO_WM_UNIT_PRESET_TEXT" val="Click here to add the text,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f*2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NOCLEAR" val="0"/>
  <p:tag name="KSO_WM_UNIT_TYPE" val="f"/>
  <p:tag name="KSO_WM_UNIT_INDEX" val="2"/>
  <p:tag name="KSO_WM_UNIT_PRESET_TEXT" val="Click here to add the text,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3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5137_1*i*4"/>
  <p:tag name="KSO_WM_TEMPLATE_CATEGORY" val="diagram"/>
  <p:tag name="KSO_WM_TEMPLATE_INDEX" val="20205137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16.xml><?xml version="1.0" encoding="utf-8"?>
<p:tagLst xmlns:p="http://schemas.openxmlformats.org/presentationml/2006/main">
  <p:tag name="KSO_WM_SLIDE_ID" val="diagram20205137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137"/>
  <p:tag name="KSO_WM_SLIDE_LAYOUT" val="a_f"/>
  <p:tag name="KSO_WM_SLIDE_LAYOUT_CNT" val="1_3"/>
  <p:tag name="KSO_WM_SLIDE_TYPE" val="text"/>
  <p:tag name="KSO_WM_SLIDE_SUBTYPE" val="pureTxt"/>
  <p:tag name="KSO_WM_SLIDE_SIZE" val="909*540"/>
  <p:tag name="KSO_WM_SLIDE_POSITION" val="0*0"/>
</p:tagLst>
</file>

<file path=ppt/tags/tag217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a"/>
  <p:tag name="KSO_WM_UNIT_INDEX" val="1"/>
  <p:tag name="KSO_WM_UNIT_ID" val="custom20182960_11*a*1"/>
  <p:tag name="KSO_WM_UNIT_CLEAR" val="1"/>
  <p:tag name="KSO_WM_UNIT_LAYERLEVEL" val="1"/>
  <p:tag name="KSO_WM_UNIT_VALUE" val="9"/>
  <p:tag name="KSO_WM_UNIT_ISCONTENTSTITLE" val="0"/>
  <p:tag name="KSO_WM_UNIT_HIGHLIGHT" val="0"/>
  <p:tag name="KSO_WM_UNIT_COMPATIBLE" val="1"/>
  <p:tag name="KSO_WM_UNIT_PRESET_TEXT_INDEX" val="3"/>
  <p:tag name="KSO_WM_UNIT_PRESET_TEXT_LEN" val="17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219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1"/>
  <p:tag name="KSO_WM_UNIT_ID" val="custom20182960_9*l_h_i*1_4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a*1"/>
  <p:tag name="KSO_WM_TEMPLATE_CATEGORY" val="diagram"/>
  <p:tag name="KSO_WM_TEMPLATE_INDEX" val="20218105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4"/>
  <p:tag name="KSO_WM_DIAGRAM_GROUP_CODE" val="l1-1"/>
  <p:tag name="KSO_WM_UNIT_TYPE" val="a"/>
  <p:tag name="KSO_WM_UNIT_INDEX" val="1"/>
  <p:tag name="KSO_WM_UNIT_PRESET_TEXT" val="目录大纲"/>
  <p:tag name="KSO_WM_UNIT_ISNUMDGMTITLE" val="0"/>
  <p:tag name="KSO_WM_UNIT_TEXT_FILL_FORE_SCHEMECOLOR_INDEX" val="5"/>
  <p:tag name="KSO_WM_UNIT_TEXT_FILL_TYPE" val="1"/>
  <p:tag name="KSO_WM_UNIT_USESOURCEFORMAT_APPLY" val="1"/>
</p:tagLst>
</file>

<file path=ppt/tags/tag220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2"/>
  <p:tag name="KSO_WM_UNIT_ID" val="custom20182960_9*l_h_i*1_4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4_1"/>
  <p:tag name="KSO_WM_UNIT_ID" val="custom20182960_9*l_h_f*1_4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4_3"/>
  <p:tag name="KSO_WM_UNIT_ID" val="custom20182960_9*l_h_i*1_4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224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1"/>
  <p:tag name="KSO_WM_UNIT_ID" val="custom20182960_9*l_h_i*1_3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2"/>
  <p:tag name="KSO_WM_UNIT_ID" val="custom20182960_9*l_h_i*1_3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3_1"/>
  <p:tag name="KSO_WM_UNIT_ID" val="custom20182960_9*l_h_f*1_3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3_3"/>
  <p:tag name="KSO_WM_UNIT_ID" val="custom20182960_9*l_h_i*1_3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229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1"/>
  <p:tag name="KSO_WM_UNIT_ID" val="custom20182960_9*l_h_i*1_2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7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7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30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2"/>
  <p:tag name="KSO_WM_UNIT_ID" val="custom20182960_9*l_h_i*1_2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2_1"/>
  <p:tag name="KSO_WM_UNIT_ID" val="custom20182960_9*l_h_f*1_2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2_3"/>
  <p:tag name="KSO_WM_UNIT_ID" val="custom20182960_9*l_h_i*1_2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82960_9*i*1"/>
  <p:tag name="KSO_WM_TEMPLATE_CATEGORY" val="custom"/>
  <p:tag name="KSO_WM_TEMPLATE_INDEX" val="20182960"/>
  <p:tag name="KSO_WM_UNIT_INDEX" val="1"/>
</p:tagLst>
</file>

<file path=ppt/tags/tag234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1"/>
  <p:tag name="KSO_WM_UNIT_ID" val="custom20182960_9*l_h_i*1_1_1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2"/>
  <p:tag name="KSO_WM_UNIT_ID" val="custom20182960_9*l_h_i*1_1_2"/>
  <p:tag name="KSO_WM_UNIT_LAYERLEVEL" val="1_1_1"/>
  <p:tag name="KSO_WM_DIAGRAM_GROUP_CODE" val="l1-1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UNIT_TYPE" val="l_h_f"/>
  <p:tag name="KSO_WM_UNIT_INDEX" val="1_1_1"/>
  <p:tag name="KSO_WM_UNIT_ID" val="custom20182960_9*l_h_f*1_1_1"/>
  <p:tag name="KSO_WM_UNIT_CLEAR" val="1"/>
  <p:tag name="KSO_WM_UNIT_LAYERLEVEL" val="1_1_1"/>
  <p:tag name="KSO_WM_UNIT_VALUE" val="28"/>
  <p:tag name="KSO_WM_UNIT_HIGHLIGHT" val="0"/>
  <p:tag name="KSO_WM_UNIT_COMPATIBLE" val="0"/>
  <p:tag name="KSO_WM_DIAGRAM_GROUP_CODE" val="l1-1"/>
  <p:tag name="KSO_WM_UNIT_PRESET_TEXT" val="CONSECTETUR ADIPISICING ELITSED EIUSMOD TEMPOR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CLEAR" val="1"/>
  <p:tag name="KSO_WM_TAG_VERSION" val="1.0"/>
  <p:tag name="KSO_WM_TEMPLATE_CATEGORY" val="custom"/>
  <p:tag name="KSO_WM_TEMPLATE_INDEX" val="20182960"/>
  <p:tag name="KSO_WM_UNIT_TYPE" val="l_h_i"/>
  <p:tag name="KSO_WM_UNIT_INDEX" val="1_1_3"/>
  <p:tag name="KSO_WM_UNIT_ID" val="custom20182960_9*l_h_i*1_1_3"/>
  <p:tag name="KSO_WM_UNIT_LAYERLEVEL" val="1_1_1"/>
  <p:tag name="KSO_WM_DIAGRAM_GROUP_CODE" val="l1-1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SLIDE_ID" val="custom20182960_11"/>
  <p:tag name="KSO_WM_SLIDE_INDEX" val="11"/>
  <p:tag name="KSO_WM_SLIDE_ITEM_CNT" val="4"/>
  <p:tag name="KSO_WM_SLIDE_LAYOUT" val="a_l"/>
  <p:tag name="KSO_WM_SLIDE_LAYOUT_CNT" val="1_1"/>
  <p:tag name="KSO_WM_SLIDE_TYPE" val="contents"/>
  <p:tag name="KSO_WM_BEAUTIFY_FLAG" val="#wm#"/>
  <p:tag name="KSO_WM_TEMPLATE_CATEGORY" val="custom"/>
  <p:tag name="KSO_WM_TEMPLATE_INDEX" val="20182960"/>
  <p:tag name="KSO_WM_DIAGRAM_GROUP_CODE" val="l1-1"/>
  <p:tag name="KSO_WM_TAG_VERSION" val="1.0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7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7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249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7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7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50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251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252.xml><?xml version="1.0" encoding="utf-8"?>
<p:tagLst xmlns:p="http://schemas.openxmlformats.org/presentationml/2006/main">
  <p:tag name="KSO_WM_DIAGRAM_VIRTUALLY_FRAME" val="{&quot;height&quot;:342.7,&quot;left&quot;:358.25,&quot;top&quot;:143.7,&quot;width&quot;:535.8}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182960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PRESET_TEXT" val="单击此处添加标题"/>
  <p:tag name="KSO_WM_TEMPLATE_INDEX" val="20231165"/>
  <p:tag name="KSO_WM_UNIT_ID" val="custom20231165_1*a*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0196_1*i*1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0196_1*i*2"/>
  <p:tag name="KSO_WM_TEMPLATE_CATEGORY" val="custom"/>
  <p:tag name="KSO_WM_TEMPLATE_INDEX" val="20230196"/>
  <p:tag name="KSO_WM_UNIT_LAYERLEVEL" val="1"/>
  <p:tag name="KSO_WM_TAG_VERSION" val="3.0"/>
  <p:tag name="KSO_WM_BEAUTIFY_FLAG" val="#wm#"/>
</p:tagLst>
</file>

<file path=ppt/tags/tag25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196_1*f*1"/>
  <p:tag name="KSO_WM_TEMPLATE_CATEGORY" val="custom"/>
  <p:tag name="KSO_WM_TEMPLATE_INDEX" val="20230196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SLIDE_TYPE" val="text"/>
  <p:tag name="KSO_WM_SLIDE_SUBTYPE" val="picTxt"/>
  <p:tag name="KSO_WM_SLIDE_SIZE" val="960*539"/>
  <p:tag name="KSO_WM_SLIDE_POSITION" val="0*0"/>
  <p:tag name="KSO_WM_SLIDE_LAYOUT" val="a_f_β"/>
  <p:tag name="KSO_WM_SLIDE_LAYOUT_CNT" val="1_1_1"/>
  <p:tag name="KSO_WM_TEMPLATE_INDEX" val="20231165"/>
  <p:tag name="KSO_WM_TEMPLATE_SUBCATEGORY" val="0"/>
  <p:tag name="KSO_WM_SLIDE_INDEX" val="1"/>
  <p:tag name="KSO_WM_TAG_VERSION" val="3.0"/>
  <p:tag name="KSO_WM_SLIDE_ID" val="custom20231165_1"/>
  <p:tag name="KSO_WM_SLIDE_ITEM_CNT" val="1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3116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8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8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60.xml><?xml version="1.0" encoding="utf-8"?>
<p:tagLst xmlns:p="http://schemas.openxmlformats.org/presentationml/2006/main">
  <p:tag name="commondata" val="eyJoZGlkIjoiNTdiNmNiYTczYmZhNDAwMmU3NzU1ZDYxMzgyZWY1MTkifQ=="/>
  <p:tag name="resource_record_key" val="{&quot;13&quot;:[4721934,4364974],&quot;65&quot;:[20182960],&quot;70&quot;:[3312359,3317056,3312361,3317082,3313650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8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8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8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8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29.xml><?xml version="1.0" encoding="utf-8"?>
<p:tagLst xmlns:p="http://schemas.openxmlformats.org/presentationml/2006/main">
  <p:tag name="KSO_WM_SLIDE_ID" val="diagram20218105_7"/>
  <p:tag name="KSO_WM_TEMPLATE_SUBCATEGORY" val="0"/>
  <p:tag name="KSO_WM_TEMPLATE_MASTER_TYPE" val="0"/>
  <p:tag name="KSO_WM_TEMPLATE_COLOR_TYPE" val="1"/>
  <p:tag name="KSO_WM_SLIDE_ITEM_CNT" val="8"/>
  <p:tag name="KSO_WM_SLIDE_INDEX" val="7"/>
  <p:tag name="KSO_WM_TAG_VERSION" val="1.0"/>
  <p:tag name="KSO_WM_BEAUTIFY_FLAG" val="#wm#"/>
  <p:tag name="KSO_WM_TEMPLATE_CATEGORY" val="diagram"/>
  <p:tag name="KSO_WM_TEMPLATE_INDEX" val="20218105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</p:tagLst>
</file>

<file path=ppt/tags/tag3.xml><?xml version="1.0" encoding="utf-8"?>
<p:tagLst xmlns:p="http://schemas.openxmlformats.org/presentationml/2006/main">
  <p:tag name="KSO_WM_TEMPLATE_CATEGORY" val="custom"/>
  <p:tag name="KSO_WM_TEMPLATE_INDEX" val="20182960"/>
  <p:tag name="KSO_WM_TAG_VERSION" val="1.0"/>
  <p:tag name="KSO_WM_BEAUTIFY_FLAG" val="#wm#"/>
  <p:tag name="KSO_WM_TEMPLATE_THUMBS_INDEX" val="1、9、12、16、19、2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644_1*i*4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644_1*i*5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FOIL_COLOR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644_1*i*6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9"/>
  <p:tag name="KSO_WM_UNIT_COLOR_SCHEME_PARENT_PAGE" val="0_1"/>
  <p:tag name="KSO_WM_UNIT_FOIL_COLOR" val="1"/>
</p:tagLst>
</file>

<file path=ppt/tags/tag33.xml><?xml version="1.0" encoding="utf-8"?>
<p:tagLst xmlns:p="http://schemas.openxmlformats.org/presentationml/2006/main">
  <p:tag name="KSO_WM_UNIT_ISCONTENTS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4_1*a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34.xml><?xml version="1.0" encoding="utf-8"?>
<p:tagLst xmlns:p="http://schemas.openxmlformats.org/presentationml/2006/main">
  <p:tag name="KSO_WM_UNIT_NOCLEAR" val="0"/>
  <p:tag name="KSO_WM_UNIT_VALUE" val="35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4_1*f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即便信息错综复杂，需要用更多的文字来表述，也请您尽可能提炼思想的精髓，恰如其分的表达观点，往往事半功倍。更多时候我们只需播下一颗种子，自然有微风吹拂，雨露滋养。为了最终演示发布的良好效果，请您尽量提炼思想的精髓，否则容易造成观者的阅读压力，适得其反。祝愿您演讲顺利。"/>
  <p:tag name="KSO_WM_UNIT_SUBTYPE" val="a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644_1*i*2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644_1*i*3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SLIDE_ID" val="diagram20194644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644"/>
  <p:tag name="KSO_WM_SLIDE_LAYOUT" val="a_f"/>
  <p:tag name="KSO_WM_SLIDE_LAYOUT_CNT" val="1_1"/>
  <p:tag name="KSO_WM_SLIDE_TYPE" val="text"/>
  <p:tag name="KSO_WM_SLIDE_SUBTYPE" val="pureTxt"/>
  <p:tag name="KSO_WM_SLIDE_SIZE" val="882*476"/>
  <p:tag name="KSO_WM_SLIDE_POSITION" val="42*36"/>
  <p:tag name="KSO_WM_SLIDE_COLORSCHEME_VERSION" val="3.2"/>
  <p:tag name="KSO_WM_TEMPLATE_SUBCATEGORY" val="0"/>
  <p:tag name="KSO_WM_TEMPLATE_MASTER_TYPE" val="0"/>
  <p:tag name="KSO_WM_TEMPLATE_COLOR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1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SHADOW_SCHEMECOLOR_INDEX" val="13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4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1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01661_3*i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01661_3*i*2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diagram20201661_3*i*3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ISCONTENTSTITLE" val="1"/>
  <p:tag name="KSO_WM_UNIT_PRESET_TEXT" val="CONTENT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1661_3*a*1"/>
  <p:tag name="KSO_WM_TEMPLATE_CATEGORY" val="diagram"/>
  <p:tag name="KSO_WM_TEMPLATE_INDEX" val="20201661"/>
  <p:tag name="KSO_WM_UNIT_LAYERLEVEL" val="1"/>
  <p:tag name="KSO_WM_TAG_VERSION" val="1.0"/>
  <p:tag name="KSO_WM_BEAUTIFY_FLAG" val="#wm#"/>
  <p:tag name="KSO_WM_UNIT_TEXT_FILL_FORE_SCHEMECOLOR_INDEX" val="15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661_3*l_h_i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55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661_3*l_h_f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56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661_3*l_h_a*1_1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661_3*l_h_i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58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661_3*l_h_f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59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661_3*l_h_a*1_2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1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661_3*l_h_i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1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661_3*l_h_f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2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661_3*l_h_a*1_3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661_3*l_h_i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4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661_3*l_h_f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661_3*l_h_a*1_4_1"/>
  <p:tag name="KSO_WM_TEMPLATE_CATEGORY" val="diagram"/>
  <p:tag name="KSO_WM_TEMPLATE_INDEX" val="2020166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661_3*l_i*1_1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661_3*l_i*1_2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1661_3*l_i*1_3"/>
  <p:tag name="KSO_WM_TEMPLATE_CATEGORY" val="diagram"/>
  <p:tag name="KSO_WM_TEMPLATE_INDEX" val="20201661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  <p:tag name="KSO_WM_DIAGRAM_VIRTUALLY_FRAME" val="{&quot;height&quot;:287.14559055118104,&quot;left&quot;:492.13653543307083,&quot;top&quot;:141.35346456692915,&quot;width&quot;:414.86346456692917}"/>
</p:tagLst>
</file>

<file path=ppt/tags/tag69.xml><?xml version="1.0" encoding="utf-8"?>
<p:tagLst xmlns:p="http://schemas.openxmlformats.org/presentationml/2006/main">
  <p:tag name="KSO_WM_SLIDE_ID" val="diagram20201661_3"/>
  <p:tag name="KSO_WM_TEMPLATE_SUBCATEGORY" val="0"/>
  <p:tag name="KSO_WM_TEMPLATE_MASTER_TYPE" val="0"/>
  <p:tag name="KSO_WM_TEMPLATE_COLOR_TYPE" val="1"/>
  <p:tag name="KSO_WM_SLIDE_TYPE" val="contents"/>
  <p:tag name="KSO_WM_SLIDE_SUBTYPE" val="diag"/>
  <p:tag name="KSO_WM_SLIDE_ITEM_CNT" val="4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1661"/>
  <p:tag name="KSO_WM_SLIDE_LAYOUT" val="a_l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3_2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2"/>
  <p:tag name="KSO_WM_UNIT_FILL_FORE_SCHEMECOLOR_INDEX" val="5"/>
  <p:tag name="KSO_WM_UNIT_FILL_TYPE" val="1"/>
  <p:tag name="KSO_WM_UNIT_SHADOW_SCHEMECOLOR_INDEX" val="13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i*1_3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TEXT_FILL_FORE_SCHEMECOLOR_INDEX" val="14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2_1*a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2_1*i*3"/>
  <p:tag name="KSO_WM_TEMPLATE_CATEGORY" val="diagram"/>
  <p:tag name="KSO_WM_TEMPLATE_INDEX" val="20203672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12"/>
  <p:tag name="KSO_WM_SLIDE_POSITION" val="0*27"/>
  <p:tag name="KSO_WM_TAG_VERSION" val="1.0"/>
  <p:tag name="KSO_WM_BEAUTIFY_FLAG" val="#wm#"/>
  <p:tag name="KSO_WM_TEMPLATE_CATEGORY" val="diagram"/>
  <p:tag name="KSO_WM_TEMPLATE_INDEX" val="20203672"/>
  <p:tag name="KSO_WM_SLIDE_LAYOUT" val="a_f"/>
  <p:tag name="KSO_WM_SLIDE_LAYOUT_CNT" val="1_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644_1*i*4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644_1*i*5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7"/>
  <p:tag name="KSO_WM_UNIT_COLOR_SCHEME_PARENT_PAGE" val="0_1"/>
  <p:tag name="KSO_WM_UNIT_FOIL_COLOR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8105_7*l_h_f*1_3_1"/>
  <p:tag name="KSO_WM_TEMPLATE_CATEGORY" val="diagram"/>
  <p:tag name="KSO_WM_TEMPLATE_INDEX" val="20218105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具体内容"/>
  <p:tag name="KSO_WM_UNIT_VALUE" val="12"/>
  <p:tag name="KSO_WM_UNIT_SUBTYPE" val="a"/>
  <p:tag name="KSO_WM_UNIT_TEXT_FILL_FORE_SCHEMECOLOR_INDEX" val="13"/>
  <p:tag name="KSO_WM_UNIT_TEXT_FILL_TYPE" val="1"/>
  <p:tag name="KSO_WM_UNIT_USESOURCEFORMAT_APPLY" val="1"/>
  <p:tag name="KSO_WM_DIAGRAM_VIRTUALLY_FRAME" val="{&quot;height&quot;:283.356062992126,&quot;left&quot;:135.21259842519686,&quot;top&quot;:203.31283464566928,&quot;width&quot;:732.0923622047243}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644_1*i*6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COLOR_SCHEME_SHAPE_ID" val="19"/>
  <p:tag name="KSO_WM_UNIT_COLOR_SCHEME_PARENT_PAGE" val="0_1"/>
  <p:tag name="KSO_WM_UNIT_FOIL_COLOR" val="1"/>
</p:tagLst>
</file>

<file path=ppt/tags/tag91.xml><?xml version="1.0" encoding="utf-8"?>
<p:tagLst xmlns:p="http://schemas.openxmlformats.org/presentationml/2006/main">
  <p:tag name="KSO_WM_UNIT_ISCONTENTS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4_1*a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单击此处添加标题"/>
  <p:tag name="KSO_WM_UNIT_ISNUMDGMTITLE" val="0"/>
</p:tagLst>
</file>

<file path=ppt/tags/tag92.xml><?xml version="1.0" encoding="utf-8"?>
<p:tagLst xmlns:p="http://schemas.openxmlformats.org/presentationml/2006/main">
  <p:tag name="KSO_WM_UNIT_NOCLEAR" val="0"/>
  <p:tag name="KSO_WM_UNIT_VALUE" val="35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644_1*f*1"/>
  <p:tag name="KSO_WM_TEMPLATE_CATEGORY" val="diagram"/>
  <p:tag name="KSO_WM_TEMPLATE_INDEX" val="20194644"/>
  <p:tag name="KSO_WM_UNIT_LAYERLEVEL" val="1"/>
  <p:tag name="KSO_WM_TAG_VERSION" val="1.0"/>
  <p:tag name="KSO_WM_BEAUTIFY_FLAG" val="#wm#"/>
  <p:tag name="KSO_WM_UNIT_PRESET_TEXT" val="点击此处添加正文，文字是您思想的提炼，为了最终呈现发布的良好效果，请言简意赅的阐述您的观点，并根据需要酌情增减文字。即便信息错综复杂，需要用更多的文字来表述，也请您尽可能提炼思想的精髓，恰如其分的表达观点，往往事半功倍。更多时候我们只需播下一颗种子，自然有微风吹拂，雨露滋养。为了最终演示发布的良好效果，请您尽量提炼思想的精髓，否则容易造成观者的阅读压力，适得其反。祝愿您演讲顺利。"/>
  <p:tag name="KSO_WM_UNIT_SUBTYPE" val="a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644_1*i*2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644_1*i*3"/>
  <p:tag name="KSO_WM_TEMPLATE_CATEGORY" val="diagram"/>
  <p:tag name="KSO_WM_TEMPLATE_INDEX" val="20194644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ID" val="diagram20194644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644"/>
  <p:tag name="KSO_WM_SLIDE_LAYOUT" val="a_f"/>
  <p:tag name="KSO_WM_SLIDE_LAYOUT_CNT" val="1_1"/>
  <p:tag name="KSO_WM_SLIDE_TYPE" val="text"/>
  <p:tag name="KSO_WM_SLIDE_SUBTYPE" val="pureTxt"/>
  <p:tag name="KSO_WM_SLIDE_SIZE" val="882*476"/>
  <p:tag name="KSO_WM_SLIDE_POSITION" val="42*36"/>
  <p:tag name="KSO_WM_SLIDE_COLORSCHEME_VERSION" val="3.2"/>
  <p:tag name="KSO_WM_TEMPLATE_SUBCATEGORY" val="0"/>
  <p:tag name="KSO_WM_TEMPLATE_MASTER_TYPE" val="0"/>
  <p:tag name="KSO_WM_TEMPLATE_COLOR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027_1*i*9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027_1*a*1"/>
  <p:tag name="KSO_WM_TEMPLATE_CATEGORY" val="diagram"/>
  <p:tag name="KSO_WM_TEMPLATE_INDEX" val="20204027"/>
  <p:tag name="KSO_WM_UNIT_LAYERLEVEL" val="1"/>
  <p:tag name="KSO_WM_TAG_VERSION" val="1.0"/>
  <p:tag name="KSO_WM_BEAUTIFY_FLAG" val="#wm#"/>
  <p:tag name="KSO_WM_UNIT_PRESET_TEXT" val="Click add header"/>
  <p:tag name="KSO_WM_UNIT_ISNUMDGMTITLE" val="0"/>
</p:tagLst>
</file>

<file path=ppt/tags/tag98.xml><?xml version="1.0" encoding="utf-8"?>
<p:tagLst xmlns:p="http://schemas.openxmlformats.org/presentationml/2006/main"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027_1*f*1"/>
  <p:tag name="KSO_WM_TEMPLATE_CATEGORY" val="diagram"/>
  <p:tag name="KSO_WM_TEMPLATE_INDEX" val="20204027"/>
  <p:tag name="KSO_WM_UNIT_LAYERLEVEL" val="1"/>
  <p:tag name="KSO_WM_TAG_VERSION" val="1.0"/>
  <p:tag name="KSO_WM_BEAUTIFY_FLAG" val="#wm#"/>
  <p:tag name="KSO_WM_UNIT_PRESET_TEXT" val="Click here to add the text,"/>
  <p:tag name="KSO_WM_UNIT_SUBTYPE" val="a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027_1*i*1"/>
  <p:tag name="KSO_WM_TEMPLATE_CATEGORY" val="diagram"/>
  <p:tag name="KSO_WM_TEMPLATE_INDEX" val="20204027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260">
      <a:dk1>
        <a:srgbClr val="000000"/>
      </a:dk1>
      <a:lt1>
        <a:srgbClr val="FFFFFF"/>
      </a:lt1>
      <a:dk2>
        <a:srgbClr val="07BDF4"/>
      </a:dk2>
      <a:lt2>
        <a:srgbClr val="F0F0F0"/>
      </a:lt2>
      <a:accent1>
        <a:srgbClr val="1C3750"/>
      </a:accent1>
      <a:accent2>
        <a:srgbClr val="E43434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1C3750"/>
      </a:hlink>
      <a:folHlink>
        <a:srgbClr val="BFBFBF"/>
      </a:folHlink>
    </a:clrScheme>
    <a:fontScheme name="zbmainpn">
      <a:majorFont>
        <a:latin typeface="Arial"/>
        <a:ea typeface="SimHei"/>
        <a:cs typeface=""/>
      </a:majorFont>
      <a:minorFont>
        <a:latin typeface="Arial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8009</Words>
  <Application>WPS 演示</Application>
  <PresentationFormat>宽屏</PresentationFormat>
  <Paragraphs>494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Helvetica</vt:lpstr>
      <vt:lpstr>微软雅黑 Light</vt:lpstr>
      <vt:lpstr>Wingdings</vt:lpstr>
      <vt:lpstr>Calibri</vt:lpstr>
      <vt:lpstr>Arial Unicode MS</vt:lpstr>
      <vt:lpstr>Arial Black</vt:lpstr>
      <vt:lpstr>Segoe UI Black</vt:lpstr>
      <vt:lpstr>汉仪旗黑-85S</vt:lpstr>
      <vt:lpstr>黑体</vt:lpstr>
      <vt:lpstr>楷体</vt:lpstr>
      <vt:lpstr>WPS-Bullets</vt:lpstr>
      <vt:lpstr>WPS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任务状态图</vt:lpstr>
      <vt:lpstr>PowerPoint 演示文稿</vt:lpstr>
      <vt:lpstr>PowerPoint 演示文稿</vt:lpstr>
      <vt:lpstr>PowerPoint 演示文稿</vt:lpstr>
      <vt:lpstr>PowerPoint 演示文稿</vt:lpstr>
      <vt:lpstr>自动调度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零中断延迟基本原理</vt:lpstr>
      <vt:lpstr>服务详解</vt:lpstr>
      <vt:lpstr>中断挂起服务缓存</vt:lpstr>
      <vt:lpstr>互斥访问机制</vt:lpstr>
      <vt:lpstr>PowerPoint 演示文稿</vt:lpstr>
      <vt:lpstr>零中断延迟技术对比（一）</vt:lpstr>
      <vt:lpstr>零中断延迟技术对比（二）</vt:lpstr>
      <vt:lpstr>CosyOS-II MCU条件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我是谁？</cp:lastModifiedBy>
  <cp:revision>4870</cp:revision>
  <dcterms:created xsi:type="dcterms:W3CDTF">2023-08-09T12:44:00Z</dcterms:created>
  <dcterms:modified xsi:type="dcterms:W3CDTF">2024-04-27T15:16:25Z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2052-12.1.0.16417</vt:lpwstr>
  </property>
</Properties>
</file>