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sldIdLst>
    <p:sldId id="256" r:id="rId5"/>
    <p:sldId id="261" r:id="rId6"/>
    <p:sldId id="279" r:id="rId8"/>
    <p:sldId id="308" r:id="rId9"/>
    <p:sldId id="309" r:id="rId10"/>
    <p:sldId id="310" r:id="rId11"/>
    <p:sldId id="312" r:id="rId12"/>
    <p:sldId id="313" r:id="rId13"/>
    <p:sldId id="314" r:id="rId14"/>
    <p:sldId id="262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6795C93E-B00A-4E4D-8FEB-5990B0D3D65F}">
          <p14:sldIdLst>
            <p14:sldId id="256"/>
            <p14:sldId id="261"/>
            <p14:sldId id="279"/>
            <p14:sldId id="308"/>
            <p14:sldId id="309"/>
            <p14:sldId id="310"/>
            <p14:sldId id="312"/>
            <p14:sldId id="313"/>
            <p14:sldId id="314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E80"/>
    <a:srgbClr val="1A315D"/>
    <a:srgbClr val="273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5676-8347-4B9D-9BAA-4572AC39DB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7BC2-2B03-4B73-A4E2-363DBEA736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11" name="TextBox 4"/>
          <p:cNvSpPr txBox="1"/>
          <p:nvPr userDrawn="1"/>
        </p:nvSpPr>
        <p:spPr>
          <a:xfrm>
            <a:off x="-15657" y="6521255"/>
            <a:ext cx="9358630" cy="587375"/>
          </a:xfrm>
          <a:prstGeom prst="rect">
            <a:avLst/>
          </a:prstGeom>
          <a:noFill/>
        </p:spPr>
        <p:txBody>
          <a:bodyPr wrap="none" lIns="95415" tIns="47707" rIns="95415" bIns="477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官网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：www.STCAI.com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论坛：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www.STCAI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MCU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有任何疑问都可以在论坛交流</a:t>
            </a:r>
            <a:endParaRPr lang="zh-CN" altLang="zh-CN" sz="1600" b="1" kern="12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1600" b="1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 userDrawn="1"/>
        </p:nvSpPr>
        <p:spPr bwMode="gray">
          <a:xfrm rot="16200000">
            <a:off x="11486986" y="6155999"/>
            <a:ext cx="324000" cy="1080000"/>
          </a:xfrm>
          <a:prstGeom prst="rtTriangle">
            <a:avLst/>
          </a:prstGeom>
          <a:solidFill>
            <a:srgbClr val="1A315D"/>
          </a:solidFill>
          <a:ln w="38100" algn="ctr">
            <a:noFill/>
            <a:round/>
          </a:ln>
        </p:spPr>
        <p:txBody>
          <a:bodyPr wrap="square" lIns="95383" tIns="47692" rIns="95383" bIns="47692" rtlCol="0" anchor="ctr">
            <a:spAutoFit/>
          </a:bodyPr>
          <a:lstStyle/>
          <a:p>
            <a:endParaRPr lang="zh-CN" altLang="en-US" sz="2135" dirty="0">
              <a:solidFill>
                <a:srgbClr val="000000"/>
              </a:solidFill>
            </a:endParaRPr>
          </a:p>
        </p:txBody>
      </p:sp>
      <p:sp>
        <p:nvSpPr>
          <p:cNvPr id="19" name="灯片编号占位符 6"/>
          <p:cNvSpPr txBox="1"/>
          <p:nvPr userDrawn="1"/>
        </p:nvSpPr>
        <p:spPr>
          <a:xfrm>
            <a:off x="11771586" y="6595801"/>
            <a:ext cx="420415" cy="293729"/>
          </a:xfrm>
          <a:prstGeom prst="rect">
            <a:avLst/>
          </a:prstGeom>
        </p:spPr>
        <p:txBody>
          <a:bodyPr lIns="95400" tIns="47700" rIns="95400" bIns="47700"/>
          <a:lstStyle/>
          <a:p>
            <a:pPr algn="ctr">
              <a:defRPr/>
            </a:pPr>
            <a:fld id="{E6F1350C-10FB-4558-A5B1-744FED8D32B5}" type="slidenum">
              <a:rPr lang="en-US" altLang="zh-CN" sz="120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fld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47767" y="476903"/>
            <a:ext cx="580571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66162" y="476903"/>
            <a:ext cx="170373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8" name="标题 3073"/>
          <p:cNvSpPr txBox="1"/>
          <p:nvPr/>
        </p:nvSpPr>
        <p:spPr>
          <a:xfrm>
            <a:off x="141498" y="1425302"/>
            <a:ext cx="14661692" cy="241347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8051U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深度入门到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b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大型实战视频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9536893" y="4742586"/>
            <a:ext cx="491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主讲人：冲哥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5770" y="3359785"/>
            <a:ext cx="6608445" cy="3784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哪怕梦想让我们拼的遍体鳞伤,这一次我们也要勇往直前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3149" y="2406912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摘要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7614920" cy="3948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周期性任务介绍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文件的创建（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.h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结构体的介绍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结构体数组的周期性任务调度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周期性任务介绍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975" y="1205865"/>
            <a:ext cx="11197590" cy="12446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：用一个定时器实现这个任务。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LED1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0.3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秒取反一次，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LED2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0.6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秒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取反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LED3 0.9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秒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取反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7555" y="2450465"/>
            <a:ext cx="98044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通过一个变量计数，假设这个变量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1ms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自加一次，加到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即为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300ms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，加到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就是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600ms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；计数到达后重新清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1870" y="3856355"/>
            <a:ext cx="6882130" cy="21774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3990" y="3677920"/>
            <a:ext cx="4366895" cy="2533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sym typeface="+mn-ea"/>
              </a:rPr>
              <a:t>数组使用分为如下两步</a:t>
            </a: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sym typeface="+mn-ea"/>
              </a:rPr>
              <a:t>1.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定义</a:t>
            </a: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pPr indent="457200" algn="l"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sym typeface="+mn-ea"/>
              </a:rPr>
              <a:t>类型</a:t>
            </a:r>
            <a:r>
              <a:rPr lang="en-US" altLang="zh-CN" sz="2400">
                <a:solidFill>
                  <a:schemeClr val="bg1"/>
                </a:solidFill>
                <a:sym typeface="+mn-ea"/>
              </a:rPr>
              <a:t> 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名称</a:t>
            </a:r>
            <a:r>
              <a:rPr lang="en-US" altLang="zh-CN" sz="2400">
                <a:solidFill>
                  <a:schemeClr val="bg1"/>
                </a:solidFill>
                <a:sym typeface="+mn-ea"/>
              </a:rPr>
              <a:t>[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长度</a:t>
            </a:r>
            <a:r>
              <a:rPr lang="en-US" altLang="zh-CN" sz="2400">
                <a:solidFill>
                  <a:schemeClr val="bg1"/>
                </a:solidFill>
                <a:sym typeface="+mn-ea"/>
              </a:rPr>
              <a:t>] = { 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数值</a:t>
            </a:r>
            <a:r>
              <a:rPr lang="en-US" altLang="zh-CN" sz="2400">
                <a:solidFill>
                  <a:schemeClr val="bg1"/>
                </a:solidFill>
                <a:sym typeface="+mn-ea"/>
              </a:rPr>
              <a:t> }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；</a:t>
            </a: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pPr indent="457200" algn="l">
              <a:buClrTx/>
              <a:buSzTx/>
              <a:buFontTx/>
            </a:pP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pPr marL="0" lvl="0" indent="0" algn="l">
              <a:buClrTx/>
              <a:buSzTx/>
              <a:buFontTx/>
              <a:buNone/>
            </a:pPr>
            <a:r>
              <a:rPr lang="en-US" altLang="zh-CN" sz="2400">
                <a:solidFill>
                  <a:schemeClr val="bg1"/>
                </a:solidFill>
              </a:rPr>
              <a:t>2.</a:t>
            </a:r>
            <a:r>
              <a:rPr lang="zh-CN" altLang="en-US" sz="2400">
                <a:solidFill>
                  <a:schemeClr val="bg1"/>
                </a:solidFill>
              </a:rPr>
              <a:t>使用</a:t>
            </a:r>
            <a:endParaRPr lang="zh-CN" altLang="en-US" sz="2400">
              <a:solidFill>
                <a:schemeClr val="bg1"/>
              </a:solidFill>
            </a:endParaRPr>
          </a:p>
          <a:p>
            <a:pPr marL="0" lvl="0" indent="457200" algn="l">
              <a:buClrTx/>
              <a:buSz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sym typeface="+mn-ea"/>
              </a:rPr>
              <a:t>赋值：名称</a:t>
            </a:r>
            <a:r>
              <a:rPr lang="en-US" altLang="zh-CN" sz="2400">
                <a:solidFill>
                  <a:schemeClr val="bg1"/>
                </a:solidFill>
                <a:sym typeface="+mn-ea"/>
              </a:rPr>
              <a:t>[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索引</a:t>
            </a:r>
            <a:r>
              <a:rPr lang="en-US" altLang="zh-CN" sz="2400">
                <a:solidFill>
                  <a:schemeClr val="bg1"/>
                </a:solidFill>
                <a:sym typeface="+mn-ea"/>
              </a:rPr>
              <a:t>] = 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数值</a:t>
            </a:r>
            <a:endParaRPr lang="zh-CN" altLang="en-US" sz="2400">
              <a:solidFill>
                <a:schemeClr val="bg1"/>
              </a:solidFill>
            </a:endParaRPr>
          </a:p>
          <a:p>
            <a:pPr indent="457200" algn="l">
              <a:buClrTx/>
              <a:buSzTx/>
              <a:buFontTx/>
            </a:pPr>
            <a:endParaRPr lang="zh-CN" altLang="en-US" sz="2400">
              <a:solidFill>
                <a:schemeClr val="accent3">
                  <a:lumMod val="95000"/>
                </a:schemeClr>
              </a:solidFill>
              <a:sym typeface="+mn-ea"/>
            </a:endParaRPr>
          </a:p>
          <a:p>
            <a:pPr indent="457200" algn="l">
              <a:buClrTx/>
              <a:buSzTx/>
              <a:buFontTx/>
            </a:pPr>
            <a:endParaRPr lang="en-US" altLang="zh-CN" sz="2400">
              <a:solidFill>
                <a:schemeClr val="accent3">
                  <a:lumMod val="95000"/>
                </a:schemeClr>
              </a:solidFill>
            </a:endParaRPr>
          </a:p>
          <a:p>
            <a:endParaRPr lang="zh-CN" altLang="en-US" sz="2400" noProof="1">
              <a:solidFill>
                <a:schemeClr val="accent3">
                  <a:lumMod val="9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周期性任务介绍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975" y="1350645"/>
            <a:ext cx="11197590" cy="12446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：数组点亮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，实现流水灯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7555" y="2301240"/>
            <a:ext cx="98044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注意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事项：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点亮，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熄灭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数组长度需要把握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好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流水灯移动的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时间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周期性任务介绍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975" y="1350645"/>
            <a:ext cx="11197590" cy="9690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：按键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按一下，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通过数组移动一下；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7555" y="2301240"/>
            <a:ext cx="98044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注意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事项：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按键不能在通过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while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判断是否按下松开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了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可以通过按键按下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计数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785" y="3500120"/>
            <a:ext cx="8539480" cy="15106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73785" y="5135245"/>
            <a:ext cx="9232265" cy="4127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b="1">
                <a:solidFill>
                  <a:srgbClr val="FF0000"/>
                </a:solidFill>
              </a:rPr>
              <a:t>检测到按键连续按下，按键计数变量</a:t>
            </a:r>
            <a:r>
              <a:rPr lang="en-US" altLang="zh-CN" b="1">
                <a:solidFill>
                  <a:srgbClr val="FF0000"/>
                </a:solidFill>
              </a:rPr>
              <a:t>+1</a:t>
            </a:r>
            <a:r>
              <a:rPr lang="zh-CN" altLang="en-US" b="1">
                <a:solidFill>
                  <a:srgbClr val="FF0000"/>
                </a:solidFill>
              </a:rPr>
              <a:t>，只要松开一下，计数清</a:t>
            </a:r>
            <a:r>
              <a:rPr lang="en-US" altLang="zh-CN" b="1">
                <a:solidFill>
                  <a:srgbClr val="FF0000"/>
                </a:solidFill>
              </a:rPr>
              <a:t>0</a:t>
            </a:r>
            <a:r>
              <a:rPr lang="zh-CN" altLang="en-US" b="1">
                <a:solidFill>
                  <a:srgbClr val="FF0000"/>
                </a:solidFill>
              </a:rPr>
              <a:t>，计数累积到</a:t>
            </a:r>
            <a:r>
              <a:rPr lang="en-US" altLang="zh-CN" b="1">
                <a:solidFill>
                  <a:srgbClr val="FF0000"/>
                </a:solidFill>
              </a:rPr>
              <a:t>50ms</a:t>
            </a:r>
            <a:r>
              <a:rPr lang="zh-CN" altLang="en-US" b="1">
                <a:solidFill>
                  <a:srgbClr val="FF0000"/>
                </a:solidFill>
              </a:rPr>
              <a:t>的时候判定为按</a:t>
            </a:r>
            <a:r>
              <a:rPr lang="zh-CN" altLang="en-US" b="1">
                <a:solidFill>
                  <a:srgbClr val="FF0000"/>
                </a:solidFill>
              </a:rPr>
              <a:t>下。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文件的创建（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.h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3565" y="1217930"/>
            <a:ext cx="9804400" cy="21221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创建程序文件三步，把硬件需要的初始化弄一个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config.c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	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新建文件并保存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	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添加到工程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	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添加引用路径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78935" y="1723390"/>
            <a:ext cx="7514590" cy="41090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 algn="l">
              <a:buClrTx/>
              <a:buSzTx/>
              <a:buFontTx/>
            </a:pPr>
            <a:r>
              <a:rPr lang="zh-CN" altLang="en-US" sz="2400">
                <a:solidFill>
                  <a:srgbClr val="FF0000"/>
                </a:solidFill>
              </a:rPr>
              <a:t>新建</a:t>
            </a:r>
            <a:r>
              <a:rPr lang="en-US" altLang="zh-CN" sz="2400">
                <a:solidFill>
                  <a:srgbClr val="FF0000"/>
                </a:solidFill>
              </a:rPr>
              <a:t>xxx.c</a:t>
            </a:r>
            <a:r>
              <a:rPr lang="zh-CN" altLang="en-US" sz="2400">
                <a:solidFill>
                  <a:srgbClr val="FF0000"/>
                </a:solidFill>
              </a:rPr>
              <a:t>和</a:t>
            </a:r>
            <a:r>
              <a:rPr lang="en-US" altLang="zh-CN" sz="2400">
                <a:solidFill>
                  <a:srgbClr val="FF0000"/>
                </a:solidFill>
              </a:rPr>
              <a:t>xxx.h</a:t>
            </a:r>
            <a:r>
              <a:rPr lang="zh-CN" altLang="en-US" sz="2400">
                <a:solidFill>
                  <a:srgbClr val="FF0000"/>
                </a:solidFill>
              </a:rPr>
              <a:t>文件，代表一个功能块。</a:t>
            </a:r>
            <a:endParaRPr lang="zh-CN" altLang="en-US" sz="2400">
              <a:solidFill>
                <a:srgbClr val="FF0000"/>
              </a:solidFill>
            </a:endParaRPr>
          </a:p>
          <a:p>
            <a:pPr indent="457200" algn="l">
              <a:buClrTx/>
              <a:buSzTx/>
              <a:buFontTx/>
            </a:pPr>
            <a:r>
              <a:rPr lang="en-US" altLang="zh-CN" sz="2400">
                <a:solidFill>
                  <a:srgbClr val="FF0000"/>
                </a:solidFill>
                <a:sym typeface="+mn-ea"/>
              </a:rPr>
              <a:t>xxx.h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格式：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  <a:p>
            <a:pPr lvl="1" indent="457200" algn="l">
              <a:buClrTx/>
              <a:buSzTx/>
              <a:buFontTx/>
            </a:pPr>
            <a:r>
              <a:rPr lang="en-US" altLang="zh-CN" sz="2400">
                <a:solidFill>
                  <a:srgbClr val="FF0000"/>
                </a:solidFill>
                <a:sym typeface="+mn-ea"/>
              </a:rPr>
              <a:t>#ifndef __XXX_H</a:t>
            </a:r>
            <a:endParaRPr lang="en-US" altLang="zh-CN" sz="2400">
              <a:solidFill>
                <a:srgbClr val="FF0000"/>
              </a:solidFill>
              <a:sym typeface="+mn-ea"/>
            </a:endParaRPr>
          </a:p>
          <a:p>
            <a:pPr lvl="1" indent="457200" algn="l">
              <a:buClrTx/>
              <a:buSzTx/>
              <a:buFontTx/>
            </a:pPr>
            <a:r>
              <a:rPr lang="en-US" altLang="zh-CN" sz="2400">
                <a:solidFill>
                  <a:srgbClr val="FF0000"/>
                </a:solidFill>
                <a:sym typeface="+mn-ea"/>
              </a:rPr>
              <a:t>#define __XXX_H</a:t>
            </a:r>
            <a:endParaRPr lang="en-US" altLang="zh-CN" sz="2400">
              <a:solidFill>
                <a:srgbClr val="FF0000"/>
              </a:solidFill>
              <a:sym typeface="+mn-ea"/>
            </a:endParaRPr>
          </a:p>
          <a:p>
            <a:pPr lvl="1" indent="457200" algn="l">
              <a:buClrTx/>
              <a:buSzTx/>
              <a:buFontTx/>
            </a:pPr>
            <a:r>
              <a:rPr lang="zh-CN" altLang="en-US" sz="2400">
                <a:solidFill>
                  <a:srgbClr val="FF0000"/>
                </a:solidFill>
              </a:rPr>
              <a:t>调用头文件</a:t>
            </a:r>
            <a:endParaRPr lang="zh-CN" altLang="en-US" sz="2400">
              <a:solidFill>
                <a:srgbClr val="FF0000"/>
              </a:solidFill>
            </a:endParaRPr>
          </a:p>
          <a:p>
            <a:pPr lvl="1" indent="457200" algn="l">
              <a:buClrTx/>
              <a:buSzTx/>
              <a:buFontTx/>
            </a:pPr>
            <a:r>
              <a:rPr lang="zh-CN" altLang="en-US" sz="2400">
                <a:solidFill>
                  <a:srgbClr val="FF0000"/>
                </a:solidFill>
              </a:rPr>
              <a:t>函数声明</a:t>
            </a:r>
            <a:r>
              <a:rPr lang="en-US" altLang="zh-CN" sz="2400">
                <a:solidFill>
                  <a:srgbClr val="FF0000"/>
                </a:solidFill>
              </a:rPr>
              <a:t>...</a:t>
            </a:r>
            <a:endParaRPr lang="en-US" altLang="zh-CN" sz="2400">
              <a:solidFill>
                <a:srgbClr val="FF0000"/>
              </a:solidFill>
            </a:endParaRPr>
          </a:p>
          <a:p>
            <a:pPr lvl="1" indent="457200" algn="l">
              <a:buClrTx/>
              <a:buSzTx/>
              <a:buFontTx/>
            </a:pPr>
            <a:r>
              <a:rPr lang="en-US" altLang="zh-CN" sz="2400">
                <a:solidFill>
                  <a:srgbClr val="FF0000"/>
                </a:solidFill>
              </a:rPr>
              <a:t>#endif</a:t>
            </a:r>
            <a:endParaRPr lang="en-US" altLang="zh-CN" sz="2400">
              <a:solidFill>
                <a:srgbClr val="FF0000"/>
              </a:solidFill>
              <a:sym typeface="+mn-ea"/>
            </a:endParaRPr>
          </a:p>
          <a:p>
            <a:pPr indent="457200" algn="l">
              <a:buClrTx/>
              <a:buSzTx/>
              <a:buFontTx/>
            </a:pPr>
            <a:r>
              <a:rPr lang="en-US" altLang="zh-CN" sz="2400">
                <a:solidFill>
                  <a:srgbClr val="FF0000"/>
                </a:solidFill>
                <a:sym typeface="+mn-ea"/>
              </a:rPr>
              <a:t>xxx.c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格式</a:t>
            </a:r>
            <a:endParaRPr lang="en-US" altLang="zh-CN" sz="2400">
              <a:solidFill>
                <a:srgbClr val="FF0000"/>
              </a:solidFill>
              <a:sym typeface="+mn-ea"/>
            </a:endParaRPr>
          </a:p>
          <a:p>
            <a:pPr lvl="1" indent="457200" algn="l">
              <a:buClrTx/>
              <a:buSzTx/>
              <a:buFontTx/>
            </a:pPr>
            <a:r>
              <a:rPr lang="en-US" altLang="zh-CN" sz="2400">
                <a:solidFill>
                  <a:srgbClr val="FF0000"/>
                </a:solidFill>
              </a:rPr>
              <a:t>#include “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xxx.h</a:t>
            </a:r>
            <a:r>
              <a:rPr lang="en-US" altLang="zh-CN" sz="2400">
                <a:solidFill>
                  <a:srgbClr val="FF0000"/>
                </a:solidFill>
              </a:rPr>
              <a:t>”</a:t>
            </a:r>
            <a:endParaRPr lang="en-US" altLang="zh-CN" sz="2400">
              <a:solidFill>
                <a:srgbClr val="FF0000"/>
              </a:solidFill>
            </a:endParaRPr>
          </a:p>
          <a:p>
            <a:pPr lvl="1" indent="457200"/>
            <a:r>
              <a:rPr lang="zh-CN" altLang="en-US" sz="24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函数定义</a:t>
            </a:r>
            <a:endParaRPr lang="zh-CN" altLang="en-US" sz="2400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lvl="0" indent="457200">
              <a:buNone/>
            </a:pPr>
            <a:r>
              <a:rPr lang="zh-CN" altLang="en-US" sz="24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添加文件一定要记得引用路径和添加到工程里。</a:t>
            </a:r>
            <a:endParaRPr lang="zh-CN" altLang="en-US" sz="2400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3565" y="2879725"/>
            <a:ext cx="3595370" cy="17754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sym typeface="+mn-ea"/>
              </a:rPr>
              <a:t>一般一个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.c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和一个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.h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文件执行一个外设或者一个任务或功能。这样可以让代码看起来简洁明了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结构体数组的周期性任务调度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3565" y="1116965"/>
            <a:ext cx="9804400" cy="8731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LED1 0.3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秒闪一次，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LED2 0.6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秒闪一次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LED3 0.9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秒闪一次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3565" y="1990090"/>
            <a:ext cx="9804400" cy="2179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都有定时器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1ms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加的变量，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都有一个设定的计数目标，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都有需要执行的功能，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定时时间到了才能执行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10860" y="1859280"/>
            <a:ext cx="6096000" cy="25438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   typedef struct </a:t>
            </a:r>
            <a:endParaRPr lang="en-US" altLang="zh-CN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    {</a:t>
            </a:r>
            <a:endParaRPr lang="en-US" altLang="zh-CN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        u8 Run;               //</a:t>
            </a:r>
            <a:r>
              <a:rPr lang="zh-CN" altLang="en-US" sz="2000" b="1">
                <a:solidFill>
                  <a:schemeClr val="bg1"/>
                </a:solidFill>
              </a:rPr>
              <a:t>任务状态：</a:t>
            </a:r>
            <a:r>
              <a:rPr lang="en-US" altLang="zh-CN" sz="2000" b="1">
                <a:solidFill>
                  <a:schemeClr val="bg1"/>
                </a:solidFill>
              </a:rPr>
              <a:t>Run/Stop</a:t>
            </a:r>
            <a:endParaRPr lang="en-US" altLang="zh-CN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        u16 TIMCount;         //</a:t>
            </a:r>
            <a:r>
              <a:rPr lang="zh-CN" altLang="en-US" sz="2000" b="1">
                <a:solidFill>
                  <a:schemeClr val="bg1"/>
                </a:solidFill>
              </a:rPr>
              <a:t>定时计数器</a:t>
            </a:r>
            <a:endParaRPr lang="zh-CN" altLang="en-US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        u16 TRITime;          //</a:t>
            </a:r>
            <a:r>
              <a:rPr lang="zh-CN" altLang="en-US" sz="2000" b="1">
                <a:solidFill>
                  <a:schemeClr val="bg1"/>
                </a:solidFill>
              </a:rPr>
              <a:t>重载计数器</a:t>
            </a:r>
            <a:endParaRPr lang="zh-CN" altLang="en-US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        void (*TaskHook) (void); //</a:t>
            </a:r>
            <a:r>
              <a:rPr lang="zh-CN" altLang="en-US" sz="2000" b="1">
                <a:solidFill>
                  <a:schemeClr val="bg1"/>
                </a:solidFill>
              </a:rPr>
              <a:t>任务函数</a:t>
            </a:r>
            <a:endParaRPr lang="zh-CN" altLang="en-US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    } TASK_COMPONENTS;  </a:t>
            </a:r>
            <a:endParaRPr lang="en-US" altLang="zh-CN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    </a:t>
            </a:r>
            <a:endParaRPr lang="en-US" altLang="zh-CN" sz="2000" b="1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10860" y="3963670"/>
            <a:ext cx="6026785" cy="21367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  static TASK_COMPONENTS Task_Comps[]=</a:t>
            </a:r>
            <a:endParaRPr lang="en-US" altLang="zh-CN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{</a:t>
            </a:r>
            <a:endParaRPr lang="en-US" altLang="zh-CN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 //</a:t>
            </a:r>
            <a:r>
              <a:rPr lang="zh-CN" altLang="en-US" sz="2000" b="1">
                <a:solidFill>
                  <a:schemeClr val="bg1"/>
                </a:solidFill>
              </a:rPr>
              <a:t>状态</a:t>
            </a:r>
            <a:r>
              <a:rPr lang="en-US" altLang="zh-CN" sz="2000" b="1">
                <a:solidFill>
                  <a:schemeClr val="bg1"/>
                </a:solidFill>
              </a:rPr>
              <a:t>  </a:t>
            </a:r>
            <a:r>
              <a:rPr lang="zh-CN" altLang="en-US" sz="2000" b="1">
                <a:solidFill>
                  <a:schemeClr val="bg1"/>
                </a:solidFill>
              </a:rPr>
              <a:t>计数</a:t>
            </a:r>
            <a:r>
              <a:rPr lang="en-US" altLang="zh-CN" sz="2000" b="1">
                <a:solidFill>
                  <a:schemeClr val="bg1"/>
                </a:solidFill>
              </a:rPr>
              <a:t>  </a:t>
            </a:r>
            <a:r>
              <a:rPr lang="zh-CN" altLang="en-US" sz="2000" b="1">
                <a:solidFill>
                  <a:schemeClr val="bg1"/>
                </a:solidFill>
              </a:rPr>
              <a:t>周期</a:t>
            </a:r>
            <a:r>
              <a:rPr lang="en-US" altLang="zh-CN" sz="2000" b="1">
                <a:solidFill>
                  <a:schemeClr val="bg1"/>
                </a:solidFill>
              </a:rPr>
              <a:t>  </a:t>
            </a:r>
            <a:r>
              <a:rPr lang="zh-CN" altLang="en-US" sz="2000" b="1">
                <a:solidFill>
                  <a:schemeClr val="bg1"/>
                </a:solidFill>
              </a:rPr>
              <a:t>函数</a:t>
            </a:r>
            <a:endParaRPr lang="zh-CN" altLang="en-US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    {0,      1,       1,     </a:t>
            </a:r>
            <a:r>
              <a:rPr lang="zh-CN" altLang="en-US" sz="2000" b="1">
                <a:solidFill>
                  <a:schemeClr val="bg1"/>
                </a:solidFill>
              </a:rPr>
              <a:t>执行功能</a:t>
            </a:r>
            <a:r>
              <a:rPr lang="en-US" altLang="zh-CN" sz="2000" b="1">
                <a:solidFill>
                  <a:schemeClr val="bg1"/>
                </a:solidFill>
              </a:rPr>
              <a:t>},         </a:t>
            </a:r>
            <a:endParaRPr lang="en-US" altLang="zh-CN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    {0,     10,     10,    </a:t>
            </a:r>
            <a:r>
              <a:rPr lang="zh-CN" altLang="en-US" sz="2000" b="1">
                <a:solidFill>
                  <a:schemeClr val="bg1"/>
                </a:solidFill>
                <a:sym typeface="+mn-ea"/>
              </a:rPr>
              <a:t>执行功能</a:t>
            </a:r>
            <a:r>
              <a:rPr lang="en-US" altLang="zh-CN" sz="2000" b="1">
                <a:solidFill>
                  <a:schemeClr val="bg1"/>
                </a:solidFill>
              </a:rPr>
              <a:t>},       </a:t>
            </a:r>
            <a:endParaRPr lang="en-US" altLang="zh-CN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};    </a:t>
            </a:r>
            <a:endParaRPr lang="en-US" altLang="zh-CN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41425" y="4324985"/>
            <a:ext cx="3595370" cy="17754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>
                <a:solidFill>
                  <a:srgbClr val="FF0000"/>
                </a:solidFill>
                <a:sym typeface="+mn-ea"/>
              </a:rPr>
              <a:t>参考试验箱历程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“27-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通过定时器周期性调度任务综合例程，简单实用的任务调度系统，推荐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”</a:t>
            </a:r>
            <a:endParaRPr lang="en-US" altLang="zh-CN" sz="24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8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结构体数组的周期性任务调度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975" y="1350645"/>
            <a:ext cx="11197590" cy="727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：按键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按一下，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通过数组移动一下，用虚拟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显示；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6645" y="2077720"/>
            <a:ext cx="2964180" cy="4061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0085" y="2077720"/>
            <a:ext cx="5762625" cy="4028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结构体数组的周期性任务调度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5145" y="1507490"/>
            <a:ext cx="10986770" cy="45332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简易舞台灯光控制系统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1.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按下按钮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一键启动或者关闭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动作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启动后电脑上的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开始工作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457200" lvl="1" indent="457200"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口的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灯循环往下移动一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57200" lvl="1" indent="457200"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口的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灯循环往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上移动一位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457200" lvl="1" indent="457200"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P4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口的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高四位和低四位交替闪烁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457200" lvl="1" indent="457200"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口的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全量或者全灭交替（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P1.2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的位置用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P5.2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代替）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57200" lvl="1" indent="457200">
              <a:lnSpc>
                <a:spcPct val="120000"/>
              </a:lnSpc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0000"/>
              </a:lnSpc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commondata" val="eyJoZGlkIjoiZjU5NWVlNzczNTRhM2YxMDI2Y2FiYjU1MjZkNzEzOD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1430</Words>
  <Application>WPS 演示</Application>
  <PresentationFormat>宽屏</PresentationFormat>
  <Paragraphs>118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Calibri</vt:lpstr>
      <vt:lpstr>方正清刻本悦宋简体</vt:lpstr>
      <vt:lpstr>等线</vt:lpstr>
      <vt:lpstr>Arial Unicode MS</vt:lpstr>
      <vt:lpstr>等线 Light</vt:lpstr>
      <vt:lpstr>Office 主题​​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大饼 王</dc:creator>
  <cp:lastModifiedBy>露从今夜白</cp:lastModifiedBy>
  <cp:revision>20</cp:revision>
  <dcterms:created xsi:type="dcterms:W3CDTF">2024-11-18T12:08:00Z</dcterms:created>
  <dcterms:modified xsi:type="dcterms:W3CDTF">2024-12-03T13:03:10Z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134A0A2BB44C437A8C31C91338F94B76_12</vt:lpwstr>
  </property>
  <property fmtid="{D5CDD505-2E9C-101B-9397-08002B2CF9AE}" pid="3" name="KSOProductBuildVer">
    <vt:lpwstr>2052-12.1.0.18912</vt:lpwstr>
  </property>
</Properties>
</file>