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sldIdLst>
    <p:sldId id="256" r:id="rId5"/>
    <p:sldId id="261" r:id="rId6"/>
    <p:sldId id="279" r:id="rId8"/>
    <p:sldId id="337" r:id="rId9"/>
    <p:sldId id="339" r:id="rId10"/>
    <p:sldId id="332" r:id="rId11"/>
    <p:sldId id="340" r:id="rId12"/>
    <p:sldId id="342" r:id="rId13"/>
    <p:sldId id="314" r:id="rId14"/>
    <p:sldId id="262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6795C93E-B00A-4E4D-8FEB-5990B0D3D65F}">
          <p14:sldIdLst>
            <p14:sldId id="256"/>
            <p14:sldId id="261"/>
            <p14:sldId id="279"/>
            <p14:sldId id="337"/>
            <p14:sldId id="339"/>
            <p14:sldId id="332"/>
            <p14:sldId id="340"/>
            <p14:sldId id="342"/>
            <p14:sldId id="314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E80"/>
    <a:srgbClr val="1A315D"/>
    <a:srgbClr val="273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46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5676-8347-4B9D-9BAA-4572AC39DB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BA7BC2-2B03-4B73-A4E2-363DBEA736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5293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0A451E-7779-4883-84A0-7E4880B405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408160" y="6492875"/>
            <a:ext cx="2743200" cy="365125"/>
          </a:xfrm>
          <a:prstGeom prst="rect">
            <a:avLst/>
          </a:prstGeom>
        </p:spPr>
        <p:txBody>
          <a:bodyPr/>
          <a:lstStyle/>
          <a:p>
            <a:fld id="{94CC076C-E563-4F9D-A535-F0916ED8CB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11" name="TextBox 4"/>
          <p:cNvSpPr txBox="1"/>
          <p:nvPr userDrawn="1"/>
        </p:nvSpPr>
        <p:spPr>
          <a:xfrm>
            <a:off x="-15657" y="6521255"/>
            <a:ext cx="9358630" cy="587375"/>
          </a:xfrm>
          <a:prstGeom prst="rect">
            <a:avLst/>
          </a:prstGeom>
          <a:noFill/>
        </p:spPr>
        <p:txBody>
          <a:bodyPr wrap="none" lIns="95415" tIns="47707" rIns="95415" bIns="47707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官网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：www.STCAI.com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STC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论坛：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www.STCAI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MCU</a:t>
            </a:r>
            <a:r>
              <a:rPr lang="zh-CN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.com</a:t>
            </a:r>
            <a:r>
              <a:rPr lang="en-US" altLang="zh-CN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</a:t>
            </a:r>
            <a:r>
              <a:rPr lang="zh-CN" altLang="en-US" sz="1600" b="1" kern="1200" dirty="0"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有任何疑问都可以在论坛交流</a:t>
            </a:r>
            <a:endParaRPr lang="zh-CN" altLang="zh-CN" sz="1600" b="1" kern="1200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endParaRPr lang="zh-CN" altLang="en-US" sz="1600" b="1" dirty="0"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 userDrawn="1"/>
        </p:nvSpPr>
        <p:spPr bwMode="gray">
          <a:xfrm rot="16200000">
            <a:off x="11486986" y="6155999"/>
            <a:ext cx="324000" cy="1080000"/>
          </a:xfrm>
          <a:prstGeom prst="rtTriangle">
            <a:avLst/>
          </a:prstGeom>
          <a:solidFill>
            <a:srgbClr val="1A315D"/>
          </a:solidFill>
          <a:ln w="38100" algn="ctr">
            <a:noFill/>
            <a:round/>
          </a:ln>
        </p:spPr>
        <p:txBody>
          <a:bodyPr wrap="square" lIns="95383" tIns="47692" rIns="95383" bIns="47692" rtlCol="0" anchor="ctr">
            <a:spAutoFit/>
          </a:bodyPr>
          <a:lstStyle/>
          <a:p>
            <a:endParaRPr lang="zh-CN" altLang="en-US" sz="2135" dirty="0">
              <a:solidFill>
                <a:srgbClr val="000000"/>
              </a:solidFill>
            </a:endParaRPr>
          </a:p>
        </p:txBody>
      </p:sp>
      <p:sp>
        <p:nvSpPr>
          <p:cNvPr id="19" name="灯片编号占位符 6"/>
          <p:cNvSpPr txBox="1"/>
          <p:nvPr userDrawn="1"/>
        </p:nvSpPr>
        <p:spPr>
          <a:xfrm>
            <a:off x="11771586" y="6595801"/>
            <a:ext cx="420415" cy="293729"/>
          </a:xfrm>
          <a:prstGeom prst="rect">
            <a:avLst/>
          </a:prstGeom>
        </p:spPr>
        <p:txBody>
          <a:bodyPr lIns="95400" tIns="47700" rIns="95400" bIns="47700"/>
          <a:lstStyle/>
          <a:p>
            <a:pPr algn="ctr">
              <a:defRPr/>
            </a:pPr>
            <a:fld id="{E6F1350C-10FB-4558-A5B1-744FED8D32B5}" type="slidenum">
              <a:rPr lang="en-US" altLang="zh-CN" sz="1200" smtClean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fld>
            <a:endParaRPr lang="en-US" altLang="zh-CN" sz="12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47767" y="476903"/>
            <a:ext cx="580571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766162" y="476903"/>
            <a:ext cx="170373" cy="555608"/>
          </a:xfrm>
          <a:prstGeom prst="rect">
            <a:avLst/>
          </a:prstGeom>
          <a:solidFill>
            <a:srgbClr val="2E6D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5D6B-8BCF-4BF4-8035-FB0A03E77D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D73E-FFED-4D75-9593-B1A8FFDB9E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6CCD1-53C3-4F4E-8905-09990A51DE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6AA16-5323-4ABE-B0FB-0887669301C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8" name="标题 3073"/>
          <p:cNvSpPr txBox="1"/>
          <p:nvPr/>
        </p:nvSpPr>
        <p:spPr>
          <a:xfrm>
            <a:off x="141498" y="1425302"/>
            <a:ext cx="14661692" cy="241347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8051U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深度入门到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b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大型实战视频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sp>
        <p:nvSpPr>
          <p:cNvPr id="11" name="文本框 10"/>
          <p:cNvSpPr txBox="1"/>
          <p:nvPr/>
        </p:nvSpPr>
        <p:spPr>
          <a:xfrm>
            <a:off x="9536893" y="4742586"/>
            <a:ext cx="49127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主讲人：冲哥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5770" y="3359785"/>
            <a:ext cx="6608445" cy="37846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哪怕梦想让我们拼的遍体鳞伤,这一次我们也要勇往直前</a:t>
            </a:r>
            <a:endParaRPr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8"/>
          <a:stretch>
            <a:fillRect/>
          </a:stretch>
        </p:blipFill>
        <p:spPr>
          <a:xfrm>
            <a:off x="0" y="-1"/>
            <a:ext cx="12188986" cy="65024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23149" y="2406912"/>
            <a:ext cx="6900348" cy="769441"/>
          </a:xfrm>
          <a:prstGeom prst="rect">
            <a:avLst/>
          </a:prstGeom>
          <a:noFill/>
          <a:effectLst>
            <a:glow rad="25400">
              <a:srgbClr val="DDEEF3"/>
            </a:glo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EFEFE"/>
                </a:solidFill>
                <a:effectLst>
                  <a:glow rad="12700">
                    <a:srgbClr val="DDEEF3"/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4400" dirty="0">
              <a:solidFill>
                <a:srgbClr val="FEFEFE"/>
              </a:solidFill>
              <a:effectLst>
                <a:glow rad="12700">
                  <a:srgbClr val="DDEEF3"/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38898" y="-5263328"/>
            <a:ext cx="13982364" cy="11365354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25804" r="15292" b="29794"/>
          <a:stretch>
            <a:fillRect/>
          </a:stretch>
        </p:blipFill>
        <p:spPr>
          <a:xfrm>
            <a:off x="9060380" y="175984"/>
            <a:ext cx="2939775" cy="908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499" y="524067"/>
            <a:ext cx="263456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摘要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785" y="1080770"/>
            <a:ext cx="7614920" cy="3948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虚拟键盘</a:t>
            </a: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en-US" altLang="zh-CN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785" y="5877560"/>
            <a:ext cx="103987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论坛交流网址</a:t>
            </a:r>
            <a:r>
              <a:rPr lang="en-US" altLang="zh-CN" b="1">
                <a:solidFill>
                  <a:schemeClr val="bg1"/>
                </a:solidFill>
              </a:rPr>
              <a:t>https://www.stcaimcu.com/forum.php?mod=viewthread&amp;tid=11902&amp;extra=</a:t>
            </a:r>
            <a:endParaRPr lang="en-US" altLang="zh-CN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0135" y="1851025"/>
            <a:ext cx="4247515" cy="2954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4960" y="1225550"/>
            <a:ext cx="4059555" cy="1931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硬件准备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851025"/>
            <a:ext cx="2603500" cy="19710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45" y="4035425"/>
            <a:ext cx="2604135" cy="13722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08095" y="1225550"/>
            <a:ext cx="4059555" cy="1931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软件准备（最新的</a:t>
            </a:r>
            <a:r>
              <a:rPr lang="en-US" altLang="zh-CN" sz="2400" b="1">
                <a:solidFill>
                  <a:schemeClr val="bg1"/>
                </a:solidFill>
              </a:rPr>
              <a:t>ISP</a:t>
            </a:r>
            <a:r>
              <a:rPr lang="zh-CN" altLang="en-US" sz="2400" b="1">
                <a:solidFill>
                  <a:schemeClr val="bg1"/>
                </a:solidFill>
              </a:rPr>
              <a:t>软件）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64940" y="4947285"/>
            <a:ext cx="3557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  <a:sym typeface="+mn-ea"/>
              </a:rPr>
              <a:t>菜单栏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-&gt;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仿真调试接口</a:t>
            </a:r>
            <a:endParaRPr lang="zh-CN" altLang="en-US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68410" y="1225550"/>
            <a:ext cx="2647950" cy="935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sz="2400" b="1">
                <a:solidFill>
                  <a:schemeClr val="bg1"/>
                </a:solidFill>
              </a:rPr>
              <a:t>参数设置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6645" y="1784350"/>
            <a:ext cx="2720340" cy="150114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8396605" y="3361690"/>
            <a:ext cx="38354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bg1"/>
                </a:solidFill>
                <a:sym typeface="+mn-ea"/>
              </a:rPr>
              <a:t>仿真调试接口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-&gt;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接口设置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95360" y="4472305"/>
            <a:ext cx="3175000" cy="935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b="1">
                <a:solidFill>
                  <a:schemeClr val="bg1"/>
                </a:solidFill>
              </a:rPr>
              <a:t>4.</a:t>
            </a:r>
            <a:r>
              <a:rPr lang="zh-CN" altLang="en-US" sz="2400" b="1">
                <a:solidFill>
                  <a:schemeClr val="bg1"/>
                </a:solidFill>
              </a:rPr>
              <a:t>选择指定的接口和协议匹配</a:t>
            </a:r>
            <a:endParaRPr lang="zh-CN" altLang="en-US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  <p:bldP spid="20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2645" y="1225550"/>
            <a:ext cx="2602865" cy="19310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擎天柱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" y="1775460"/>
            <a:ext cx="2704465" cy="3705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" y="5426710"/>
            <a:ext cx="2698115" cy="236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238760" y="3187700"/>
            <a:ext cx="3426460" cy="12642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1160" y="1398270"/>
            <a:ext cx="4688205" cy="4460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0430" y="1398270"/>
            <a:ext cx="4809490" cy="327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——LED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149985"/>
            <a:ext cx="5275580" cy="4049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5650" y="1149985"/>
            <a:ext cx="5671820" cy="40487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6070" y="5452110"/>
            <a:ext cx="603631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口流水灯，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P10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闪烁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245235"/>
            <a:ext cx="5248275" cy="122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" y="2780665"/>
            <a:ext cx="5255260" cy="2115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1505" y="1245235"/>
            <a:ext cx="640842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" y="1345565"/>
            <a:ext cx="5521325" cy="3270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0" y="1345565"/>
            <a:ext cx="5804535" cy="4759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5425" y="4977130"/>
            <a:ext cx="5521325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：左边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数码管显示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P32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按下次数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右边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数码管显示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P33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按下次数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虚拟键盘</a:t>
            </a:r>
            <a:endParaRPr lang="zh-CN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5625" y="1180465"/>
            <a:ext cx="5951855" cy="5144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180465"/>
            <a:ext cx="4948555" cy="1927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4300" y="3494405"/>
            <a:ext cx="5521325" cy="1492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按下数字按键在数码管显示对应的按键数字！</a:t>
            </a:r>
            <a:endParaRPr lang="zh-CN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例：按下按键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数码管显示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3"/>
          <p:cNvSpPr txBox="1"/>
          <p:nvPr/>
        </p:nvSpPr>
        <p:spPr>
          <a:xfrm>
            <a:off x="946785" y="523875"/>
            <a:ext cx="7492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solidFill>
                  <a:srgbClr val="0446C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l"/>
            <a:r>
              <a:rPr lang="zh-CN" sz="24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课后小练</a:t>
            </a:r>
            <a:endParaRPr lang="zh-CN" sz="24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800" y="1691005"/>
            <a:ext cx="9031605" cy="34829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chemeClr val="bg1"/>
                </a:solidFill>
              </a:rPr>
              <a:t>密码锁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1.</a:t>
            </a:r>
            <a:r>
              <a:rPr lang="zh-CN" altLang="en-US" sz="2400" b="1">
                <a:solidFill>
                  <a:schemeClr val="bg1"/>
                </a:solidFill>
              </a:rPr>
              <a:t>没有输入时，显示</a:t>
            </a:r>
            <a:r>
              <a:rPr lang="en-US" altLang="zh-CN" sz="2400" b="1">
                <a:solidFill>
                  <a:schemeClr val="bg1"/>
                </a:solidFill>
              </a:rPr>
              <a:t>“- - - - - - - -”</a:t>
            </a:r>
            <a:endParaRPr lang="en-US" altLang="zh-CN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2.</a:t>
            </a:r>
            <a:r>
              <a:rPr lang="zh-CN" altLang="en-US" sz="2400" b="1">
                <a:solidFill>
                  <a:schemeClr val="bg1"/>
                </a:solidFill>
              </a:rPr>
              <a:t>有输入时，按下一个按键，开始按顺序写入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</a:rPr>
              <a:t> </a:t>
            </a:r>
            <a:r>
              <a:rPr lang="en-US" altLang="zh-CN" sz="2400" b="1">
                <a:solidFill>
                  <a:schemeClr val="bg1"/>
                </a:solidFill>
              </a:rPr>
              <a:t>   </a:t>
            </a:r>
            <a:r>
              <a:rPr lang="zh-CN" altLang="en-US" sz="2400" b="1">
                <a:solidFill>
                  <a:schemeClr val="bg1"/>
                </a:solidFill>
              </a:rPr>
              <a:t>例如，第一个按下</a:t>
            </a:r>
            <a:r>
              <a:rPr lang="en-US" altLang="zh-CN" sz="2400" b="1">
                <a:solidFill>
                  <a:schemeClr val="bg1"/>
                </a:solidFill>
              </a:rPr>
              <a:t>1</a:t>
            </a:r>
            <a:r>
              <a:rPr lang="zh-CN" altLang="en-US" sz="2400" b="1">
                <a:solidFill>
                  <a:schemeClr val="bg1"/>
                </a:solidFill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“1 - - - - - - -”   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  <a:p>
            <a:r>
              <a:rPr lang="en-US" altLang="zh-CN" sz="2400" b="1">
                <a:solidFill>
                  <a:schemeClr val="bg1"/>
                </a:solidFill>
                <a:sym typeface="+mn-ea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例如，第二个按下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，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“1 3 - - - - - -”</a:t>
            </a:r>
            <a:endParaRPr lang="zh-CN" altLang="en-US" sz="2400" b="1">
              <a:solidFill>
                <a:schemeClr val="bg1"/>
              </a:solidFill>
            </a:endParaRPr>
          </a:p>
          <a:p>
            <a:r>
              <a:rPr lang="en-US" altLang="zh-CN" sz="2400" b="1">
                <a:solidFill>
                  <a:schemeClr val="bg1"/>
                </a:solidFill>
              </a:rPr>
              <a:t>3.</a:t>
            </a:r>
            <a:r>
              <a:rPr lang="zh-CN" altLang="en-US" sz="2400" b="1">
                <a:solidFill>
                  <a:schemeClr val="bg1"/>
                </a:solidFill>
              </a:rPr>
              <a:t>当按下的密码为</a:t>
            </a:r>
            <a:r>
              <a:rPr lang="en-US" altLang="zh-CN" sz="2400" b="1">
                <a:solidFill>
                  <a:schemeClr val="bg1"/>
                </a:solidFill>
              </a:rPr>
              <a:t>“ 1 2 3 4 5 6 7 8”</a:t>
            </a:r>
            <a:r>
              <a:rPr lang="zh-CN" altLang="en-US" sz="2400" b="1">
                <a:solidFill>
                  <a:schemeClr val="bg1"/>
                </a:solidFill>
              </a:rPr>
              <a:t>时，数码管显示</a:t>
            </a:r>
            <a:r>
              <a:rPr lang="en-US" altLang="zh-CN" sz="2400" b="1">
                <a:solidFill>
                  <a:schemeClr val="bg1"/>
                </a:solidFill>
              </a:rPr>
              <a:t>open</a:t>
            </a:r>
            <a:r>
              <a:rPr lang="zh-CN" altLang="en-US" sz="2400" b="1">
                <a:solidFill>
                  <a:schemeClr val="bg1"/>
                </a:solidFill>
              </a:rPr>
              <a:t>的字</a:t>
            </a:r>
            <a:r>
              <a:rPr lang="en-US" altLang="zh-CN" sz="2400" b="1">
                <a:solidFill>
                  <a:schemeClr val="bg1"/>
                </a:solidFill>
              </a:rPr>
              <a:t>        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  </a:t>
            </a:r>
            <a:r>
              <a:rPr lang="zh-CN" altLang="en-US" sz="2400" b="1">
                <a:solidFill>
                  <a:schemeClr val="bg1"/>
                </a:solidFill>
              </a:rPr>
              <a:t>符，否则，还是显示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“- - - - - - - -”</a:t>
            </a:r>
            <a:endParaRPr lang="en-US" altLang="zh-CN" sz="2400" b="1">
              <a:solidFill>
                <a:schemeClr val="bg1"/>
              </a:solidFill>
            </a:endParaRPr>
          </a:p>
          <a:p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3980" y="1818640"/>
            <a:ext cx="2716530" cy="249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ZjU5NWVlNzczNTRhM2YxMDI2Y2FiYjU1MjZkNzEzOD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</Words>
  <Application>WPS 演示</Application>
  <PresentationFormat>宽屏</PresentationFormat>
  <Paragraphs>65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Calibri</vt:lpstr>
      <vt:lpstr>方正清刻本悦宋简体</vt:lpstr>
      <vt:lpstr>PingFang SC</vt:lpstr>
      <vt:lpstr>SWAstro</vt:lpstr>
      <vt:lpstr>等线</vt:lpstr>
      <vt:lpstr>Arial Unicode MS</vt:lpstr>
      <vt:lpstr>Office 主题​​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大饼 王</dc:creator>
  <cp:lastModifiedBy>露从今夜白</cp:lastModifiedBy>
  <cp:revision>27</cp:revision>
  <dcterms:created xsi:type="dcterms:W3CDTF">2024-11-18T12:08:00Z</dcterms:created>
  <dcterms:modified xsi:type="dcterms:W3CDTF">2024-12-16T15:13:21Z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134A0A2BB44C437A8C31C91338F94B76_12</vt:lpwstr>
  </property>
  <property fmtid="{D5CDD505-2E9C-101B-9397-08002B2CF9AE}" pid="3" name="KSOProductBuildVer">
    <vt:lpwstr>2052-12.1.0.19302</vt:lpwstr>
  </property>
</Properties>
</file>